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6" r:id="rId5"/>
    <p:sldId id="271" r:id="rId6"/>
    <p:sldId id="263" r:id="rId7"/>
    <p:sldId id="268" r:id="rId8"/>
    <p:sldId id="272" r:id="rId9"/>
    <p:sldId id="276" r:id="rId10"/>
    <p:sldId id="274" r:id="rId11"/>
    <p:sldId id="273" r:id="rId12"/>
    <p:sldId id="277" r:id="rId13"/>
    <p:sldId id="25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163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7303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0512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7709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875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9678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9754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0256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18817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6652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6719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D03EAB-09F4-4FF2-A1D1-C94921822CAA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D6CA27-6EA7-4824-AD13-ED4DB263D8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61907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VY_32_INOVACE_XV_3_05_Vellikonoční přání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  </a:t>
            </a:r>
            <a:r>
              <a:rPr lang="cs-CZ" dirty="0" smtClean="0"/>
              <a:t>XV</a:t>
            </a:r>
            <a:r>
              <a:rPr lang="cs-CZ" b="1" dirty="0" smtClean="0"/>
              <a:t>         Sada číslo:     </a:t>
            </a:r>
            <a:r>
              <a:rPr lang="cs-CZ" dirty="0" smtClean="0"/>
              <a:t>3 </a:t>
            </a:r>
            <a:r>
              <a:rPr lang="cs-CZ" b="1" dirty="0" smtClean="0"/>
              <a:t>          Pořadové číslo DUM</a:t>
            </a:r>
            <a:r>
              <a:rPr lang="cs-CZ" b="1" smtClean="0"/>
              <a:t>:   </a:t>
            </a:r>
            <a:r>
              <a:rPr lang="cs-CZ" smtClean="0"/>
              <a:t>05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Romana Zikmundová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0637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89175" y="404664"/>
            <a:ext cx="8424936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</a:t>
            </a:r>
            <a:r>
              <a:rPr lang="cs-CZ" dirty="0"/>
              <a:t>Výukový materiál obsahuje pracovní postup výroby </a:t>
            </a:r>
            <a:r>
              <a:rPr lang="cs-CZ" dirty="0" smtClean="0"/>
              <a:t>VELIKONOČNÍHO PŘÁNÍ formou </a:t>
            </a:r>
            <a:r>
              <a:rPr lang="cs-CZ" dirty="0"/>
              <a:t>prezentace.</a:t>
            </a:r>
            <a:endParaRPr lang="cs-CZ" b="1" dirty="0"/>
          </a:p>
          <a:p>
            <a:endParaRPr lang="cs-CZ" b="1" dirty="0" smtClean="0"/>
          </a:p>
          <a:p>
            <a:pPr lvl="0"/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dirty="0"/>
              <a:t>Žák se učí </a:t>
            </a:r>
            <a:r>
              <a:rPr lang="cs-CZ" dirty="0" smtClean="0"/>
              <a:t>pracovat </a:t>
            </a:r>
            <a:r>
              <a:rPr lang="cs-CZ" dirty="0"/>
              <a:t>podle jednoduché předlohy se slovním návodem učitele. Učí se vybarvovat a vystřihovat dle šablony. Pracuje s jednoduchými pomůckami a nástroji dle svých možností. Udržuje pořádek na pracovním místě a dodržuje zásady hygieny a </a:t>
            </a:r>
            <a:r>
              <a:rPr lang="cs-CZ" dirty="0" smtClean="0"/>
              <a:t>bezpečnosti </a:t>
            </a:r>
            <a:r>
              <a:rPr lang="cs-CZ" dirty="0"/>
              <a:t>práce. Učí se hodnotit práci svoji i práce spolužáků.</a:t>
            </a:r>
          </a:p>
          <a:p>
            <a:endParaRPr lang="cs-CZ" dirty="0"/>
          </a:p>
          <a:p>
            <a:r>
              <a:rPr lang="cs-CZ" b="1" dirty="0" smtClean="0"/>
              <a:t>Druh učebního materiálu: </a:t>
            </a:r>
            <a:r>
              <a:rPr lang="cs-CZ" dirty="0" smtClean="0"/>
              <a:t>prezentace, výukový materiál, pracovní list - šablona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skupina: </a:t>
            </a:r>
            <a:r>
              <a:rPr lang="cs-CZ" dirty="0"/>
              <a:t>6</a:t>
            </a:r>
            <a:r>
              <a:rPr lang="cs-CZ" dirty="0" smtClean="0"/>
              <a:t> </a:t>
            </a:r>
            <a:r>
              <a:rPr lang="cs-CZ" smtClean="0"/>
              <a:t>- 8 </a:t>
            </a:r>
            <a:r>
              <a:rPr lang="cs-CZ" dirty="0" smtClean="0"/>
              <a:t>let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</a:t>
            </a:r>
            <a:r>
              <a:rPr lang="cs-CZ" dirty="0" smtClean="0"/>
              <a:t>Velikonoce</a:t>
            </a:r>
            <a:r>
              <a:rPr lang="cs-CZ" dirty="0"/>
              <a:t>,</a:t>
            </a:r>
            <a:r>
              <a:rPr lang="cs-CZ" dirty="0" smtClean="0"/>
              <a:t> PAŠIJOVÝ TÝDEN, velikonoční přání, vybarvování, stříhání, lepení</a:t>
            </a:r>
            <a:endParaRPr lang="cs-CZ" b="1" dirty="0" smtClean="0"/>
          </a:p>
          <a:p>
            <a:endParaRPr lang="cs-CZ" dirty="0"/>
          </a:p>
          <a:p>
            <a:r>
              <a:rPr lang="cs-CZ" b="1" dirty="0" smtClean="0"/>
              <a:t>Pomůcky a materiál: </a:t>
            </a:r>
            <a:r>
              <a:rPr lang="cs-CZ" dirty="0" smtClean="0"/>
              <a:t>interaktivní tabule, kreslící karton A</a:t>
            </a:r>
            <a:r>
              <a:rPr lang="cs-CZ" sz="1600" dirty="0" smtClean="0"/>
              <a:t>5 </a:t>
            </a:r>
            <a:r>
              <a:rPr lang="cs-CZ" dirty="0" smtClean="0"/>
              <a:t>přeložený na polovinu, předkreslené šablony se zajíčkem a s vajíčky, pastelky, nůžky, lepidlo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DUM: </a:t>
            </a:r>
            <a:r>
              <a:rPr lang="cs-CZ" dirty="0"/>
              <a:t> 4</a:t>
            </a:r>
            <a:r>
              <a:rPr lang="cs-CZ" dirty="0" smtClean="0"/>
              <a:t>5 min</a:t>
            </a:r>
          </a:p>
        </p:txBody>
      </p:sp>
    </p:spTree>
    <p:extLst>
      <p:ext uri="{BB962C8B-B14F-4D97-AF65-F5344CB8AC3E}">
        <p14:creationId xmlns:p14="http://schemas.microsoft.com/office/powerpoint/2010/main" val="3832967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89175" y="404664"/>
            <a:ext cx="8424936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Metodické </a:t>
            </a:r>
            <a:r>
              <a:rPr lang="cs-CZ" b="1" dirty="0"/>
              <a:t>zhodnocení a popis práce s digitálním učebním materiálem</a:t>
            </a:r>
            <a:r>
              <a:rPr lang="cs-CZ" b="1" dirty="0" smtClean="0"/>
              <a:t>:</a:t>
            </a:r>
          </a:p>
          <a:p>
            <a:r>
              <a:rPr lang="cs-CZ" dirty="0"/>
              <a:t>Prezentace je vhodná při frontální i skupinové výuce pracovních činností a výtvarné výchově ve třídě. Děti mohou chodit k tabuli a pracovat s jednotlivými snímky.</a:t>
            </a:r>
          </a:p>
          <a:p>
            <a:endParaRPr lang="cs-CZ" dirty="0"/>
          </a:p>
          <a:p>
            <a:r>
              <a:rPr lang="cs-CZ" b="1" dirty="0" smtClean="0"/>
              <a:t>Snímek č. 4 –</a:t>
            </a:r>
            <a:r>
              <a:rPr lang="cs-CZ" dirty="0" smtClean="0"/>
              <a:t>  </a:t>
            </a:r>
            <a:r>
              <a:rPr lang="cs-CZ" i="1" u="sng" dirty="0" smtClean="0"/>
              <a:t>motivace:</a:t>
            </a:r>
            <a:r>
              <a:rPr lang="cs-CZ" dirty="0"/>
              <a:t> </a:t>
            </a:r>
            <a:r>
              <a:rPr lang="cs-CZ" dirty="0" smtClean="0"/>
              <a:t>VYPRAVOVÁNÍ O VELIKONOCÍCH</a:t>
            </a:r>
            <a:endParaRPr lang="cs-CZ" dirty="0"/>
          </a:p>
          <a:p>
            <a:r>
              <a:rPr lang="cs-CZ" dirty="0" smtClean="0"/>
              <a:t>Žáci se dotknou tabule, vyplynou názvy dní – PAŠIJOVÝ TÝDEN.</a:t>
            </a:r>
          </a:p>
          <a:p>
            <a:endParaRPr lang="cs-CZ" dirty="0"/>
          </a:p>
          <a:p>
            <a:r>
              <a:rPr lang="cs-CZ" b="1" dirty="0"/>
              <a:t>Snímek č. </a:t>
            </a:r>
            <a:r>
              <a:rPr lang="cs-CZ" b="1" dirty="0" smtClean="0"/>
              <a:t>5 </a:t>
            </a:r>
            <a:r>
              <a:rPr lang="cs-CZ" dirty="0" smtClean="0"/>
              <a:t>lze vytisknout jako pracovní list.</a:t>
            </a:r>
          </a:p>
          <a:p>
            <a:endParaRPr lang="cs-CZ" dirty="0"/>
          </a:p>
          <a:p>
            <a:r>
              <a:rPr lang="cs-CZ" b="1" dirty="0"/>
              <a:t>Snímek č. </a:t>
            </a:r>
            <a:r>
              <a:rPr lang="cs-CZ" b="1" dirty="0" smtClean="0"/>
              <a:t>6 – </a:t>
            </a:r>
            <a:r>
              <a:rPr lang="cs-CZ" dirty="0" smtClean="0"/>
              <a:t>pomůcky</a:t>
            </a:r>
            <a:endParaRPr lang="cs-CZ" b="1" dirty="0" smtClean="0"/>
          </a:p>
          <a:p>
            <a:endParaRPr lang="cs-CZ" b="1" dirty="0"/>
          </a:p>
          <a:p>
            <a:r>
              <a:rPr lang="cs-CZ" b="1" dirty="0"/>
              <a:t>Snímek č. </a:t>
            </a:r>
            <a:r>
              <a:rPr lang="cs-CZ" b="1" dirty="0" smtClean="0"/>
              <a:t>7 –</a:t>
            </a:r>
            <a:r>
              <a:rPr lang="cs-CZ" dirty="0" smtClean="0"/>
              <a:t> pracovní postup</a:t>
            </a:r>
          </a:p>
          <a:p>
            <a:endParaRPr lang="cs-CZ" b="1" dirty="0" smtClean="0"/>
          </a:p>
          <a:p>
            <a:r>
              <a:rPr lang="cs-CZ" b="1" dirty="0"/>
              <a:t>Snímek č. </a:t>
            </a:r>
            <a:r>
              <a:rPr lang="cs-CZ" b="1" dirty="0" smtClean="0"/>
              <a:t>8 – </a:t>
            </a:r>
            <a:r>
              <a:rPr lang="cs-CZ" dirty="0" smtClean="0"/>
              <a:t>vzor vybarvených šablon</a:t>
            </a:r>
            <a:endParaRPr lang="cs-CZ" b="1" dirty="0"/>
          </a:p>
          <a:p>
            <a:endParaRPr lang="cs-CZ" b="1" dirty="0" smtClean="0"/>
          </a:p>
          <a:p>
            <a:r>
              <a:rPr lang="cs-CZ" b="1" smtClean="0"/>
              <a:t>Snímky </a:t>
            </a:r>
            <a:r>
              <a:rPr lang="cs-CZ" b="1" dirty="0"/>
              <a:t>č. 9</a:t>
            </a:r>
            <a:r>
              <a:rPr lang="cs-CZ" b="1" dirty="0" smtClean="0"/>
              <a:t>, 10 </a:t>
            </a:r>
            <a:r>
              <a:rPr lang="cs-CZ" b="1" dirty="0"/>
              <a:t>–</a:t>
            </a:r>
            <a:r>
              <a:rPr lang="cs-CZ" dirty="0" smtClean="0"/>
              <a:t> </a:t>
            </a:r>
            <a:r>
              <a:rPr lang="cs-CZ" dirty="0"/>
              <a:t>šablony k vytisknutí</a:t>
            </a:r>
          </a:p>
          <a:p>
            <a:endParaRPr lang="cs-CZ" dirty="0" smtClean="0"/>
          </a:p>
          <a:p>
            <a:r>
              <a:rPr lang="cs-CZ" b="1" dirty="0" smtClean="0"/>
              <a:t>Snímky </a:t>
            </a:r>
            <a:r>
              <a:rPr lang="cs-CZ" b="1" dirty="0"/>
              <a:t>č. </a:t>
            </a:r>
            <a:r>
              <a:rPr lang="cs-CZ" b="1" dirty="0" smtClean="0"/>
              <a:t>11, 12 – </a:t>
            </a:r>
            <a:r>
              <a:rPr lang="cs-CZ" dirty="0" smtClean="0"/>
              <a:t>fotografie dětských prací</a:t>
            </a:r>
            <a:endParaRPr lang="cs-CZ" dirty="0"/>
          </a:p>
          <a:p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287085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8162" y="170393"/>
            <a:ext cx="8077981" cy="523220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PAŠIJOVÝ TÝDEN = poslední týden před Velikonocemi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3149" y="1455485"/>
            <a:ext cx="458780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1.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3149" y="1978705"/>
            <a:ext cx="458780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2.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3868" y="2511436"/>
            <a:ext cx="458780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3.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0101" y="3034656"/>
            <a:ext cx="458780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4.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0101" y="3537947"/>
            <a:ext cx="458780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5.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3149" y="4061167"/>
            <a:ext cx="458780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6.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1625" y="4604316"/>
            <a:ext cx="458780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7.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3149" y="5125637"/>
            <a:ext cx="458780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8.</a:t>
            </a:r>
            <a:endParaRPr lang="cs-CZ" sz="2800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9461116"/>
              </p:ext>
            </p:extLst>
          </p:nvPr>
        </p:nvGraphicFramePr>
        <p:xfrm>
          <a:off x="718800" y="1470024"/>
          <a:ext cx="6072341" cy="4145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52031"/>
                <a:gridCol w="552031"/>
                <a:gridCol w="552031"/>
                <a:gridCol w="552031"/>
                <a:gridCol w="552031"/>
                <a:gridCol w="552031"/>
                <a:gridCol w="552031"/>
                <a:gridCol w="552031"/>
                <a:gridCol w="552031"/>
                <a:gridCol w="552031"/>
                <a:gridCol w="552031"/>
              </a:tblGrid>
              <a:tr h="45674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 gridSpan="6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</a:tr>
              <a:tr h="45674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 gridSpan="6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T w="12700" cmpd="sng">
                      <a:noFill/>
                    </a:lnT>
                  </a:tcPr>
                </a:tc>
              </a:tr>
              <a:tr h="456741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 rowSpan="2" gridSpan="4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</a:tr>
              <a:tr h="45674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gridSpan="4"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</a:tr>
              <a:tr h="45674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 gridSpan="6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</a:tr>
              <a:tr h="45674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 gridSpan="7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</a:tr>
              <a:tr h="456741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</a:tr>
              <a:tr h="456741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3498023" y="1469032"/>
            <a:ext cx="1476686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PONDĚLÍ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498023" y="1977345"/>
            <a:ext cx="1129989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ÚTERÝ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579744" y="2511436"/>
            <a:ext cx="1316707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STŘEDA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035302" y="3024529"/>
            <a:ext cx="1482906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ČTVRTEK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474296" y="3528224"/>
            <a:ext cx="1059842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PÁTEK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919543" y="4039224"/>
            <a:ext cx="1365246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SOBOTA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804248" y="4584387"/>
            <a:ext cx="1313180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NEDĚLE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804248" y="5097928"/>
            <a:ext cx="1476686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PONDĚLÍ</a:t>
            </a:r>
            <a:endParaRPr lang="cs-CZ" sz="2800" dirty="0"/>
          </a:p>
        </p:txBody>
      </p:sp>
      <p:sp>
        <p:nvSpPr>
          <p:cNvPr id="20" name="Obdélník 19"/>
          <p:cNvSpPr/>
          <p:nvPr/>
        </p:nvSpPr>
        <p:spPr>
          <a:xfrm>
            <a:off x="2987824" y="1469032"/>
            <a:ext cx="35939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 smtClean="0"/>
              <a:t>É</a:t>
            </a:r>
            <a:endParaRPr lang="cs-CZ" sz="2800" dirty="0"/>
          </a:p>
        </p:txBody>
      </p:sp>
      <p:sp>
        <p:nvSpPr>
          <p:cNvPr id="21" name="Obdélník 20"/>
          <p:cNvSpPr/>
          <p:nvPr/>
        </p:nvSpPr>
        <p:spPr>
          <a:xfrm>
            <a:off x="2411760" y="1455485"/>
            <a:ext cx="38023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 smtClean="0"/>
              <a:t>R</a:t>
            </a:r>
            <a:endParaRPr lang="cs-CZ" sz="2800" dirty="0"/>
          </a:p>
        </p:txBody>
      </p:sp>
      <p:sp>
        <p:nvSpPr>
          <p:cNvPr id="22" name="Obdélník 21"/>
          <p:cNvSpPr/>
          <p:nvPr/>
        </p:nvSpPr>
        <p:spPr>
          <a:xfrm>
            <a:off x="1882598" y="1455177"/>
            <a:ext cx="40588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 smtClean="0"/>
              <a:t>D</a:t>
            </a:r>
            <a:endParaRPr lang="cs-CZ" sz="2800" dirty="0"/>
          </a:p>
        </p:txBody>
      </p:sp>
      <p:sp>
        <p:nvSpPr>
          <p:cNvPr id="23" name="Obdélník 22"/>
          <p:cNvSpPr/>
          <p:nvPr/>
        </p:nvSpPr>
        <p:spPr>
          <a:xfrm>
            <a:off x="1354550" y="1469032"/>
            <a:ext cx="42191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/>
              <a:t>O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767967" y="1469032"/>
            <a:ext cx="49244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/>
              <a:t>M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2987824" y="1978089"/>
            <a:ext cx="35939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 smtClean="0"/>
              <a:t>É</a:t>
            </a:r>
            <a:endParaRPr lang="cs-CZ" sz="2800" dirty="0"/>
          </a:p>
        </p:txBody>
      </p:sp>
      <p:sp>
        <p:nvSpPr>
          <p:cNvPr id="26" name="Obdélník 25"/>
          <p:cNvSpPr/>
          <p:nvPr/>
        </p:nvSpPr>
        <p:spPr>
          <a:xfrm>
            <a:off x="2458275" y="1978089"/>
            <a:ext cx="35939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 smtClean="0"/>
              <a:t>T</a:t>
            </a:r>
            <a:endParaRPr lang="cs-CZ" sz="2800" dirty="0"/>
          </a:p>
        </p:txBody>
      </p:sp>
      <p:sp>
        <p:nvSpPr>
          <p:cNvPr id="27" name="Obdélník 26"/>
          <p:cNvSpPr/>
          <p:nvPr/>
        </p:nvSpPr>
        <p:spPr>
          <a:xfrm>
            <a:off x="1883667" y="1987908"/>
            <a:ext cx="41549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/>
              <a:t>U</a:t>
            </a:r>
          </a:p>
        </p:txBody>
      </p:sp>
      <p:sp>
        <p:nvSpPr>
          <p:cNvPr id="28" name="Obdélník 27"/>
          <p:cNvSpPr/>
          <p:nvPr/>
        </p:nvSpPr>
        <p:spPr>
          <a:xfrm>
            <a:off x="1354550" y="1978397"/>
            <a:ext cx="33534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 smtClean="0"/>
              <a:t>L</a:t>
            </a:r>
            <a:endParaRPr lang="cs-CZ" sz="2800" dirty="0"/>
          </a:p>
        </p:txBody>
      </p:sp>
      <p:sp>
        <p:nvSpPr>
          <p:cNvPr id="29" name="Obdélník 28"/>
          <p:cNvSpPr/>
          <p:nvPr/>
        </p:nvSpPr>
        <p:spPr>
          <a:xfrm>
            <a:off x="837698" y="1978397"/>
            <a:ext cx="35298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 smtClean="0"/>
              <a:t>Ž</a:t>
            </a:r>
            <a:endParaRPr lang="cs-CZ" sz="2800" dirty="0"/>
          </a:p>
        </p:txBody>
      </p:sp>
      <p:sp>
        <p:nvSpPr>
          <p:cNvPr id="30" name="Obdélník 29"/>
          <p:cNvSpPr/>
          <p:nvPr/>
        </p:nvSpPr>
        <p:spPr>
          <a:xfrm>
            <a:off x="1906110" y="2511436"/>
            <a:ext cx="39305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31" name="Obdélník 30"/>
          <p:cNvSpPr/>
          <p:nvPr/>
        </p:nvSpPr>
        <p:spPr>
          <a:xfrm>
            <a:off x="1354550" y="2501309"/>
            <a:ext cx="37061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 smtClean="0"/>
              <a:t>K</a:t>
            </a:r>
            <a:endParaRPr lang="cs-CZ" sz="2800" dirty="0"/>
          </a:p>
        </p:txBody>
      </p:sp>
      <p:sp>
        <p:nvSpPr>
          <p:cNvPr id="32" name="Obdélník 31"/>
          <p:cNvSpPr/>
          <p:nvPr/>
        </p:nvSpPr>
        <p:spPr>
          <a:xfrm>
            <a:off x="820208" y="2501309"/>
            <a:ext cx="34977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 smtClean="0"/>
              <a:t>Š</a:t>
            </a:r>
            <a:endParaRPr lang="cs-CZ" sz="2800" dirty="0"/>
          </a:p>
        </p:txBody>
      </p:sp>
      <p:sp>
        <p:nvSpPr>
          <p:cNvPr id="33" name="Obdélník 32"/>
          <p:cNvSpPr/>
          <p:nvPr/>
        </p:nvSpPr>
        <p:spPr>
          <a:xfrm>
            <a:off x="820208" y="3014727"/>
            <a:ext cx="34977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 smtClean="0"/>
              <a:t>Z</a:t>
            </a:r>
            <a:endParaRPr lang="cs-CZ" sz="2800" dirty="0"/>
          </a:p>
        </p:txBody>
      </p:sp>
      <p:sp>
        <p:nvSpPr>
          <p:cNvPr id="34" name="Obdélník 33"/>
          <p:cNvSpPr/>
          <p:nvPr/>
        </p:nvSpPr>
        <p:spPr>
          <a:xfrm>
            <a:off x="4088261" y="2511128"/>
            <a:ext cx="39305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 smtClean="0"/>
              <a:t>Á</a:t>
            </a:r>
            <a:endParaRPr lang="cs-CZ" sz="2800" dirty="0"/>
          </a:p>
        </p:txBody>
      </p:sp>
      <p:sp>
        <p:nvSpPr>
          <p:cNvPr id="35" name="Obdélník 34"/>
          <p:cNvSpPr/>
          <p:nvPr/>
        </p:nvSpPr>
        <p:spPr>
          <a:xfrm>
            <a:off x="3563888" y="2511436"/>
            <a:ext cx="40588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 smtClean="0"/>
              <a:t>D</a:t>
            </a:r>
            <a:endParaRPr lang="cs-CZ" sz="2800" dirty="0"/>
          </a:p>
        </p:txBody>
      </p:sp>
      <p:sp>
        <p:nvSpPr>
          <p:cNvPr id="36" name="Obdélník 35"/>
          <p:cNvSpPr/>
          <p:nvPr/>
        </p:nvSpPr>
        <p:spPr>
          <a:xfrm>
            <a:off x="2987824" y="2511436"/>
            <a:ext cx="35939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 smtClean="0"/>
              <a:t>E</a:t>
            </a:r>
            <a:endParaRPr lang="cs-CZ" sz="2800" dirty="0"/>
          </a:p>
        </p:txBody>
      </p:sp>
      <p:sp>
        <p:nvSpPr>
          <p:cNvPr id="37" name="Obdélník 36"/>
          <p:cNvSpPr/>
          <p:nvPr/>
        </p:nvSpPr>
        <p:spPr>
          <a:xfrm>
            <a:off x="2458275" y="2501309"/>
            <a:ext cx="38023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 smtClean="0"/>
              <a:t>R</a:t>
            </a:r>
            <a:endParaRPr lang="cs-CZ" sz="2800" dirty="0"/>
          </a:p>
        </p:txBody>
      </p:sp>
      <p:sp>
        <p:nvSpPr>
          <p:cNvPr id="38" name="Obdélník 37"/>
          <p:cNvSpPr/>
          <p:nvPr/>
        </p:nvSpPr>
        <p:spPr>
          <a:xfrm>
            <a:off x="2984571" y="3034348"/>
            <a:ext cx="41710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 smtClean="0"/>
              <a:t>N</a:t>
            </a:r>
            <a:endParaRPr lang="cs-CZ" sz="2800" dirty="0"/>
          </a:p>
        </p:txBody>
      </p:sp>
      <p:sp>
        <p:nvSpPr>
          <p:cNvPr id="39" name="Obdélník 38"/>
          <p:cNvSpPr/>
          <p:nvPr/>
        </p:nvSpPr>
        <p:spPr>
          <a:xfrm>
            <a:off x="1917864" y="3024529"/>
            <a:ext cx="33534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 smtClean="0"/>
              <a:t>L</a:t>
            </a:r>
            <a:endParaRPr lang="cs-CZ" sz="2800" dirty="0"/>
          </a:p>
        </p:txBody>
      </p:sp>
      <p:sp>
        <p:nvSpPr>
          <p:cNvPr id="40" name="Obdélník 39"/>
          <p:cNvSpPr/>
          <p:nvPr/>
        </p:nvSpPr>
        <p:spPr>
          <a:xfrm>
            <a:off x="2468694" y="3024529"/>
            <a:ext cx="35939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 smtClean="0"/>
              <a:t>E</a:t>
            </a:r>
            <a:endParaRPr lang="cs-CZ" sz="2800" dirty="0"/>
          </a:p>
        </p:txBody>
      </p:sp>
      <p:sp>
        <p:nvSpPr>
          <p:cNvPr id="41" name="Obdélník 40"/>
          <p:cNvSpPr/>
          <p:nvPr/>
        </p:nvSpPr>
        <p:spPr>
          <a:xfrm>
            <a:off x="1366371" y="3014727"/>
            <a:ext cx="35939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 smtClean="0"/>
              <a:t>E</a:t>
            </a:r>
            <a:endParaRPr lang="cs-CZ" sz="2800" dirty="0"/>
          </a:p>
        </p:txBody>
      </p:sp>
      <p:sp>
        <p:nvSpPr>
          <p:cNvPr id="42" name="Obdélník 41"/>
          <p:cNvSpPr/>
          <p:nvPr/>
        </p:nvSpPr>
        <p:spPr>
          <a:xfrm>
            <a:off x="3563888" y="3024529"/>
            <a:ext cx="35939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 smtClean="0"/>
              <a:t>Ý</a:t>
            </a:r>
            <a:endParaRPr lang="cs-CZ" sz="2800" dirty="0"/>
          </a:p>
        </p:txBody>
      </p:sp>
      <p:sp>
        <p:nvSpPr>
          <p:cNvPr id="43" name="Obdélník 42"/>
          <p:cNvSpPr/>
          <p:nvPr/>
        </p:nvSpPr>
        <p:spPr>
          <a:xfrm>
            <a:off x="2458275" y="3537639"/>
            <a:ext cx="37061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 smtClean="0"/>
              <a:t>K</a:t>
            </a:r>
            <a:endParaRPr lang="cs-CZ" sz="2800" dirty="0"/>
          </a:p>
        </p:txBody>
      </p:sp>
      <p:sp>
        <p:nvSpPr>
          <p:cNvPr id="44" name="Obdélník 43"/>
          <p:cNvSpPr/>
          <p:nvPr/>
        </p:nvSpPr>
        <p:spPr>
          <a:xfrm>
            <a:off x="1906110" y="3537639"/>
            <a:ext cx="33534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 smtClean="0"/>
              <a:t>L</a:t>
            </a:r>
            <a:endParaRPr lang="cs-CZ" sz="2800" dirty="0"/>
          </a:p>
        </p:txBody>
      </p:sp>
      <p:sp>
        <p:nvSpPr>
          <p:cNvPr id="45" name="Obdélník 44"/>
          <p:cNvSpPr/>
          <p:nvPr/>
        </p:nvSpPr>
        <p:spPr>
          <a:xfrm>
            <a:off x="1366371" y="3537947"/>
            <a:ext cx="35939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 smtClean="0"/>
              <a:t>E</a:t>
            </a:r>
            <a:endParaRPr lang="cs-CZ" sz="2800" dirty="0"/>
          </a:p>
        </p:txBody>
      </p:sp>
      <p:sp>
        <p:nvSpPr>
          <p:cNvPr id="46" name="Obdélník 45"/>
          <p:cNvSpPr/>
          <p:nvPr/>
        </p:nvSpPr>
        <p:spPr>
          <a:xfrm>
            <a:off x="802432" y="3547749"/>
            <a:ext cx="38824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 smtClean="0"/>
              <a:t>V</a:t>
            </a:r>
            <a:endParaRPr lang="cs-CZ" sz="2800" dirty="0"/>
          </a:p>
        </p:txBody>
      </p:sp>
      <p:sp>
        <p:nvSpPr>
          <p:cNvPr id="47" name="Obdélník 46"/>
          <p:cNvSpPr/>
          <p:nvPr/>
        </p:nvSpPr>
        <p:spPr>
          <a:xfrm>
            <a:off x="1906110" y="4039224"/>
            <a:ext cx="33534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 smtClean="0"/>
              <a:t>L</a:t>
            </a:r>
            <a:endParaRPr lang="cs-CZ" sz="2800" dirty="0"/>
          </a:p>
        </p:txBody>
      </p:sp>
      <p:sp>
        <p:nvSpPr>
          <p:cNvPr id="48" name="Obdélník 47"/>
          <p:cNvSpPr/>
          <p:nvPr/>
        </p:nvSpPr>
        <p:spPr>
          <a:xfrm>
            <a:off x="1415464" y="4039224"/>
            <a:ext cx="27443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 smtClean="0"/>
              <a:t>Í</a:t>
            </a:r>
            <a:endParaRPr lang="cs-CZ" sz="2800" dirty="0"/>
          </a:p>
        </p:txBody>
      </p:sp>
      <p:sp>
        <p:nvSpPr>
          <p:cNvPr id="49" name="Obdélník 48"/>
          <p:cNvSpPr/>
          <p:nvPr/>
        </p:nvSpPr>
        <p:spPr>
          <a:xfrm>
            <a:off x="820208" y="4060859"/>
            <a:ext cx="38023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 smtClean="0"/>
              <a:t>B</a:t>
            </a:r>
            <a:endParaRPr lang="cs-CZ" sz="2800" dirty="0"/>
          </a:p>
        </p:txBody>
      </p:sp>
      <p:sp>
        <p:nvSpPr>
          <p:cNvPr id="50" name="Obdélník 49"/>
          <p:cNvSpPr/>
          <p:nvPr/>
        </p:nvSpPr>
        <p:spPr>
          <a:xfrm>
            <a:off x="3013424" y="3557876"/>
            <a:ext cx="35939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 smtClean="0"/>
              <a:t>Ý</a:t>
            </a:r>
            <a:endParaRPr lang="cs-CZ" sz="2800" dirty="0"/>
          </a:p>
        </p:txBody>
      </p:sp>
      <p:sp>
        <p:nvSpPr>
          <p:cNvPr id="51" name="Obdélník 50"/>
          <p:cNvSpPr/>
          <p:nvPr/>
        </p:nvSpPr>
        <p:spPr>
          <a:xfrm>
            <a:off x="1906110" y="4562444"/>
            <a:ext cx="33534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 smtClean="0"/>
              <a:t>L</a:t>
            </a:r>
            <a:endParaRPr lang="cs-CZ" sz="2800" dirty="0"/>
          </a:p>
        </p:txBody>
      </p:sp>
      <p:sp>
        <p:nvSpPr>
          <p:cNvPr id="52" name="Obdélník 51"/>
          <p:cNvSpPr/>
          <p:nvPr/>
        </p:nvSpPr>
        <p:spPr>
          <a:xfrm>
            <a:off x="1342527" y="4574400"/>
            <a:ext cx="35939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 smtClean="0"/>
              <a:t>E</a:t>
            </a:r>
            <a:endParaRPr lang="cs-CZ" sz="2800" dirty="0"/>
          </a:p>
        </p:txBody>
      </p:sp>
      <p:sp>
        <p:nvSpPr>
          <p:cNvPr id="53" name="Obdélník 52"/>
          <p:cNvSpPr/>
          <p:nvPr/>
        </p:nvSpPr>
        <p:spPr>
          <a:xfrm>
            <a:off x="816200" y="4574400"/>
            <a:ext cx="38824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 smtClean="0"/>
              <a:t>V</a:t>
            </a:r>
            <a:endParaRPr lang="cs-CZ" sz="2800" dirty="0"/>
          </a:p>
        </p:txBody>
      </p:sp>
      <p:sp>
        <p:nvSpPr>
          <p:cNvPr id="54" name="Obdélník 53"/>
          <p:cNvSpPr/>
          <p:nvPr/>
        </p:nvSpPr>
        <p:spPr>
          <a:xfrm>
            <a:off x="2447054" y="4061167"/>
            <a:ext cx="39305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 smtClean="0"/>
              <a:t>Á</a:t>
            </a:r>
            <a:endParaRPr lang="cs-CZ" sz="2800" dirty="0"/>
          </a:p>
        </p:txBody>
      </p:sp>
      <p:sp>
        <p:nvSpPr>
          <p:cNvPr id="55" name="Obdélník 54"/>
          <p:cNvSpPr/>
          <p:nvPr/>
        </p:nvSpPr>
        <p:spPr>
          <a:xfrm>
            <a:off x="4101382" y="4562444"/>
            <a:ext cx="41710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 smtClean="0"/>
              <a:t>N</a:t>
            </a:r>
            <a:endParaRPr lang="cs-CZ" sz="2800" dirty="0"/>
          </a:p>
        </p:txBody>
      </p:sp>
      <p:sp>
        <p:nvSpPr>
          <p:cNvPr id="56" name="Obdélník 55"/>
          <p:cNvSpPr/>
          <p:nvPr/>
        </p:nvSpPr>
        <p:spPr>
          <a:xfrm>
            <a:off x="3007813" y="4584387"/>
            <a:ext cx="37061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 smtClean="0"/>
              <a:t>K</a:t>
            </a:r>
            <a:endParaRPr lang="cs-CZ" sz="2800" dirty="0"/>
          </a:p>
        </p:txBody>
      </p:sp>
      <p:sp>
        <p:nvSpPr>
          <p:cNvPr id="57" name="Obdélník 56"/>
          <p:cNvSpPr/>
          <p:nvPr/>
        </p:nvSpPr>
        <p:spPr>
          <a:xfrm>
            <a:off x="3547857" y="4562444"/>
            <a:ext cx="42191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 smtClean="0"/>
              <a:t>O</a:t>
            </a:r>
            <a:endParaRPr lang="cs-CZ" sz="2800" dirty="0"/>
          </a:p>
        </p:txBody>
      </p:sp>
      <p:sp>
        <p:nvSpPr>
          <p:cNvPr id="58" name="Obdélník 57"/>
          <p:cNvSpPr/>
          <p:nvPr/>
        </p:nvSpPr>
        <p:spPr>
          <a:xfrm>
            <a:off x="2500754" y="4574400"/>
            <a:ext cx="27443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 smtClean="0"/>
              <a:t>I</a:t>
            </a:r>
            <a:endParaRPr lang="cs-CZ" sz="2800" dirty="0"/>
          </a:p>
        </p:txBody>
      </p:sp>
      <p:sp>
        <p:nvSpPr>
          <p:cNvPr id="59" name="Obdélník 58"/>
          <p:cNvSpPr/>
          <p:nvPr/>
        </p:nvSpPr>
        <p:spPr>
          <a:xfrm>
            <a:off x="4644008" y="4574400"/>
            <a:ext cx="42191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 smtClean="0"/>
              <a:t>O</a:t>
            </a:r>
            <a:endParaRPr lang="cs-CZ" sz="2800" dirty="0"/>
          </a:p>
        </p:txBody>
      </p:sp>
      <p:sp>
        <p:nvSpPr>
          <p:cNvPr id="60" name="Obdélník 59"/>
          <p:cNvSpPr/>
          <p:nvPr/>
        </p:nvSpPr>
        <p:spPr>
          <a:xfrm>
            <a:off x="6372200" y="4551356"/>
            <a:ext cx="27443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 smtClean="0"/>
              <a:t>Í</a:t>
            </a:r>
            <a:endParaRPr lang="cs-CZ" sz="2800" dirty="0"/>
          </a:p>
        </p:txBody>
      </p:sp>
      <p:sp>
        <p:nvSpPr>
          <p:cNvPr id="61" name="Obdélník 60"/>
          <p:cNvSpPr/>
          <p:nvPr/>
        </p:nvSpPr>
        <p:spPr>
          <a:xfrm>
            <a:off x="5724128" y="4562444"/>
            <a:ext cx="41710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 smtClean="0"/>
              <a:t>N</a:t>
            </a:r>
            <a:endParaRPr lang="cs-CZ" sz="2800" dirty="0"/>
          </a:p>
        </p:txBody>
      </p:sp>
      <p:sp>
        <p:nvSpPr>
          <p:cNvPr id="62" name="Obdélník 61"/>
          <p:cNvSpPr/>
          <p:nvPr/>
        </p:nvSpPr>
        <p:spPr>
          <a:xfrm>
            <a:off x="5220072" y="4574400"/>
            <a:ext cx="37542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 smtClean="0"/>
              <a:t>Č</a:t>
            </a:r>
            <a:endParaRPr lang="cs-CZ" sz="2800" dirty="0"/>
          </a:p>
        </p:txBody>
      </p:sp>
      <p:sp>
        <p:nvSpPr>
          <p:cNvPr id="63" name="Obdélník 62"/>
          <p:cNvSpPr/>
          <p:nvPr/>
        </p:nvSpPr>
        <p:spPr>
          <a:xfrm>
            <a:off x="1906110" y="5087018"/>
            <a:ext cx="33534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 smtClean="0"/>
              <a:t>L</a:t>
            </a:r>
            <a:endParaRPr lang="cs-CZ" sz="2800" dirty="0"/>
          </a:p>
        </p:txBody>
      </p:sp>
      <p:sp>
        <p:nvSpPr>
          <p:cNvPr id="64" name="Obdélník 63"/>
          <p:cNvSpPr/>
          <p:nvPr/>
        </p:nvSpPr>
        <p:spPr>
          <a:xfrm>
            <a:off x="1330505" y="5085664"/>
            <a:ext cx="35939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 smtClean="0"/>
              <a:t>E</a:t>
            </a:r>
            <a:endParaRPr lang="cs-CZ" sz="2800" dirty="0"/>
          </a:p>
        </p:txBody>
      </p:sp>
      <p:sp>
        <p:nvSpPr>
          <p:cNvPr id="65" name="Obdélník 64"/>
          <p:cNvSpPr/>
          <p:nvPr/>
        </p:nvSpPr>
        <p:spPr>
          <a:xfrm>
            <a:off x="2506365" y="5097620"/>
            <a:ext cx="27443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 smtClean="0"/>
              <a:t>I</a:t>
            </a:r>
            <a:endParaRPr lang="cs-CZ" sz="2800" dirty="0"/>
          </a:p>
        </p:txBody>
      </p:sp>
      <p:sp>
        <p:nvSpPr>
          <p:cNvPr id="66" name="Obdélník 65"/>
          <p:cNvSpPr/>
          <p:nvPr/>
        </p:nvSpPr>
        <p:spPr>
          <a:xfrm>
            <a:off x="837698" y="5097620"/>
            <a:ext cx="38824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 smtClean="0"/>
              <a:t>V</a:t>
            </a:r>
            <a:endParaRPr lang="cs-CZ" sz="2800" dirty="0"/>
          </a:p>
        </p:txBody>
      </p:sp>
      <p:sp>
        <p:nvSpPr>
          <p:cNvPr id="67" name="Obdélník 66"/>
          <p:cNvSpPr/>
          <p:nvPr/>
        </p:nvSpPr>
        <p:spPr>
          <a:xfrm>
            <a:off x="4644008" y="5087018"/>
            <a:ext cx="42191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 smtClean="0"/>
              <a:t>O</a:t>
            </a:r>
            <a:endParaRPr lang="cs-CZ" sz="2800" dirty="0"/>
          </a:p>
        </p:txBody>
      </p:sp>
      <p:sp>
        <p:nvSpPr>
          <p:cNvPr id="68" name="Obdélník 67"/>
          <p:cNvSpPr/>
          <p:nvPr/>
        </p:nvSpPr>
        <p:spPr>
          <a:xfrm>
            <a:off x="4099137" y="5087018"/>
            <a:ext cx="41710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 smtClean="0"/>
              <a:t>N</a:t>
            </a:r>
            <a:endParaRPr lang="cs-CZ" sz="2800" dirty="0"/>
          </a:p>
        </p:txBody>
      </p:sp>
      <p:sp>
        <p:nvSpPr>
          <p:cNvPr id="69" name="Obdélník 68"/>
          <p:cNvSpPr/>
          <p:nvPr/>
        </p:nvSpPr>
        <p:spPr>
          <a:xfrm>
            <a:off x="3007814" y="5097620"/>
            <a:ext cx="37061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 smtClean="0"/>
              <a:t>K</a:t>
            </a:r>
            <a:endParaRPr lang="cs-CZ" sz="2800" dirty="0"/>
          </a:p>
        </p:txBody>
      </p:sp>
      <p:sp>
        <p:nvSpPr>
          <p:cNvPr id="70" name="Obdélník 69"/>
          <p:cNvSpPr/>
          <p:nvPr/>
        </p:nvSpPr>
        <p:spPr>
          <a:xfrm>
            <a:off x="3532628" y="5097620"/>
            <a:ext cx="42191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 smtClean="0"/>
              <a:t>O</a:t>
            </a:r>
            <a:endParaRPr lang="cs-CZ" sz="2800" dirty="0"/>
          </a:p>
        </p:txBody>
      </p:sp>
      <p:sp>
        <p:nvSpPr>
          <p:cNvPr id="71" name="Obdélník 70"/>
          <p:cNvSpPr/>
          <p:nvPr/>
        </p:nvSpPr>
        <p:spPr>
          <a:xfrm>
            <a:off x="6372200" y="5087018"/>
            <a:ext cx="27443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 smtClean="0"/>
              <a:t>Í</a:t>
            </a:r>
            <a:endParaRPr lang="cs-CZ" sz="2800" dirty="0"/>
          </a:p>
        </p:txBody>
      </p:sp>
      <p:sp>
        <p:nvSpPr>
          <p:cNvPr id="72" name="Obdélník 71"/>
          <p:cNvSpPr/>
          <p:nvPr/>
        </p:nvSpPr>
        <p:spPr>
          <a:xfrm>
            <a:off x="5724127" y="5087018"/>
            <a:ext cx="41710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 smtClean="0"/>
              <a:t>N</a:t>
            </a:r>
            <a:endParaRPr lang="cs-CZ" sz="2800" dirty="0"/>
          </a:p>
        </p:txBody>
      </p:sp>
      <p:sp>
        <p:nvSpPr>
          <p:cNvPr id="73" name="Obdélník 72"/>
          <p:cNvSpPr/>
          <p:nvPr/>
        </p:nvSpPr>
        <p:spPr>
          <a:xfrm>
            <a:off x="5220072" y="5087018"/>
            <a:ext cx="37542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 smtClean="0"/>
              <a:t>Č</a:t>
            </a:r>
            <a:endParaRPr lang="cs-CZ" sz="2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3146" y="1086519"/>
            <a:ext cx="2736850" cy="3352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84841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5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500"/>
                            </p:stCondLst>
                            <p:childTnLst>
                              <p:par>
                                <p:cTn id="3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0"/>
                            </p:stCondLst>
                            <p:childTnLst>
                              <p:par>
                                <p:cTn id="3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500"/>
                            </p:stCondLst>
                            <p:childTnLst>
                              <p:par>
                                <p:cTn id="4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6000"/>
                            </p:stCondLst>
                            <p:childTnLst>
                              <p:par>
                                <p:cTn id="4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6500"/>
                            </p:stCondLst>
                            <p:childTnLst>
                              <p:par>
                                <p:cTn id="5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7000"/>
                            </p:stCondLst>
                            <p:childTnLst>
                              <p:par>
                                <p:cTn id="5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7500"/>
                            </p:stCondLst>
                            <p:childTnLst>
                              <p:par>
                                <p:cTn id="6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8000"/>
                            </p:stCondLst>
                            <p:childTnLst>
                              <p:par>
                                <p:cTn id="6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8500"/>
                            </p:stCondLst>
                            <p:childTnLst>
                              <p:par>
                                <p:cTn id="6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9000"/>
                            </p:stCondLst>
                            <p:childTnLst>
                              <p:par>
                                <p:cTn id="7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9500"/>
                            </p:stCondLst>
                            <p:childTnLst>
                              <p:par>
                                <p:cTn id="7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0000"/>
                            </p:stCondLst>
                            <p:childTnLst>
                              <p:par>
                                <p:cTn id="8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10500"/>
                            </p:stCondLst>
                            <p:childTnLst>
                              <p:par>
                                <p:cTn id="8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8" fill="hold">
                      <p:stCondLst>
                        <p:cond delay="indefinite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8" fill="hold">
                      <p:stCondLst>
                        <p:cond delay="indefinite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8" fill="hold">
                      <p:stCondLst>
                        <p:cond delay="indefinite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3" fill="hold">
                      <p:stCondLst>
                        <p:cond delay="indefinite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8" fill="hold">
                      <p:stCondLst>
                        <p:cond delay="indefinite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3" fill="hold">
                      <p:stCondLst>
                        <p:cond delay="indefinite"/>
                      </p:stCondLst>
                      <p:childTnLst>
                        <p:par>
                          <p:cTn id="234" fill="hold">
                            <p:stCondLst>
                              <p:cond delay="0"/>
                            </p:stCondLst>
                            <p:childTnLst>
                              <p:par>
                                <p:cTn id="2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8" fill="hold">
                      <p:stCondLst>
                        <p:cond delay="indefinite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3" fill="hold">
                      <p:stCondLst>
                        <p:cond delay="indefinite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7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8" fill="hold">
                      <p:stCondLst>
                        <p:cond delay="indefinite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3" fill="hold">
                      <p:stCondLst>
                        <p:cond delay="indefinite"/>
                      </p:stCondLst>
                      <p:childTnLst>
                        <p:par>
                          <p:cTn id="254" fill="hold">
                            <p:stCondLst>
                              <p:cond delay="0"/>
                            </p:stCondLst>
                            <p:childTnLst>
                              <p:par>
                                <p:cTn id="2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7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8" fill="hold">
                      <p:stCondLst>
                        <p:cond delay="indefinite"/>
                      </p:stCondLst>
                      <p:childTnLst>
                        <p:par>
                          <p:cTn id="259" fill="hold">
                            <p:stCondLst>
                              <p:cond delay="0"/>
                            </p:stCondLst>
                            <p:childTnLst>
                              <p:par>
                                <p:cTn id="2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3" fill="hold">
                      <p:stCondLst>
                        <p:cond delay="indefinite"/>
                      </p:stCondLst>
                      <p:childTnLst>
                        <p:par>
                          <p:cTn id="264" fill="hold">
                            <p:stCondLst>
                              <p:cond delay="0"/>
                            </p:stCondLst>
                            <p:childTnLst>
                              <p:par>
                                <p:cTn id="2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7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8" fill="hold">
                      <p:stCondLst>
                        <p:cond delay="indefinite"/>
                      </p:stCondLst>
                      <p:childTnLst>
                        <p:par>
                          <p:cTn id="269" fill="hold">
                            <p:stCondLst>
                              <p:cond delay="0"/>
                            </p:stCondLst>
                            <p:childTnLst>
                              <p:par>
                                <p:cTn id="2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3" fill="hold">
                      <p:stCondLst>
                        <p:cond delay="indefinite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7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8" fill="hold">
                      <p:stCondLst>
                        <p:cond delay="indefinite"/>
                      </p:stCondLst>
                      <p:childTnLst>
                        <p:par>
                          <p:cTn id="279" fill="hold">
                            <p:stCondLst>
                              <p:cond delay="0"/>
                            </p:stCondLst>
                            <p:childTnLst>
                              <p:par>
                                <p:cTn id="2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3" fill="hold">
                      <p:stCondLst>
                        <p:cond delay="indefinite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8" fill="hold">
                      <p:stCondLst>
                        <p:cond delay="indefinite"/>
                      </p:stCondLst>
                      <p:childTnLst>
                        <p:par>
                          <p:cTn id="289" fill="hold">
                            <p:stCondLst>
                              <p:cond delay="0"/>
                            </p:stCondLst>
                            <p:childTnLst>
                              <p:par>
                                <p:cTn id="2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2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3" fill="hold">
                      <p:stCondLst>
                        <p:cond delay="indefinite"/>
                      </p:stCondLst>
                      <p:childTnLst>
                        <p:par>
                          <p:cTn id="294" fill="hold">
                            <p:stCondLst>
                              <p:cond delay="0"/>
                            </p:stCondLst>
                            <p:childTnLst>
                              <p:par>
                                <p:cTn id="29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7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8" fill="hold">
                      <p:stCondLst>
                        <p:cond delay="indefinite"/>
                      </p:stCondLst>
                      <p:childTnLst>
                        <p:par>
                          <p:cTn id="299" fill="hold">
                            <p:stCondLst>
                              <p:cond delay="0"/>
                            </p:stCondLst>
                            <p:childTnLst>
                              <p:par>
                                <p:cTn id="30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2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3" fill="hold">
                      <p:stCondLst>
                        <p:cond delay="indefinite"/>
                      </p:stCondLst>
                      <p:childTnLst>
                        <p:par>
                          <p:cTn id="304" fill="hold">
                            <p:stCondLst>
                              <p:cond delay="0"/>
                            </p:stCondLst>
                            <p:childTnLst>
                              <p:par>
                                <p:cTn id="30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7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8" fill="hold">
                      <p:stCondLst>
                        <p:cond delay="indefinite"/>
                      </p:stCondLst>
                      <p:childTnLst>
                        <p:par>
                          <p:cTn id="309" fill="hold">
                            <p:stCondLst>
                              <p:cond delay="0"/>
                            </p:stCondLst>
                            <p:childTnLst>
                              <p:par>
                                <p:cTn id="3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2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3" fill="hold">
                      <p:stCondLst>
                        <p:cond delay="indefinite"/>
                      </p:stCondLst>
                      <p:childTnLst>
                        <p:par>
                          <p:cTn id="314" fill="hold">
                            <p:stCondLst>
                              <p:cond delay="0"/>
                            </p:stCondLst>
                            <p:childTnLst>
                              <p:par>
                                <p:cTn id="3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7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8" fill="hold">
                      <p:stCondLst>
                        <p:cond delay="indefinite"/>
                      </p:stCondLst>
                      <p:childTnLst>
                        <p:par>
                          <p:cTn id="319" fill="hold">
                            <p:stCondLst>
                              <p:cond delay="0"/>
                            </p:stCondLst>
                            <p:childTnLst>
                              <p:par>
                                <p:cTn id="3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2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3" fill="hold">
                      <p:stCondLst>
                        <p:cond delay="indefinite"/>
                      </p:stCondLst>
                      <p:childTnLst>
                        <p:par>
                          <p:cTn id="324" fill="hold">
                            <p:stCondLst>
                              <p:cond delay="0"/>
                            </p:stCondLst>
                            <p:childTnLst>
                              <p:par>
                                <p:cTn id="3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7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8" fill="hold">
                      <p:stCondLst>
                        <p:cond delay="indefinite"/>
                      </p:stCondLst>
                      <p:childTnLst>
                        <p:par>
                          <p:cTn id="329" fill="hold">
                            <p:stCondLst>
                              <p:cond delay="0"/>
                            </p:stCondLst>
                            <p:childTnLst>
                              <p:par>
                                <p:cTn id="3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2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3" fill="hold">
                      <p:stCondLst>
                        <p:cond delay="indefinite"/>
                      </p:stCondLst>
                      <p:childTnLst>
                        <p:par>
                          <p:cTn id="334" fill="hold">
                            <p:stCondLst>
                              <p:cond delay="0"/>
                            </p:stCondLst>
                            <p:childTnLst>
                              <p:par>
                                <p:cTn id="3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7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8" fill="hold">
                      <p:stCondLst>
                        <p:cond delay="indefinite"/>
                      </p:stCondLst>
                      <p:childTnLst>
                        <p:par>
                          <p:cTn id="339" fill="hold">
                            <p:stCondLst>
                              <p:cond delay="0"/>
                            </p:stCondLst>
                            <p:childTnLst>
                              <p:par>
                                <p:cTn id="3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2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3" fill="hold">
                      <p:stCondLst>
                        <p:cond delay="indefinite"/>
                      </p:stCondLst>
                      <p:childTnLst>
                        <p:par>
                          <p:cTn id="344" fill="hold">
                            <p:stCondLst>
                              <p:cond delay="0"/>
                            </p:stCondLst>
                            <p:childTnLst>
                              <p:par>
                                <p:cTn id="3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7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8" fill="hold">
                      <p:stCondLst>
                        <p:cond delay="indefinite"/>
                      </p:stCondLst>
                      <p:childTnLst>
                        <p:par>
                          <p:cTn id="349" fill="hold">
                            <p:stCondLst>
                              <p:cond delay="0"/>
                            </p:stCondLst>
                            <p:childTnLst>
                              <p:par>
                                <p:cTn id="3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2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3" fill="hold">
                      <p:stCondLst>
                        <p:cond delay="indefinite"/>
                      </p:stCondLst>
                      <p:childTnLst>
                        <p:par>
                          <p:cTn id="354" fill="hold">
                            <p:stCondLst>
                              <p:cond delay="0"/>
                            </p:stCondLst>
                            <p:childTnLst>
                              <p:par>
                                <p:cTn id="3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7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8" fill="hold">
                            <p:stCondLst>
                              <p:cond delay="500"/>
                            </p:stCondLst>
                            <p:childTnLst>
                              <p:par>
                                <p:cTn id="35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2" fill="hold">
                            <p:stCondLst>
                              <p:cond delay="2500"/>
                            </p:stCondLst>
                            <p:childTnLst>
                              <p:par>
                                <p:cTn id="363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6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/>
      <p:bldP spid="51" grpId="0"/>
      <p:bldP spid="52" grpId="0"/>
      <p:bldP spid="53" grpId="0"/>
      <p:bldP spid="54" grpId="0"/>
      <p:bldP spid="55" grpId="0"/>
      <p:bldP spid="56" grpId="0"/>
      <p:bldP spid="57" grpId="0"/>
      <p:bldP spid="58" grpId="0"/>
      <p:bldP spid="59" grpId="0"/>
      <p:bldP spid="60" grpId="0"/>
      <p:bldP spid="61" grpId="0"/>
      <p:bldP spid="62" grpId="0"/>
      <p:bldP spid="63" grpId="0"/>
      <p:bldP spid="64" grpId="0"/>
      <p:bldP spid="65" grpId="0"/>
      <p:bldP spid="66" grpId="0"/>
      <p:bldP spid="67" grpId="0"/>
      <p:bldP spid="68" grpId="0"/>
      <p:bldP spid="69" grpId="0"/>
      <p:bldP spid="70" grpId="0"/>
      <p:bldP spid="71" grpId="0"/>
      <p:bldP spid="72" grpId="0"/>
      <p:bldP spid="7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8162" y="170393"/>
            <a:ext cx="8077981" cy="523220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PAŠIJOVÝ TÝDEN = poslední týden před Velikonocemi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3149" y="1455485"/>
            <a:ext cx="458780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1.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3149" y="1978705"/>
            <a:ext cx="458780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2.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3868" y="2511436"/>
            <a:ext cx="458780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3.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0101" y="3034656"/>
            <a:ext cx="458780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4.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0101" y="3537947"/>
            <a:ext cx="458780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5.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3149" y="4061167"/>
            <a:ext cx="458780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6.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1625" y="4604316"/>
            <a:ext cx="458780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7.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3149" y="5125637"/>
            <a:ext cx="458780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8.</a:t>
            </a:r>
            <a:endParaRPr lang="cs-CZ" sz="2800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6628420"/>
              </p:ext>
            </p:extLst>
          </p:nvPr>
        </p:nvGraphicFramePr>
        <p:xfrm>
          <a:off x="718800" y="1470024"/>
          <a:ext cx="6072341" cy="4145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52031"/>
                <a:gridCol w="552031"/>
                <a:gridCol w="552031"/>
                <a:gridCol w="552031"/>
                <a:gridCol w="552031"/>
                <a:gridCol w="552031"/>
                <a:gridCol w="552031"/>
                <a:gridCol w="552031"/>
                <a:gridCol w="552031"/>
                <a:gridCol w="552031"/>
                <a:gridCol w="552031"/>
              </a:tblGrid>
              <a:tr h="45674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 gridSpan="6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</a:tr>
              <a:tr h="45674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 gridSpan="6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T w="12700" cmpd="sng">
                      <a:noFill/>
                    </a:lnT>
                  </a:tcPr>
                </a:tc>
              </a:tr>
              <a:tr h="456741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 rowSpan="2" gridSpan="4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</a:tr>
              <a:tr h="45674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gridSpan="4"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</a:tr>
              <a:tr h="45674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 gridSpan="6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</a:tr>
              <a:tr h="45674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 gridSpan="7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</a:tr>
              <a:tr h="456741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</a:tr>
              <a:tr h="456741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3498023" y="1469032"/>
            <a:ext cx="1476686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PONDĚLÍ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498023" y="1977345"/>
            <a:ext cx="1129989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ÚTERÝ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579744" y="2511436"/>
            <a:ext cx="1316707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STŘEDA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035302" y="3024529"/>
            <a:ext cx="1482906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ČTVRTEK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474296" y="3528224"/>
            <a:ext cx="1059842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PÁTEK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919543" y="4039224"/>
            <a:ext cx="1365246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SOBOTA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804248" y="4584387"/>
            <a:ext cx="1313180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NEDĚLE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804248" y="5097928"/>
            <a:ext cx="1476686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PONDĚLÍ</a:t>
            </a:r>
            <a:endParaRPr lang="cs-CZ" sz="2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3146" y="1086519"/>
            <a:ext cx="2736850" cy="3352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28568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56992"/>
            <a:ext cx="8128127" cy="3108543"/>
          </a:xfrm>
          <a:prstGeom prst="rect">
            <a:avLst/>
          </a:prstGeom>
          <a:solidFill>
            <a:schemeClr val="bg1"/>
          </a:solidFill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>
                <a:solidFill>
                  <a:schemeClr val="accent6">
                    <a:lumMod val="75000"/>
                  </a:schemeClr>
                </a:solidFill>
              </a:rPr>
              <a:t>k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reslící karton A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5</a:t>
            </a:r>
            <a:r>
              <a:rPr lang="cs-CZ" sz="2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přehnutý na polovinu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>
                <a:solidFill>
                  <a:schemeClr val="accent6">
                    <a:lumMod val="75000"/>
                  </a:schemeClr>
                </a:solidFill>
              </a:rPr>
              <a:t>š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ablony </a:t>
            </a:r>
            <a:r>
              <a:rPr lang="cs-CZ" sz="2800" smtClean="0">
                <a:solidFill>
                  <a:schemeClr val="accent6">
                    <a:lumMod val="75000"/>
                  </a:schemeClr>
                </a:solidFill>
              </a:rPr>
              <a:t>s předkresleným 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vajíčkem, zajíčkem, vajíčky s obrázky</a:t>
            </a:r>
            <a:endParaRPr lang="cs-CZ" sz="2800" dirty="0" smtClean="0">
              <a:solidFill>
                <a:srgbClr val="FF000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pastelky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nůžky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lepidlo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pero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788024" y="272543"/>
            <a:ext cx="3087567" cy="30844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ový popisek 2"/>
          <p:cNvSpPr/>
          <p:nvPr/>
        </p:nvSpPr>
        <p:spPr>
          <a:xfrm>
            <a:off x="1691680" y="764703"/>
            <a:ext cx="2191905" cy="864097"/>
          </a:xfrm>
          <a:prstGeom prst="wedgeRectCallout">
            <a:avLst>
              <a:gd name="adj1" fmla="val 118192"/>
              <a:gd name="adj2" fmla="val 42298"/>
            </a:avLst>
          </a:prstGeom>
          <a:solidFill>
            <a:schemeClr val="bg1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Pomůcky: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5436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500"/>
                            </p:stCondLst>
                            <p:childTnLst>
                              <p:par>
                                <p:cTn id="26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8689" y="2708920"/>
            <a:ext cx="8276581" cy="3970318"/>
          </a:xfrm>
          <a:prstGeom prst="rect">
            <a:avLst/>
          </a:prstGeom>
          <a:solidFill>
            <a:schemeClr val="bg1"/>
          </a:solidFill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Kreslící karton A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5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 máte přehnutý na polovinu.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Vybarvěte zajíčka </a:t>
            </a:r>
            <a:r>
              <a:rPr lang="cs-CZ" sz="2800" dirty="0">
                <a:solidFill>
                  <a:schemeClr val="accent6">
                    <a:lumMod val="75000"/>
                  </a:schemeClr>
                </a:solidFill>
              </a:rPr>
              <a:t>a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 vajíčko i malá vajíčka s obrázky.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Vystřihněte předkreslené šablony.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Na přední část přání nalepte vajíčko se zajíčkem.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Otevřete přání a na jeho levou stranu nalepte malá vajíčka s obrázky.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Na pravou stranu napište:</a:t>
            </a:r>
          </a:p>
          <a:p>
            <a:r>
              <a:rPr lang="cs-CZ" sz="2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     VESELÉ VELIKONOCE PŘEJE …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>
                <a:solidFill>
                  <a:schemeClr val="accent6">
                    <a:lumMod val="75000"/>
                  </a:schemeClr>
                </a:solidFill>
              </a:rPr>
              <a:t>M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ůžete dokreslit pastelkami dle fantazie.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3542" y="50571"/>
            <a:ext cx="2664296" cy="26583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ový popisek 2"/>
          <p:cNvSpPr/>
          <p:nvPr/>
        </p:nvSpPr>
        <p:spPr>
          <a:xfrm>
            <a:off x="4788024" y="764704"/>
            <a:ext cx="2695961" cy="1080120"/>
          </a:xfrm>
          <a:prstGeom prst="wedgeRectCallout">
            <a:avLst>
              <a:gd name="adj1" fmla="val -116933"/>
              <a:gd name="adj2" fmla="val -5482"/>
            </a:avLst>
          </a:prstGeom>
          <a:solidFill>
            <a:schemeClr val="bg1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Pracovní postup: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7978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500"/>
                            </p:stCondLst>
                            <p:childTnLst>
                              <p:par>
                                <p:cTn id="26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vál 13"/>
          <p:cNvSpPr/>
          <p:nvPr/>
        </p:nvSpPr>
        <p:spPr>
          <a:xfrm>
            <a:off x="760248" y="1162920"/>
            <a:ext cx="3170836" cy="4392488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 rot="20695645">
            <a:off x="4908757" y="740466"/>
            <a:ext cx="1213679" cy="1635305"/>
          </a:xfrm>
          <a:prstGeom prst="ellips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Slunce 28"/>
          <p:cNvSpPr/>
          <p:nvPr/>
        </p:nvSpPr>
        <p:spPr>
          <a:xfrm rot="20695645">
            <a:off x="4946166" y="1024343"/>
            <a:ext cx="1138860" cy="1067550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 rot="1155847">
            <a:off x="6902151" y="1320844"/>
            <a:ext cx="1213679" cy="1635305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Srdce 26"/>
          <p:cNvSpPr/>
          <p:nvPr/>
        </p:nvSpPr>
        <p:spPr>
          <a:xfrm rot="1155847">
            <a:off x="7021504" y="1801792"/>
            <a:ext cx="936104" cy="784627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 rot="20231118">
            <a:off x="6869241" y="4206322"/>
            <a:ext cx="1213679" cy="1635305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Čtyřiadvaceticípá hvězda 24"/>
          <p:cNvSpPr/>
          <p:nvPr/>
        </p:nvSpPr>
        <p:spPr>
          <a:xfrm rot="20231118">
            <a:off x="7018881" y="4566775"/>
            <a:ext cx="914400" cy="914400"/>
          </a:xfrm>
          <a:prstGeom prst="star24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5058396" y="3435721"/>
            <a:ext cx="1213679" cy="1635305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eselý obličej 22"/>
          <p:cNvSpPr/>
          <p:nvPr/>
        </p:nvSpPr>
        <p:spPr>
          <a:xfrm>
            <a:off x="5208036" y="3796174"/>
            <a:ext cx="914400" cy="9144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395536" y="549192"/>
            <a:ext cx="3960440" cy="554410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231" b="99077" l="308" r="100000">
                        <a14:foregroundMark x1="34462" y1="54154" x2="7692" y2="59692"/>
                        <a14:foregroundMark x1="16308" y1="83692" x2="31077" y2="74462"/>
                        <a14:foregroundMark x1="16923" y1="84308" x2="37846" y2="77231"/>
                        <a14:foregroundMark x1="10154" y1="83692" x2="7692" y2="73231"/>
                        <a14:foregroundMark x1="6769" y1="74462" x2="1538" y2="79692"/>
                        <a14:foregroundMark x1="29231" y1="64615" x2="90769" y2="61846"/>
                        <a14:foregroundMark x1="96000" y1="64923" x2="93538" y2="76615"/>
                        <a14:backgroundMark x1="98154" y1="78769" x2="99385" y2="74769"/>
                        <a14:backgroundMark x1="98154" y1="63385" x2="99385" y2="72615"/>
                        <a14:backgroundMark x1="4923" y1="70462" x2="1538" y2="73846"/>
                        <a14:backgroundMark x1="8923" y1="73231" x2="12923" y2="73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118246" y="2093093"/>
            <a:ext cx="2454841" cy="25321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" name="Obdélník 30"/>
          <p:cNvSpPr/>
          <p:nvPr/>
        </p:nvSpPr>
        <p:spPr>
          <a:xfrm>
            <a:off x="4644008" y="559200"/>
            <a:ext cx="3960440" cy="554410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9699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7000"/>
                            </p:stCondLst>
                            <p:childTnLst>
                              <p:par>
                                <p:cTn id="41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9000"/>
                            </p:stCondLst>
                            <p:childTnLst>
                              <p:par>
                                <p:cTn id="47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1000"/>
                            </p:stCondLst>
                            <p:childTnLst>
                              <p:par>
                                <p:cTn id="53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3000"/>
                            </p:stCondLst>
                            <p:childTnLst>
                              <p:par>
                                <p:cTn id="5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1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5000"/>
                            </p:stCondLst>
                            <p:childTnLst>
                              <p:par>
                                <p:cTn id="6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5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7000"/>
                            </p:stCondLst>
                            <p:childTnLst>
                              <p:par>
                                <p:cTn id="6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9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9000"/>
                            </p:stCondLst>
                            <p:childTnLst>
                              <p:par>
                                <p:cTn id="7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3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30" grpId="0" animBg="1"/>
      <p:bldP spid="29" grpId="0" animBg="1"/>
      <p:bldP spid="28" grpId="0" animBg="1"/>
      <p:bldP spid="27" grpId="0" animBg="1"/>
      <p:bldP spid="26" grpId="0" animBg="1"/>
      <p:bldP spid="25" grpId="0" animBg="1"/>
      <p:bldP spid="24" grpId="0" animBg="1"/>
      <p:bldP spid="2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 rot="16200000">
            <a:off x="779396" y="2962190"/>
            <a:ext cx="3170836" cy="4392488"/>
            <a:chOff x="107504" y="404664"/>
            <a:chExt cx="4464496" cy="6120680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611560" y="1700807"/>
              <a:ext cx="3456384" cy="352839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Ovál 7"/>
            <p:cNvSpPr/>
            <p:nvPr/>
          </p:nvSpPr>
          <p:spPr>
            <a:xfrm>
              <a:off x="107504" y="404664"/>
              <a:ext cx="4464496" cy="612068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9" name="Skupina 8"/>
          <p:cNvGrpSpPr/>
          <p:nvPr/>
        </p:nvGrpSpPr>
        <p:grpSpPr>
          <a:xfrm rot="16200000">
            <a:off x="5265357" y="2990643"/>
            <a:ext cx="3170836" cy="4392488"/>
            <a:chOff x="107504" y="404664"/>
            <a:chExt cx="4464496" cy="6120680"/>
          </a:xfrm>
        </p:grpSpPr>
        <p:pic>
          <p:nvPicPr>
            <p:cNvPr id="10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611560" y="1700807"/>
              <a:ext cx="3456384" cy="352839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Ovál 10"/>
            <p:cNvSpPr/>
            <p:nvPr/>
          </p:nvSpPr>
          <p:spPr>
            <a:xfrm>
              <a:off x="107504" y="404664"/>
              <a:ext cx="4464496" cy="612068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2" name="Skupina 11"/>
          <p:cNvGrpSpPr/>
          <p:nvPr/>
        </p:nvGrpSpPr>
        <p:grpSpPr>
          <a:xfrm rot="16200000">
            <a:off x="760248" y="-422186"/>
            <a:ext cx="3170836" cy="4392488"/>
            <a:chOff x="107504" y="404664"/>
            <a:chExt cx="4464496" cy="6120680"/>
          </a:xfrm>
        </p:grpSpPr>
        <p:pic>
          <p:nvPicPr>
            <p:cNvPr id="13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611560" y="1700807"/>
              <a:ext cx="3456384" cy="352839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" name="Ovál 13"/>
            <p:cNvSpPr/>
            <p:nvPr/>
          </p:nvSpPr>
          <p:spPr>
            <a:xfrm>
              <a:off x="107504" y="404664"/>
              <a:ext cx="4464496" cy="612068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5" name="Skupina 14"/>
          <p:cNvGrpSpPr/>
          <p:nvPr/>
        </p:nvGrpSpPr>
        <p:grpSpPr>
          <a:xfrm rot="16200000">
            <a:off x="5265357" y="-445882"/>
            <a:ext cx="3170836" cy="4392488"/>
            <a:chOff x="107504" y="404664"/>
            <a:chExt cx="4464496" cy="6120680"/>
          </a:xfrm>
        </p:grpSpPr>
        <p:pic>
          <p:nvPicPr>
            <p:cNvPr id="16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611560" y="1700807"/>
              <a:ext cx="3456384" cy="352839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" name="Ovál 16"/>
            <p:cNvSpPr/>
            <p:nvPr/>
          </p:nvSpPr>
          <p:spPr>
            <a:xfrm>
              <a:off x="107504" y="404664"/>
              <a:ext cx="4464496" cy="612068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636761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179512" y="168423"/>
            <a:ext cx="5822191" cy="1649535"/>
            <a:chOff x="179512" y="116632"/>
            <a:chExt cx="5822191" cy="1649535"/>
          </a:xfrm>
        </p:grpSpPr>
        <p:grpSp>
          <p:nvGrpSpPr>
            <p:cNvPr id="2" name="Skupina 1"/>
            <p:cNvGrpSpPr/>
            <p:nvPr/>
          </p:nvGrpSpPr>
          <p:grpSpPr>
            <a:xfrm>
              <a:off x="179512" y="116632"/>
              <a:ext cx="1213679" cy="1635305"/>
              <a:chOff x="2370545" y="2759968"/>
              <a:chExt cx="1213679" cy="1635305"/>
            </a:xfrm>
          </p:grpSpPr>
          <p:sp>
            <p:nvSpPr>
              <p:cNvPr id="4" name="Slunce 3"/>
              <p:cNvSpPr/>
              <p:nvPr/>
            </p:nvSpPr>
            <p:spPr>
              <a:xfrm>
                <a:off x="2407954" y="3043845"/>
                <a:ext cx="1138860" cy="1067550"/>
              </a:xfrm>
              <a:prstGeom prst="sun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" name="Ovál 14"/>
              <p:cNvSpPr/>
              <p:nvPr/>
            </p:nvSpPr>
            <p:spPr>
              <a:xfrm>
                <a:off x="2370545" y="2759968"/>
                <a:ext cx="1213679" cy="1635305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8" name="Skupina 17"/>
            <p:cNvGrpSpPr/>
            <p:nvPr/>
          </p:nvGrpSpPr>
          <p:grpSpPr>
            <a:xfrm>
              <a:off x="1723803" y="116632"/>
              <a:ext cx="1213679" cy="1635305"/>
              <a:chOff x="7097508" y="1296031"/>
              <a:chExt cx="1213679" cy="1635305"/>
            </a:xfrm>
          </p:grpSpPr>
          <p:sp>
            <p:nvSpPr>
              <p:cNvPr id="9" name="Srdce 8"/>
              <p:cNvSpPr/>
              <p:nvPr/>
            </p:nvSpPr>
            <p:spPr>
              <a:xfrm>
                <a:off x="7236296" y="1780277"/>
                <a:ext cx="936104" cy="784627"/>
              </a:xfrm>
              <a:prstGeom prst="hear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" name="Ovál 15"/>
              <p:cNvSpPr/>
              <p:nvPr/>
            </p:nvSpPr>
            <p:spPr>
              <a:xfrm>
                <a:off x="7097508" y="1296031"/>
                <a:ext cx="1213679" cy="1635305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4" name="Skupina 13"/>
            <p:cNvGrpSpPr/>
            <p:nvPr/>
          </p:nvGrpSpPr>
          <p:grpSpPr>
            <a:xfrm>
              <a:off x="3275856" y="130862"/>
              <a:ext cx="1213679" cy="1635305"/>
              <a:chOff x="3486256" y="1419824"/>
              <a:chExt cx="1213679" cy="1635305"/>
            </a:xfrm>
          </p:grpSpPr>
          <p:sp>
            <p:nvSpPr>
              <p:cNvPr id="11" name="Čtyřiadvaceticípá hvězda 10"/>
              <p:cNvSpPr/>
              <p:nvPr/>
            </p:nvSpPr>
            <p:spPr>
              <a:xfrm>
                <a:off x="3635896" y="1780277"/>
                <a:ext cx="914400" cy="914400"/>
              </a:xfrm>
              <a:prstGeom prst="star24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" name="Ovál 16"/>
              <p:cNvSpPr/>
              <p:nvPr/>
            </p:nvSpPr>
            <p:spPr>
              <a:xfrm>
                <a:off x="3486256" y="1419824"/>
                <a:ext cx="1213679" cy="1635305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5" name="Skupina 4"/>
            <p:cNvGrpSpPr/>
            <p:nvPr/>
          </p:nvGrpSpPr>
          <p:grpSpPr>
            <a:xfrm>
              <a:off x="4788024" y="130861"/>
              <a:ext cx="1213679" cy="1635305"/>
              <a:chOff x="2334128" y="2564491"/>
              <a:chExt cx="1213679" cy="1635305"/>
            </a:xfrm>
          </p:grpSpPr>
          <p:sp>
            <p:nvSpPr>
              <p:cNvPr id="3" name="Veselý obličej 2"/>
              <p:cNvSpPr/>
              <p:nvPr/>
            </p:nvSpPr>
            <p:spPr>
              <a:xfrm>
                <a:off x="2483768" y="2924944"/>
                <a:ext cx="914400" cy="914400"/>
              </a:xfrm>
              <a:prstGeom prst="smileyFac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" name="Ovál 12"/>
              <p:cNvSpPr/>
              <p:nvPr/>
            </p:nvSpPr>
            <p:spPr>
              <a:xfrm>
                <a:off x="2334128" y="2564491"/>
                <a:ext cx="1213679" cy="1635305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20" name="Skupina 19"/>
          <p:cNvGrpSpPr/>
          <p:nvPr/>
        </p:nvGrpSpPr>
        <p:grpSpPr>
          <a:xfrm>
            <a:off x="254330" y="2542762"/>
            <a:ext cx="5822191" cy="1649535"/>
            <a:chOff x="179512" y="116632"/>
            <a:chExt cx="5822191" cy="1649535"/>
          </a:xfrm>
        </p:grpSpPr>
        <p:grpSp>
          <p:nvGrpSpPr>
            <p:cNvPr id="21" name="Skupina 20"/>
            <p:cNvGrpSpPr/>
            <p:nvPr/>
          </p:nvGrpSpPr>
          <p:grpSpPr>
            <a:xfrm>
              <a:off x="179512" y="116632"/>
              <a:ext cx="1213679" cy="1635305"/>
              <a:chOff x="2370545" y="2759968"/>
              <a:chExt cx="1213679" cy="1635305"/>
            </a:xfrm>
          </p:grpSpPr>
          <p:sp>
            <p:nvSpPr>
              <p:cNvPr id="31" name="Slunce 30"/>
              <p:cNvSpPr/>
              <p:nvPr/>
            </p:nvSpPr>
            <p:spPr>
              <a:xfrm>
                <a:off x="2407954" y="3043845"/>
                <a:ext cx="1138860" cy="1067550"/>
              </a:xfrm>
              <a:prstGeom prst="sun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" name="Ovál 31"/>
              <p:cNvSpPr/>
              <p:nvPr/>
            </p:nvSpPr>
            <p:spPr>
              <a:xfrm>
                <a:off x="2370545" y="2759968"/>
                <a:ext cx="1213679" cy="1635305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2" name="Skupina 21"/>
            <p:cNvGrpSpPr/>
            <p:nvPr/>
          </p:nvGrpSpPr>
          <p:grpSpPr>
            <a:xfrm>
              <a:off x="1723803" y="116632"/>
              <a:ext cx="1213679" cy="1635305"/>
              <a:chOff x="7097508" y="1296031"/>
              <a:chExt cx="1213679" cy="1635305"/>
            </a:xfrm>
          </p:grpSpPr>
          <p:sp>
            <p:nvSpPr>
              <p:cNvPr id="29" name="Srdce 28"/>
              <p:cNvSpPr/>
              <p:nvPr/>
            </p:nvSpPr>
            <p:spPr>
              <a:xfrm>
                <a:off x="7236296" y="1780277"/>
                <a:ext cx="936104" cy="784627"/>
              </a:xfrm>
              <a:prstGeom prst="hear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" name="Ovál 29"/>
              <p:cNvSpPr/>
              <p:nvPr/>
            </p:nvSpPr>
            <p:spPr>
              <a:xfrm>
                <a:off x="7097508" y="1296031"/>
                <a:ext cx="1213679" cy="1635305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3" name="Skupina 22"/>
            <p:cNvGrpSpPr/>
            <p:nvPr/>
          </p:nvGrpSpPr>
          <p:grpSpPr>
            <a:xfrm>
              <a:off x="3275856" y="130862"/>
              <a:ext cx="1213679" cy="1635305"/>
              <a:chOff x="3486256" y="1419824"/>
              <a:chExt cx="1213679" cy="1635305"/>
            </a:xfrm>
          </p:grpSpPr>
          <p:sp>
            <p:nvSpPr>
              <p:cNvPr id="27" name="Čtyřiadvaceticípá hvězda 26"/>
              <p:cNvSpPr/>
              <p:nvPr/>
            </p:nvSpPr>
            <p:spPr>
              <a:xfrm>
                <a:off x="3635896" y="1780277"/>
                <a:ext cx="914400" cy="914400"/>
              </a:xfrm>
              <a:prstGeom prst="star24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8" name="Ovál 27"/>
              <p:cNvSpPr/>
              <p:nvPr/>
            </p:nvSpPr>
            <p:spPr>
              <a:xfrm>
                <a:off x="3486256" y="1419824"/>
                <a:ext cx="1213679" cy="1635305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4" name="Skupina 23"/>
            <p:cNvGrpSpPr/>
            <p:nvPr/>
          </p:nvGrpSpPr>
          <p:grpSpPr>
            <a:xfrm>
              <a:off x="4788024" y="130861"/>
              <a:ext cx="1213679" cy="1635305"/>
              <a:chOff x="2334128" y="2564491"/>
              <a:chExt cx="1213679" cy="1635305"/>
            </a:xfrm>
          </p:grpSpPr>
          <p:sp>
            <p:nvSpPr>
              <p:cNvPr id="25" name="Veselý obličej 24"/>
              <p:cNvSpPr/>
              <p:nvPr/>
            </p:nvSpPr>
            <p:spPr>
              <a:xfrm>
                <a:off x="2483768" y="2924944"/>
                <a:ext cx="914400" cy="914400"/>
              </a:xfrm>
              <a:prstGeom prst="smileyFac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6" name="Ovál 25"/>
              <p:cNvSpPr/>
              <p:nvPr/>
            </p:nvSpPr>
            <p:spPr>
              <a:xfrm>
                <a:off x="2334128" y="2564491"/>
                <a:ext cx="1213679" cy="1635305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33" name="Skupina 32"/>
          <p:cNvGrpSpPr/>
          <p:nvPr/>
        </p:nvGrpSpPr>
        <p:grpSpPr>
          <a:xfrm>
            <a:off x="216921" y="4981650"/>
            <a:ext cx="5822191" cy="1649535"/>
            <a:chOff x="179512" y="116632"/>
            <a:chExt cx="5822191" cy="1649535"/>
          </a:xfrm>
        </p:grpSpPr>
        <p:grpSp>
          <p:nvGrpSpPr>
            <p:cNvPr id="34" name="Skupina 33"/>
            <p:cNvGrpSpPr/>
            <p:nvPr/>
          </p:nvGrpSpPr>
          <p:grpSpPr>
            <a:xfrm>
              <a:off x="179512" y="116632"/>
              <a:ext cx="1213679" cy="1635305"/>
              <a:chOff x="2370545" y="2759968"/>
              <a:chExt cx="1213679" cy="1635305"/>
            </a:xfrm>
          </p:grpSpPr>
          <p:sp>
            <p:nvSpPr>
              <p:cNvPr id="44" name="Slunce 43"/>
              <p:cNvSpPr/>
              <p:nvPr/>
            </p:nvSpPr>
            <p:spPr>
              <a:xfrm>
                <a:off x="2407954" y="3043845"/>
                <a:ext cx="1138860" cy="1067550"/>
              </a:xfrm>
              <a:prstGeom prst="sun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5" name="Ovál 44"/>
              <p:cNvSpPr/>
              <p:nvPr/>
            </p:nvSpPr>
            <p:spPr>
              <a:xfrm>
                <a:off x="2370545" y="2759968"/>
                <a:ext cx="1213679" cy="1635305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5" name="Skupina 34"/>
            <p:cNvGrpSpPr/>
            <p:nvPr/>
          </p:nvGrpSpPr>
          <p:grpSpPr>
            <a:xfrm>
              <a:off x="1723803" y="116632"/>
              <a:ext cx="1213679" cy="1635305"/>
              <a:chOff x="7097508" y="1296031"/>
              <a:chExt cx="1213679" cy="1635305"/>
            </a:xfrm>
          </p:grpSpPr>
          <p:sp>
            <p:nvSpPr>
              <p:cNvPr id="42" name="Srdce 41"/>
              <p:cNvSpPr/>
              <p:nvPr/>
            </p:nvSpPr>
            <p:spPr>
              <a:xfrm>
                <a:off x="7236296" y="1780277"/>
                <a:ext cx="936104" cy="784627"/>
              </a:xfrm>
              <a:prstGeom prst="hear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3" name="Ovál 42"/>
              <p:cNvSpPr/>
              <p:nvPr/>
            </p:nvSpPr>
            <p:spPr>
              <a:xfrm>
                <a:off x="7097508" y="1296031"/>
                <a:ext cx="1213679" cy="1635305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6" name="Skupina 35"/>
            <p:cNvGrpSpPr/>
            <p:nvPr/>
          </p:nvGrpSpPr>
          <p:grpSpPr>
            <a:xfrm>
              <a:off x="3275856" y="130862"/>
              <a:ext cx="1213679" cy="1635305"/>
              <a:chOff x="3486256" y="1419824"/>
              <a:chExt cx="1213679" cy="1635305"/>
            </a:xfrm>
          </p:grpSpPr>
          <p:sp>
            <p:nvSpPr>
              <p:cNvPr id="40" name="Čtyřiadvaceticípá hvězda 39"/>
              <p:cNvSpPr/>
              <p:nvPr/>
            </p:nvSpPr>
            <p:spPr>
              <a:xfrm>
                <a:off x="3635896" y="1780277"/>
                <a:ext cx="914400" cy="914400"/>
              </a:xfrm>
              <a:prstGeom prst="star24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1" name="Ovál 40"/>
              <p:cNvSpPr/>
              <p:nvPr/>
            </p:nvSpPr>
            <p:spPr>
              <a:xfrm>
                <a:off x="3486256" y="1419824"/>
                <a:ext cx="1213679" cy="1635305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7" name="Skupina 36"/>
            <p:cNvGrpSpPr/>
            <p:nvPr/>
          </p:nvGrpSpPr>
          <p:grpSpPr>
            <a:xfrm>
              <a:off x="4788024" y="130861"/>
              <a:ext cx="1213679" cy="1635305"/>
              <a:chOff x="2334128" y="2564491"/>
              <a:chExt cx="1213679" cy="1635305"/>
            </a:xfrm>
          </p:grpSpPr>
          <p:sp>
            <p:nvSpPr>
              <p:cNvPr id="38" name="Veselý obličej 37"/>
              <p:cNvSpPr/>
              <p:nvPr/>
            </p:nvSpPr>
            <p:spPr>
              <a:xfrm>
                <a:off x="2483768" y="2924944"/>
                <a:ext cx="914400" cy="914400"/>
              </a:xfrm>
              <a:prstGeom prst="smileyFac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9" name="Ovál 38"/>
              <p:cNvSpPr/>
              <p:nvPr/>
            </p:nvSpPr>
            <p:spPr>
              <a:xfrm>
                <a:off x="2334128" y="2564491"/>
                <a:ext cx="1213679" cy="1635305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46" name="Skupina 45"/>
          <p:cNvGrpSpPr/>
          <p:nvPr/>
        </p:nvGrpSpPr>
        <p:grpSpPr>
          <a:xfrm rot="5400000">
            <a:off x="4933944" y="2612785"/>
            <a:ext cx="5822191" cy="1649535"/>
            <a:chOff x="179512" y="116632"/>
            <a:chExt cx="5822191" cy="1649535"/>
          </a:xfrm>
        </p:grpSpPr>
        <p:grpSp>
          <p:nvGrpSpPr>
            <p:cNvPr id="47" name="Skupina 46"/>
            <p:cNvGrpSpPr/>
            <p:nvPr/>
          </p:nvGrpSpPr>
          <p:grpSpPr>
            <a:xfrm>
              <a:off x="179512" y="116632"/>
              <a:ext cx="1213679" cy="1635305"/>
              <a:chOff x="2370545" y="2759968"/>
              <a:chExt cx="1213679" cy="1635305"/>
            </a:xfrm>
          </p:grpSpPr>
          <p:sp>
            <p:nvSpPr>
              <p:cNvPr id="57" name="Slunce 56"/>
              <p:cNvSpPr/>
              <p:nvPr/>
            </p:nvSpPr>
            <p:spPr>
              <a:xfrm>
                <a:off x="2407954" y="3043845"/>
                <a:ext cx="1138860" cy="1067550"/>
              </a:xfrm>
              <a:prstGeom prst="sun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8" name="Ovál 57"/>
              <p:cNvSpPr/>
              <p:nvPr/>
            </p:nvSpPr>
            <p:spPr>
              <a:xfrm>
                <a:off x="2370545" y="2759968"/>
                <a:ext cx="1213679" cy="1635305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48" name="Skupina 47"/>
            <p:cNvGrpSpPr/>
            <p:nvPr/>
          </p:nvGrpSpPr>
          <p:grpSpPr>
            <a:xfrm>
              <a:off x="1723803" y="116632"/>
              <a:ext cx="1213679" cy="1635305"/>
              <a:chOff x="7097508" y="1296031"/>
              <a:chExt cx="1213679" cy="1635305"/>
            </a:xfrm>
          </p:grpSpPr>
          <p:sp>
            <p:nvSpPr>
              <p:cNvPr id="55" name="Srdce 54"/>
              <p:cNvSpPr/>
              <p:nvPr/>
            </p:nvSpPr>
            <p:spPr>
              <a:xfrm>
                <a:off x="7236296" y="1780277"/>
                <a:ext cx="936104" cy="784627"/>
              </a:xfrm>
              <a:prstGeom prst="hear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6" name="Ovál 55"/>
              <p:cNvSpPr/>
              <p:nvPr/>
            </p:nvSpPr>
            <p:spPr>
              <a:xfrm>
                <a:off x="7097508" y="1296031"/>
                <a:ext cx="1213679" cy="1635305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49" name="Skupina 48"/>
            <p:cNvGrpSpPr/>
            <p:nvPr/>
          </p:nvGrpSpPr>
          <p:grpSpPr>
            <a:xfrm>
              <a:off x="3275856" y="130862"/>
              <a:ext cx="1213679" cy="1635305"/>
              <a:chOff x="3486256" y="1419824"/>
              <a:chExt cx="1213679" cy="1635305"/>
            </a:xfrm>
          </p:grpSpPr>
          <p:sp>
            <p:nvSpPr>
              <p:cNvPr id="53" name="Čtyřiadvaceticípá hvězda 52"/>
              <p:cNvSpPr/>
              <p:nvPr/>
            </p:nvSpPr>
            <p:spPr>
              <a:xfrm>
                <a:off x="3635896" y="1780277"/>
                <a:ext cx="914400" cy="914400"/>
              </a:xfrm>
              <a:prstGeom prst="star24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4" name="Ovál 53"/>
              <p:cNvSpPr/>
              <p:nvPr/>
            </p:nvSpPr>
            <p:spPr>
              <a:xfrm>
                <a:off x="3486256" y="1419824"/>
                <a:ext cx="1213679" cy="1635305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50" name="Skupina 49"/>
            <p:cNvGrpSpPr/>
            <p:nvPr/>
          </p:nvGrpSpPr>
          <p:grpSpPr>
            <a:xfrm>
              <a:off x="4788024" y="130861"/>
              <a:ext cx="1213679" cy="1635305"/>
              <a:chOff x="2334128" y="2564491"/>
              <a:chExt cx="1213679" cy="1635305"/>
            </a:xfrm>
          </p:grpSpPr>
          <p:sp>
            <p:nvSpPr>
              <p:cNvPr id="51" name="Veselý obličej 50"/>
              <p:cNvSpPr/>
              <p:nvPr/>
            </p:nvSpPr>
            <p:spPr>
              <a:xfrm>
                <a:off x="2483768" y="2924944"/>
                <a:ext cx="914400" cy="914400"/>
              </a:xfrm>
              <a:prstGeom prst="smileyFac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2" name="Ovál 51"/>
              <p:cNvSpPr/>
              <p:nvPr/>
            </p:nvSpPr>
            <p:spPr>
              <a:xfrm>
                <a:off x="2334128" y="2564491"/>
                <a:ext cx="1213679" cy="1635305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241661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zikmundovar\Fotky\1.B 2012-2013\27.3.velikonoční dílny\S6304444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928" r="31060"/>
          <a:stretch/>
        </p:blipFill>
        <p:spPr bwMode="auto">
          <a:xfrm>
            <a:off x="683568" y="36004"/>
            <a:ext cx="2664296" cy="328498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zikmundovar\Fotky\1.B 2012-2013\27.3.velikonoční dílny\S6304446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72" t="5583" r="13522" b="7704"/>
          <a:stretch/>
        </p:blipFill>
        <p:spPr bwMode="auto">
          <a:xfrm>
            <a:off x="4283968" y="36004"/>
            <a:ext cx="4205199" cy="321297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zikmundovar\Fotky\1.B 2012-2013\27.3.velikonoční dílny\S6304452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298" r="35113" b="5040"/>
          <a:stretch/>
        </p:blipFill>
        <p:spPr bwMode="auto">
          <a:xfrm>
            <a:off x="683568" y="3421716"/>
            <a:ext cx="2664296" cy="34290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zikmundovar\Fotky\1.B 2012-2013\27.3.velikonoční dílny\S6304453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07" t="5598" r="17423"/>
          <a:stretch/>
        </p:blipFill>
        <p:spPr bwMode="auto">
          <a:xfrm>
            <a:off x="4283968" y="3421716"/>
            <a:ext cx="4205199" cy="34290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59993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zikmundovar\Fotky\1.B 2012-2013\27.3.velikonoční dílny\S6304436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393" r="16471" b="4206"/>
          <a:stretch/>
        </p:blipFill>
        <p:spPr bwMode="auto">
          <a:xfrm>
            <a:off x="107505" y="16738"/>
            <a:ext cx="8926854" cy="685799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22181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b="1" dirty="0" smtClean="0"/>
              <a:t>Čerpáno z otevřené galerie Microsoft Office </a:t>
            </a:r>
            <a:r>
              <a:rPr lang="cs-CZ" sz="2800" b="1" u="sng" dirty="0" smtClean="0">
                <a:hlinkClick r:id="rId2"/>
              </a:rPr>
              <a:t>www.microsoft.office.com</a:t>
            </a:r>
            <a:endParaRPr lang="cs-CZ" sz="2800" b="1" u="sng" dirty="0" smtClean="0"/>
          </a:p>
          <a:p>
            <a:r>
              <a:rPr lang="cs-CZ" sz="2800" b="1"/>
              <a:t>Fotografie dětských prací z archivu autorky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Font typeface="Arial" pitchFamily="34" charset="0"/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04878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347</TotalTime>
  <Words>401</Words>
  <Application>Microsoft Office PowerPoint</Application>
  <PresentationFormat>Předvádění na obrazovce (4:3)</PresentationFormat>
  <Paragraphs>145</Paragraphs>
  <Slides>13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Romana Zikmundová</dc:creator>
  <cp:lastModifiedBy>Romana Zikmundová</cp:lastModifiedBy>
  <cp:revision>73</cp:revision>
  <dcterms:created xsi:type="dcterms:W3CDTF">2012-11-25T13:17:02Z</dcterms:created>
  <dcterms:modified xsi:type="dcterms:W3CDTF">2013-04-12T15:51:00Z</dcterms:modified>
</cp:coreProperties>
</file>