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73" r:id="rId5"/>
    <p:sldId id="271" r:id="rId6"/>
    <p:sldId id="272" r:id="rId7"/>
    <p:sldId id="275" r:id="rId8"/>
    <p:sldId id="274" r:id="rId9"/>
    <p:sldId id="276" r:id="rId10"/>
    <p:sldId id="280" r:id="rId11"/>
    <p:sldId id="281" r:id="rId12"/>
    <p:sldId id="284" r:id="rId13"/>
    <p:sldId id="285" r:id="rId14"/>
    <p:sldId id="286" r:id="rId15"/>
    <p:sldId id="287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3EBF8-5092-4DCB-A942-94E30F54EAD6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66EA74-D891-4792-BF7E-C4E2485F05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67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66EA74-D891-4792-BF7E-C4E2485F05F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163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16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30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051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70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7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67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75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25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88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65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71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03EAB-09F4-4FF2-A1D1-C94921822CA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6CA27-6EA7-4824-AD13-ED4DB263D8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90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VY_32_INOVACE_XV_3_06_Velikonoční vajíčko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 </a:t>
            </a:r>
            <a:r>
              <a:rPr lang="cs-CZ" dirty="0" smtClean="0"/>
              <a:t>XV</a:t>
            </a:r>
            <a:r>
              <a:rPr lang="cs-CZ" b="1" dirty="0" smtClean="0"/>
              <a:t>         Sada číslo:     </a:t>
            </a:r>
            <a:r>
              <a:rPr lang="cs-CZ" dirty="0" smtClean="0"/>
              <a:t>3 </a:t>
            </a:r>
            <a:r>
              <a:rPr lang="cs-CZ" b="1" dirty="0" smtClean="0"/>
              <a:t>          Pořadové číslo DUM:   </a:t>
            </a:r>
            <a:r>
              <a:rPr lang="cs-CZ" dirty="0" smtClean="0"/>
              <a:t>06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06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89175" y="404664"/>
            <a:ext cx="842493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/>
              <a:t>Výukový materiál obsahuje pracovní postup výroby </a:t>
            </a:r>
            <a:r>
              <a:rPr lang="cs-CZ" dirty="0" smtClean="0"/>
              <a:t>VELIKONOČNÍHO VAJÍČKA formou </a:t>
            </a:r>
            <a:r>
              <a:rPr lang="cs-CZ" dirty="0"/>
              <a:t>prezentace.</a:t>
            </a:r>
            <a:endParaRPr lang="cs-CZ" b="1" dirty="0"/>
          </a:p>
          <a:p>
            <a:endParaRPr lang="cs-CZ" b="1" dirty="0" smtClean="0"/>
          </a:p>
          <a:p>
            <a:pPr lvl="0"/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/>
              <a:t>Žák se učí </a:t>
            </a:r>
            <a:r>
              <a:rPr lang="cs-CZ" dirty="0" smtClean="0"/>
              <a:t>pracovat </a:t>
            </a:r>
            <a:r>
              <a:rPr lang="cs-CZ" dirty="0"/>
              <a:t>podle jednoduché předlohy se slovním návodem učitele. Učí se vybarvovat a vystřihovat dle šablony. Pracuje s jednoduchými pomůckami a nástroji dle svých možností. Udržuje pořádek na pracovním místě a dodržuje zásady hygieny a </a:t>
            </a:r>
            <a:r>
              <a:rPr lang="cs-CZ" dirty="0" smtClean="0"/>
              <a:t>bezpečnosti </a:t>
            </a:r>
            <a:r>
              <a:rPr lang="cs-CZ" dirty="0"/>
              <a:t>práce. Učí se hodnotit práci svoji i práce spolužáků.</a:t>
            </a:r>
          </a:p>
          <a:p>
            <a:endParaRPr lang="cs-CZ" dirty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 - šablona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/>
              <a:t>6</a:t>
            </a:r>
            <a:r>
              <a:rPr lang="cs-CZ" dirty="0" smtClean="0"/>
              <a:t> </a:t>
            </a:r>
            <a:r>
              <a:rPr lang="cs-CZ" smtClean="0"/>
              <a:t>- 8 </a:t>
            </a:r>
            <a:r>
              <a:rPr lang="cs-CZ" dirty="0" smtClean="0"/>
              <a:t>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Velikonoce, tajenka, vajíčko s kuřátkem, kreslení, vybarvování, stříhání, lepení</a:t>
            </a:r>
            <a:endParaRPr lang="cs-CZ" b="1" dirty="0" smtClean="0"/>
          </a:p>
          <a:p>
            <a:endParaRPr lang="cs-CZ" dirty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kreslící karton A</a:t>
            </a:r>
            <a:r>
              <a:rPr lang="cs-CZ" sz="1600" dirty="0" smtClean="0"/>
              <a:t>4</a:t>
            </a:r>
            <a:r>
              <a:rPr lang="cs-CZ" dirty="0"/>
              <a:t> </a:t>
            </a:r>
            <a:r>
              <a:rPr lang="cs-CZ" dirty="0" smtClean="0"/>
              <a:t>s předkresleným vajíčkem, šablony s předkreslenými srdíčky a s kuřátkem, pastelky, voskovky, nůžky, lepidlo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/>
              <a:t> 4</a:t>
            </a:r>
            <a:r>
              <a:rPr lang="cs-CZ" dirty="0" smtClean="0"/>
              <a:t>5 min</a:t>
            </a:r>
          </a:p>
        </p:txBody>
      </p:sp>
    </p:spTree>
    <p:extLst>
      <p:ext uri="{BB962C8B-B14F-4D97-AF65-F5344CB8AC3E}">
        <p14:creationId xmlns:p14="http://schemas.microsoft.com/office/powerpoint/2010/main" val="383296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89175" y="404664"/>
            <a:ext cx="84249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Metodické </a:t>
            </a:r>
            <a:r>
              <a:rPr lang="cs-CZ" b="1" dirty="0"/>
              <a:t>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Prezentace je vhodná při frontální i skupinové výuce pracovních činností a výtvarné výchově ve třídě. Děti mohou chodit k tabuli a pracovat s jednotlivými snímky.</a:t>
            </a:r>
          </a:p>
          <a:p>
            <a:endParaRPr lang="cs-CZ" dirty="0"/>
          </a:p>
          <a:p>
            <a:r>
              <a:rPr lang="cs-CZ" b="1" dirty="0" smtClean="0"/>
              <a:t>Snímek </a:t>
            </a:r>
            <a:r>
              <a:rPr lang="cs-CZ" b="1" dirty="0"/>
              <a:t>č</a:t>
            </a:r>
            <a:r>
              <a:rPr lang="cs-CZ" b="1" dirty="0" smtClean="0"/>
              <a:t>. 5 –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i="1" u="sng" dirty="0" smtClean="0"/>
              <a:t>motivace:</a:t>
            </a:r>
            <a:r>
              <a:rPr lang="cs-CZ" dirty="0" smtClean="0"/>
              <a:t> KŘÍŽOVKA S TAJENKOU</a:t>
            </a:r>
          </a:p>
          <a:p>
            <a:r>
              <a:rPr lang="cs-CZ" dirty="0" smtClean="0"/>
              <a:t>Žáci chodí k tabuli, pracují s křížovkou. Dotykem na tabuli se objevují jednotlivá písmenka – slova v křížovce.</a:t>
            </a:r>
          </a:p>
          <a:p>
            <a:endParaRPr lang="cs-CZ" dirty="0"/>
          </a:p>
          <a:p>
            <a:r>
              <a:rPr lang="cs-CZ" b="1" dirty="0"/>
              <a:t>Snímek č. </a:t>
            </a:r>
            <a:r>
              <a:rPr lang="cs-CZ" b="1" dirty="0" smtClean="0"/>
              <a:t>6 </a:t>
            </a:r>
            <a:r>
              <a:rPr lang="cs-CZ" dirty="0" smtClean="0"/>
              <a:t>lze vytisknout jako pracovní list.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/>
              <a:t>Snímek č. </a:t>
            </a:r>
            <a:r>
              <a:rPr lang="cs-CZ" b="1" dirty="0" smtClean="0"/>
              <a:t>7 –</a:t>
            </a:r>
            <a:r>
              <a:rPr lang="cs-CZ" dirty="0" smtClean="0"/>
              <a:t> vzory vykreslených vajíček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/>
              <a:t>Snímek č. </a:t>
            </a:r>
            <a:r>
              <a:rPr lang="cs-CZ" b="1" dirty="0" smtClean="0"/>
              <a:t>8 –</a:t>
            </a:r>
            <a:r>
              <a:rPr lang="cs-CZ" dirty="0"/>
              <a:t> </a:t>
            </a:r>
            <a:r>
              <a:rPr lang="cs-CZ" dirty="0" smtClean="0"/>
              <a:t>pomůcky</a:t>
            </a:r>
          </a:p>
          <a:p>
            <a:endParaRPr lang="cs-CZ" b="1" dirty="0" smtClean="0"/>
          </a:p>
          <a:p>
            <a:r>
              <a:rPr lang="cs-CZ" b="1" dirty="0" smtClean="0"/>
              <a:t>Snímek </a:t>
            </a:r>
            <a:r>
              <a:rPr lang="cs-CZ" b="1" dirty="0"/>
              <a:t>č. </a:t>
            </a:r>
            <a:r>
              <a:rPr lang="cs-CZ" b="1" dirty="0" smtClean="0"/>
              <a:t>9 – </a:t>
            </a:r>
            <a:r>
              <a:rPr lang="cs-CZ" dirty="0" smtClean="0"/>
              <a:t>pracovní postup</a:t>
            </a:r>
          </a:p>
          <a:p>
            <a:endParaRPr lang="cs-CZ" dirty="0"/>
          </a:p>
          <a:p>
            <a:r>
              <a:rPr lang="cs-CZ" b="1" dirty="0"/>
              <a:t>Snímek č. </a:t>
            </a:r>
            <a:r>
              <a:rPr lang="cs-CZ" b="1" dirty="0" smtClean="0"/>
              <a:t>10 – </a:t>
            </a:r>
            <a:r>
              <a:rPr lang="cs-CZ" dirty="0" smtClean="0"/>
              <a:t>vzor vajíčka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Snímek </a:t>
            </a:r>
            <a:r>
              <a:rPr lang="cs-CZ" b="1" dirty="0"/>
              <a:t>č. </a:t>
            </a:r>
            <a:r>
              <a:rPr lang="cs-CZ" b="1" dirty="0" smtClean="0"/>
              <a:t>11, 12, 13 – </a:t>
            </a:r>
            <a:r>
              <a:rPr lang="cs-CZ" dirty="0" smtClean="0"/>
              <a:t>šablony k vytisknutí</a:t>
            </a:r>
          </a:p>
          <a:p>
            <a:endParaRPr lang="cs-CZ" dirty="0"/>
          </a:p>
          <a:p>
            <a:r>
              <a:rPr lang="cs-CZ" b="1" dirty="0" smtClean="0"/>
              <a:t>Snímky </a:t>
            </a:r>
            <a:r>
              <a:rPr lang="cs-CZ" b="1" dirty="0"/>
              <a:t>č. </a:t>
            </a:r>
            <a:r>
              <a:rPr lang="cs-CZ" b="1" dirty="0" smtClean="0"/>
              <a:t>14, 15 – </a:t>
            </a:r>
            <a:r>
              <a:rPr lang="cs-CZ" dirty="0" smtClean="0"/>
              <a:t>fotografie dětských prací</a:t>
            </a:r>
            <a:endParaRPr lang="cs-CZ" dirty="0"/>
          </a:p>
          <a:p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8708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58" y="1359077"/>
            <a:ext cx="3820343" cy="4089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755576" y="1196752"/>
            <a:ext cx="3456384" cy="1440160"/>
          </a:xfrm>
          <a:prstGeom prst="wedgeEllipseCallout">
            <a:avLst>
              <a:gd name="adj1" fmla="val 95996"/>
              <a:gd name="adj2" fmla="val 16312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Velikonoce se blíží!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359532" y="3212976"/>
            <a:ext cx="4248472" cy="1969388"/>
          </a:xfrm>
          <a:prstGeom prst="wedgeEllipseCallout">
            <a:avLst>
              <a:gd name="adj1" fmla="val 74045"/>
              <a:gd name="adj2" fmla="val 482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Děti, vyluštěte tajenku křížovky. Zjistíte, co dnes budeme vyrábět.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35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73" y="1054228"/>
            <a:ext cx="1879033" cy="2281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461923"/>
              </p:ext>
            </p:extLst>
          </p:nvPr>
        </p:nvGraphicFramePr>
        <p:xfrm>
          <a:off x="1474114" y="898963"/>
          <a:ext cx="614434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</a:tblGrid>
              <a:tr h="465162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465162">
                <a:tc gridSpan="4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65162">
                <a:tc gridSpan="6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465162"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465162">
                <a:tc gridSpan="6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</a:tr>
              <a:tr h="4651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465162"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005933" y="901034"/>
            <a:ext cx="349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6641" y="90103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901034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56177" y="901034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5911" y="901034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68994" y="901034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024" y="901034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Á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69615" y="1424254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1432250"/>
            <a:ext cx="349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Ž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1424254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64186" y="1424254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59094" y="1424254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10670" y="1416200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Á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28184" y="1416200"/>
            <a:ext cx="388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21082" y="1416200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361837" y="2956862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276852" y="2433698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Á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423497" y="2433642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Í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23226" y="2433698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874322" y="2433642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47420" y="295686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57149" y="2968008"/>
            <a:ext cx="388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79220" y="2968008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831740" y="295686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196205" y="2971044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Á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686624" y="2956862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N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2478970" y="3509529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996306" y="3509529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547664" y="3494264"/>
            <a:ext cx="349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347854" y="3509529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409727" y="3509529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937456" y="3509529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841932" y="3509529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890759" y="3509529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795621" y="4017484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Á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320132" y="4017484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861007" y="4017484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335332" y="4017484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818216" y="4032749"/>
            <a:ext cx="492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257038" y="1939420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Ě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5776385" y="1939420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292080" y="1939420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816012" y="1933373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419988" y="1910478"/>
            <a:ext cx="303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</a:t>
            </a:r>
            <a:endParaRPr lang="cs-CZ" sz="28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1433852" y="901034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358747" y="2456593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832643" y="19590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873620" y="1424254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970264" y="347460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817416" y="295138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345006" y="403274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46868" y="4957667"/>
            <a:ext cx="466403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fialky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pomeranče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m</a:t>
            </a:r>
            <a:r>
              <a:rPr lang="cs-CZ" sz="2800" dirty="0" smtClean="0">
                <a:solidFill>
                  <a:srgbClr val="FF0000"/>
                </a:solidFill>
              </a:rPr>
              <a:t>ládě od ovečky a beránka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sněhu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5056517" y="4957667"/>
            <a:ext cx="36740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jahody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m</a:t>
            </a:r>
            <a:r>
              <a:rPr lang="cs-CZ" sz="2800" dirty="0" smtClean="0">
                <a:solidFill>
                  <a:srgbClr val="FF0000"/>
                </a:solidFill>
              </a:rPr>
              <a:t>aminka od kuřátka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nebe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39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500"/>
                            </p:stCondLst>
                            <p:childTnLst>
                              <p:par>
                                <p:cTn id="27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969127"/>
              </p:ext>
            </p:extLst>
          </p:nvPr>
        </p:nvGraphicFramePr>
        <p:xfrm>
          <a:off x="395536" y="332656"/>
          <a:ext cx="614434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  <a:gridCol w="472642"/>
              </a:tblGrid>
              <a:tr h="465162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465162">
                <a:tc gridSpan="4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65162">
                <a:tc gridSpan="6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</a:tr>
              <a:tr h="465162"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465162">
                <a:tc gridSpan="6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</a:tr>
              <a:tr h="4651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465162"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40768"/>
            <a:ext cx="2592834" cy="3312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6868" y="4742223"/>
            <a:ext cx="466403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fialky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pomeranče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m</a:t>
            </a:r>
            <a:r>
              <a:rPr lang="cs-CZ" sz="2800" dirty="0" smtClean="0">
                <a:solidFill>
                  <a:srgbClr val="FF0000"/>
                </a:solidFill>
              </a:rPr>
              <a:t>ládě od ovečky a beránka</a:t>
            </a:r>
          </a:p>
          <a:p>
            <a:pPr marL="514350" indent="-514350">
              <a:buAutoNum type="arabicPeriod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sněhu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56517" y="4753358"/>
            <a:ext cx="36740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jahody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m</a:t>
            </a:r>
            <a:r>
              <a:rPr lang="cs-CZ" sz="2800" dirty="0" smtClean="0">
                <a:solidFill>
                  <a:srgbClr val="FF0000"/>
                </a:solidFill>
              </a:rPr>
              <a:t>aminka od kuřátka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sz="2800" dirty="0">
                <a:solidFill>
                  <a:srgbClr val="FF0000"/>
                </a:solidFill>
              </a:rPr>
              <a:t>b</a:t>
            </a:r>
            <a:r>
              <a:rPr lang="cs-CZ" sz="2800" dirty="0" smtClean="0">
                <a:solidFill>
                  <a:srgbClr val="FF0000"/>
                </a:solidFill>
              </a:rPr>
              <a:t>arva nebe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36119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35696" y="88441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1800" y="140763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99284" y="1905858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71800" y="242816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-52594" y="295138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08212" y="3472433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9" r="11899"/>
          <a:stretch/>
        </p:blipFill>
        <p:spPr bwMode="auto">
          <a:xfrm>
            <a:off x="436386" y="3653840"/>
            <a:ext cx="2341419" cy="3077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81" y="154360"/>
            <a:ext cx="2295694" cy="312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2565" r="7219"/>
          <a:stretch/>
        </p:blipFill>
        <p:spPr bwMode="auto">
          <a:xfrm>
            <a:off x="6265346" y="3466986"/>
            <a:ext cx="2743200" cy="3383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2164705" cy="3088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Users\zikmundovar\AppData\Local\Microsoft\Windows\Temporary Internet Files\Content.IE5\TRKJ8VW1\MC900441395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1844824"/>
            <a:ext cx="3277522" cy="25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32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291" y="116633"/>
            <a:ext cx="382034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1130958" y="1196752"/>
            <a:ext cx="3081001" cy="1440160"/>
          </a:xfrm>
          <a:prstGeom prst="wedgeEllipseCallout">
            <a:avLst>
              <a:gd name="adj1" fmla="val 100140"/>
              <a:gd name="adj2" fmla="val 9193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Připravte si: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9" y="4077072"/>
            <a:ext cx="8534104" cy="2246769"/>
          </a:xfrm>
          <a:prstGeom prst="rect">
            <a:avLst/>
          </a:prstGeom>
          <a:solidFill>
            <a:srgbClr val="00B0F0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/>
              <a:t>k</a:t>
            </a:r>
            <a:r>
              <a:rPr lang="cs-CZ" sz="2800" dirty="0" smtClean="0"/>
              <a:t>reslící karton A</a:t>
            </a:r>
            <a:r>
              <a:rPr lang="cs-CZ" sz="2400" dirty="0" smtClean="0"/>
              <a:t>4</a:t>
            </a:r>
            <a:r>
              <a:rPr lang="cs-CZ" sz="2800" dirty="0" smtClean="0"/>
              <a:t> s předkresleným vajíčkem, obláčkem, kuřátkem, srdíčky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/>
              <a:t>p</a:t>
            </a:r>
            <a:r>
              <a:rPr lang="cs-CZ" sz="2800" dirty="0" smtClean="0"/>
              <a:t>astelky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/>
              <a:t>n</a:t>
            </a:r>
            <a:r>
              <a:rPr lang="cs-CZ" sz="2800" dirty="0" smtClean="0"/>
              <a:t>ůžky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smtClean="0"/>
              <a:t>lepidlo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82312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ný popisek 1"/>
          <p:cNvSpPr/>
          <p:nvPr/>
        </p:nvSpPr>
        <p:spPr>
          <a:xfrm>
            <a:off x="395536" y="1196752"/>
            <a:ext cx="3816423" cy="1440160"/>
          </a:xfrm>
          <a:prstGeom prst="wedgeEllipseCallout">
            <a:avLst>
              <a:gd name="adj1" fmla="val 102681"/>
              <a:gd name="adj2" fmla="val 8424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Pracovní postup: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5" y="3645024"/>
            <a:ext cx="8462097" cy="2677656"/>
          </a:xfrm>
          <a:prstGeom prst="rect">
            <a:avLst/>
          </a:prstGeom>
          <a:solidFill>
            <a:srgbClr val="00B0F0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Pastelkami vybarvěte kuřátko s obláčkem a srdíčka.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Vystřihněte obláček s kuřátkem, srdíčka a nalepte je do vajíčka.</a:t>
            </a:r>
            <a:endParaRPr lang="cs-CZ" sz="2800" dirty="0"/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Vajíčko vykreslete a vybarvěte voskovkami dle své fantazie.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Vyzdobené vajíčko s kuřátkem vystřihněte.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291" y="28989"/>
            <a:ext cx="3639166" cy="3760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46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 rot="5400000">
            <a:off x="1154471" y="748888"/>
            <a:ext cx="6691041" cy="5328592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rot="5400000" flipH="1">
            <a:off x="4487118" y="-658105"/>
            <a:ext cx="25747" cy="44903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rot="5400000" flipH="1">
            <a:off x="4487118" y="2990737"/>
            <a:ext cx="25747" cy="44903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rak 16"/>
          <p:cNvSpPr/>
          <p:nvPr/>
        </p:nvSpPr>
        <p:spPr>
          <a:xfrm rot="5400000">
            <a:off x="2900845" y="1407479"/>
            <a:ext cx="3180987" cy="4011412"/>
          </a:xfrm>
          <a:prstGeom prst="cloud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 rot="5400000" flipH="1">
            <a:off x="4502715" y="-773431"/>
            <a:ext cx="25748" cy="401141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rot="5400000" flipH="1">
            <a:off x="4478464" y="3614137"/>
            <a:ext cx="25748" cy="401141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rdce 23"/>
          <p:cNvSpPr/>
          <p:nvPr/>
        </p:nvSpPr>
        <p:spPr>
          <a:xfrm>
            <a:off x="3901643" y="5771502"/>
            <a:ext cx="1179390" cy="877514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901643" y="232198"/>
            <a:ext cx="1179390" cy="877514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007" y="2193435"/>
            <a:ext cx="2002354" cy="2354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46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4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179511" y="279407"/>
            <a:ext cx="8784976" cy="64087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95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63958" y="152636"/>
            <a:ext cx="4176464" cy="4536504"/>
            <a:chOff x="2483768" y="1196752"/>
            <a:chExt cx="4176464" cy="4536504"/>
          </a:xfrm>
        </p:grpSpPr>
        <p:sp>
          <p:nvSpPr>
            <p:cNvPr id="17" name="Mrak 16"/>
            <p:cNvSpPr/>
            <p:nvPr/>
          </p:nvSpPr>
          <p:spPr>
            <a:xfrm>
              <a:off x="2483768" y="1196752"/>
              <a:ext cx="4176464" cy="4536504"/>
            </a:xfrm>
            <a:prstGeom prst="cloud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3525" y="2286000"/>
              <a:ext cx="3535363" cy="228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483715" y="5248913"/>
            <a:ext cx="3146648" cy="1179900"/>
            <a:chOff x="323528" y="5248913"/>
            <a:chExt cx="3146648" cy="1179900"/>
          </a:xfrm>
        </p:grpSpPr>
        <p:sp>
          <p:nvSpPr>
            <p:cNvPr id="15" name="Srdce 14"/>
            <p:cNvSpPr/>
            <p:nvPr/>
          </p:nvSpPr>
          <p:spPr>
            <a:xfrm>
              <a:off x="2051720" y="5276685"/>
              <a:ext cx="1418456" cy="1152128"/>
            </a:xfrm>
            <a:prstGeom prst="hear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Srdce 15"/>
            <p:cNvSpPr/>
            <p:nvPr/>
          </p:nvSpPr>
          <p:spPr>
            <a:xfrm>
              <a:off x="323528" y="5248913"/>
              <a:ext cx="1418456" cy="1152128"/>
            </a:xfrm>
            <a:prstGeom prst="hear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788024" y="154627"/>
            <a:ext cx="4176464" cy="4536504"/>
            <a:chOff x="2483768" y="1196752"/>
            <a:chExt cx="4176464" cy="4536504"/>
          </a:xfrm>
        </p:grpSpPr>
        <p:sp>
          <p:nvSpPr>
            <p:cNvPr id="21" name="Mrak 20"/>
            <p:cNvSpPr/>
            <p:nvPr/>
          </p:nvSpPr>
          <p:spPr>
            <a:xfrm>
              <a:off x="2483768" y="1196752"/>
              <a:ext cx="4176464" cy="4536504"/>
            </a:xfrm>
            <a:prstGeom prst="cloud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3525" y="2286000"/>
              <a:ext cx="3535363" cy="228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Skupina 22"/>
          <p:cNvGrpSpPr/>
          <p:nvPr/>
        </p:nvGrpSpPr>
        <p:grpSpPr>
          <a:xfrm>
            <a:off x="5496496" y="5235027"/>
            <a:ext cx="3146648" cy="1179900"/>
            <a:chOff x="323528" y="5248913"/>
            <a:chExt cx="3146648" cy="1179900"/>
          </a:xfrm>
        </p:grpSpPr>
        <p:sp>
          <p:nvSpPr>
            <p:cNvPr id="26" name="Srdce 25"/>
            <p:cNvSpPr/>
            <p:nvPr/>
          </p:nvSpPr>
          <p:spPr>
            <a:xfrm>
              <a:off x="2051720" y="5276685"/>
              <a:ext cx="1418456" cy="1152128"/>
            </a:xfrm>
            <a:prstGeom prst="hear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Srdce 26"/>
            <p:cNvSpPr/>
            <p:nvPr/>
          </p:nvSpPr>
          <p:spPr>
            <a:xfrm>
              <a:off x="323528" y="5248913"/>
              <a:ext cx="1418456" cy="1152128"/>
            </a:xfrm>
            <a:prstGeom prst="hear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1537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179511" y="279407"/>
            <a:ext cx="8784976" cy="64087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 flipH="1">
            <a:off x="6948264" y="783463"/>
            <a:ext cx="33805" cy="54006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1691680" y="1052736"/>
            <a:ext cx="33806" cy="48245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7452320" y="1081902"/>
            <a:ext cx="33806" cy="48245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rdce 23"/>
          <p:cNvSpPr/>
          <p:nvPr/>
        </p:nvSpPr>
        <p:spPr>
          <a:xfrm rot="16200000">
            <a:off x="7535180" y="2918106"/>
            <a:ext cx="1418456" cy="1152128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 rot="16200000">
            <a:off x="262372" y="2918106"/>
            <a:ext cx="1418456" cy="1152128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2157531" y="783463"/>
            <a:ext cx="4502701" cy="5400600"/>
            <a:chOff x="2157531" y="783463"/>
            <a:chExt cx="4502701" cy="5400600"/>
          </a:xfrm>
        </p:grpSpPr>
        <p:cxnSp>
          <p:nvCxnSpPr>
            <p:cNvPr id="5" name="Přímá spojnice 4"/>
            <p:cNvCxnSpPr/>
            <p:nvPr/>
          </p:nvCxnSpPr>
          <p:spPr>
            <a:xfrm flipH="1">
              <a:off x="2157531" y="783463"/>
              <a:ext cx="33805" cy="5400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Mrak 16"/>
            <p:cNvSpPr/>
            <p:nvPr/>
          </p:nvSpPr>
          <p:spPr>
            <a:xfrm>
              <a:off x="2483768" y="1196752"/>
              <a:ext cx="4176464" cy="4536504"/>
            </a:xfrm>
            <a:prstGeom prst="cloud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3525" y="2286000"/>
              <a:ext cx="3535363" cy="228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943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ikmundovar\Fotky\1.B 2012-2013\27.3.velikonoční dílny\S630445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8" t="22554" r="3216" b="11734"/>
          <a:stretch/>
        </p:blipFill>
        <p:spPr bwMode="auto">
          <a:xfrm>
            <a:off x="107504" y="56294"/>
            <a:ext cx="2952328" cy="38884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ikmundovar\Fotky\1.B 2012-2013\27.3.velikonoční dílny\S63044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" t="16794" r="-1" b="13421"/>
          <a:stretch/>
        </p:blipFill>
        <p:spPr bwMode="auto">
          <a:xfrm>
            <a:off x="4103420" y="56296"/>
            <a:ext cx="2988859" cy="38884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53658"/>
            <a:ext cx="2952328" cy="380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30912"/>
            <a:ext cx="2953891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28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ikmundovar\Fotky\1.B 2012-2013\27.3.velikonoční dílny\S630448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7" t="1319" r="13257" b="6667"/>
          <a:stretch/>
        </p:blipFill>
        <p:spPr bwMode="auto">
          <a:xfrm>
            <a:off x="286603" y="95534"/>
            <a:ext cx="8639034" cy="6660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40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/>
              <a:t>Čerpáno z otevřené galerie Microsoft Office </a:t>
            </a:r>
            <a:r>
              <a:rPr lang="cs-CZ" sz="2800" b="1" u="sng" dirty="0" smtClean="0">
                <a:hlinkClick r:id="rId3"/>
              </a:rPr>
              <a:t>www.microsoft.office.com</a:t>
            </a:r>
            <a:endParaRPr lang="cs-CZ" sz="2800" b="1" u="sng" dirty="0" smtClean="0"/>
          </a:p>
          <a:p>
            <a:r>
              <a:rPr lang="cs-CZ" sz="2800" b="1"/>
              <a:t>Fotografie dětských prací z archivu autorky</a:t>
            </a:r>
          </a:p>
          <a:p>
            <a:pPr marL="0" indent="0">
              <a:buNone/>
            </a:pPr>
            <a:endParaRPr lang="cs-CZ" sz="2800" dirty="0"/>
          </a:p>
          <a:p>
            <a:endParaRPr lang="cs-CZ" sz="2800" dirty="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0487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400</Words>
  <Application>Microsoft Office PowerPoint</Application>
  <PresentationFormat>Předvádění na obrazovce (4:3)</PresentationFormat>
  <Paragraphs>129</Paragraphs>
  <Slides>16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Zikmundová</dc:creator>
  <cp:lastModifiedBy>Romana Zikmundová</cp:lastModifiedBy>
  <cp:revision>73</cp:revision>
  <dcterms:created xsi:type="dcterms:W3CDTF">2012-11-25T13:17:02Z</dcterms:created>
  <dcterms:modified xsi:type="dcterms:W3CDTF">2013-04-12T15:51:27Z</dcterms:modified>
</cp:coreProperties>
</file>