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74" r:id="rId6"/>
    <p:sldId id="266" r:id="rId7"/>
    <p:sldId id="267" r:id="rId8"/>
    <p:sldId id="264" r:id="rId9"/>
    <p:sldId id="271" r:id="rId10"/>
    <p:sldId id="272" r:id="rId11"/>
    <p:sldId id="273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636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800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613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06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613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617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41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179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751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794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5879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rgbClr val="00B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03EAB-09F4-4FF2-A1D1-C94921822CAA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D6CA27-6EA7-4824-AD13-ED4DB263D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069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VY_32_INOVACE_XV_3_07_Velikonoční mandala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 </a:t>
            </a:r>
            <a:r>
              <a:rPr lang="cs-CZ" dirty="0" smtClean="0"/>
              <a:t>XV</a:t>
            </a:r>
            <a:r>
              <a:rPr lang="cs-CZ" b="1" dirty="0" smtClean="0"/>
              <a:t>         Sada číslo:     </a:t>
            </a:r>
            <a:r>
              <a:rPr lang="cs-CZ" dirty="0" smtClean="0"/>
              <a:t>3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07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63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175" y="404664"/>
            <a:ext cx="842493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Výukový materiál obsahuje pracovní postup výroby </a:t>
            </a:r>
            <a:r>
              <a:rPr lang="cs-CZ" dirty="0" smtClean="0"/>
              <a:t>VELIKONOČNÍ </a:t>
            </a:r>
            <a:r>
              <a:rPr lang="cs-CZ" dirty="0"/>
              <a:t>MANDALY formou prezentace.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se učí </a:t>
            </a:r>
            <a:r>
              <a:rPr lang="cs-CZ" dirty="0" smtClean="0"/>
              <a:t>pracovat </a:t>
            </a:r>
            <a:r>
              <a:rPr lang="cs-CZ" dirty="0"/>
              <a:t>podle jednoduché předlohy se slovním návodem učitele. </a:t>
            </a:r>
            <a:r>
              <a:rPr lang="cs-CZ" dirty="0" smtClean="0"/>
              <a:t>Snaží </a:t>
            </a:r>
            <a:r>
              <a:rPr lang="cs-CZ" dirty="0"/>
              <a:t>se výtvarně zachytit své prožitky. Učí se vybarvovat a vystřihovat dle šablony. Udržuje pořádek na pracovním místě a dodržuje zásady hygieny a </a:t>
            </a:r>
            <a:r>
              <a:rPr lang="cs-CZ" dirty="0" smtClean="0"/>
              <a:t>bezpečnosti práce. Učí </a:t>
            </a:r>
            <a:r>
              <a:rPr lang="cs-CZ" dirty="0"/>
              <a:t>se hodnotit práci svoji i práce spolužáků.</a:t>
            </a:r>
          </a:p>
          <a:p>
            <a:endParaRPr lang="cs-CZ" dirty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 - šablona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/>
              <a:t>6</a:t>
            </a:r>
            <a:r>
              <a:rPr lang="cs-CZ" dirty="0" smtClean="0"/>
              <a:t> </a:t>
            </a:r>
            <a:r>
              <a:rPr lang="cs-CZ" smtClean="0"/>
              <a:t>- 8 </a:t>
            </a:r>
            <a:r>
              <a:rPr lang="cs-CZ" dirty="0" smtClean="0"/>
              <a:t>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Velikonoce, velikonoční mandala, vybarvování, kreslení, stříhání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kreslící karton A</a:t>
            </a:r>
            <a:r>
              <a:rPr lang="cs-CZ" sz="1600" dirty="0" smtClean="0"/>
              <a:t>4</a:t>
            </a:r>
            <a:r>
              <a:rPr lang="cs-CZ" dirty="0"/>
              <a:t> </a:t>
            </a:r>
            <a:r>
              <a:rPr lang="cs-CZ" dirty="0" smtClean="0"/>
              <a:t>s předkreslenou mandalou, pastelky, voskovky, nůžky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/>
              <a:t> 4</a:t>
            </a:r>
            <a:r>
              <a:rPr lang="cs-CZ" dirty="0" smtClean="0"/>
              <a:t>5 min</a:t>
            </a:r>
          </a:p>
        </p:txBody>
      </p:sp>
    </p:spTree>
    <p:extLst>
      <p:ext uri="{BB962C8B-B14F-4D97-AF65-F5344CB8AC3E}">
        <p14:creationId xmlns:p14="http://schemas.microsoft.com/office/powerpoint/2010/main" val="3832967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175" y="404664"/>
            <a:ext cx="8424936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Prezentace je vhodná při frontální i skupinové výuce pracovních činností a výtvarné výchově ve třídě. Děti mohou chodit k tabuli a pracovat s jednotlivými snímky.</a:t>
            </a:r>
          </a:p>
          <a:p>
            <a:endParaRPr lang="cs-CZ" dirty="0"/>
          </a:p>
          <a:p>
            <a:r>
              <a:rPr lang="cs-CZ" b="1" dirty="0" smtClean="0"/>
              <a:t>Snímek </a:t>
            </a:r>
            <a:r>
              <a:rPr lang="cs-CZ" b="1" dirty="0"/>
              <a:t>č</a:t>
            </a:r>
            <a:r>
              <a:rPr lang="cs-CZ" b="1" dirty="0" smtClean="0"/>
              <a:t>. 5 –</a:t>
            </a:r>
            <a:r>
              <a:rPr lang="cs-CZ" dirty="0"/>
              <a:t> </a:t>
            </a:r>
            <a:r>
              <a:rPr lang="cs-CZ" i="1" u="sng" dirty="0" smtClean="0"/>
              <a:t>motivace:</a:t>
            </a:r>
            <a:r>
              <a:rPr lang="cs-CZ" dirty="0" smtClean="0"/>
              <a:t> VYPRAVOVÁNÍ O ZVÍŘECÍCH RODINÁCH</a:t>
            </a:r>
            <a:endParaRPr lang="cs-CZ" b="1" dirty="0"/>
          </a:p>
          <a:p>
            <a:r>
              <a:rPr lang="cs-CZ" dirty="0" smtClean="0"/>
              <a:t>Žáci jmenují mláďata a rodiče zvířecích rodin. Dotknou se tabule, vyplyne správná odpověď. 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6 – </a:t>
            </a:r>
            <a:r>
              <a:rPr lang="cs-CZ" dirty="0" smtClean="0"/>
              <a:t>pomůcky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</a:t>
            </a:r>
            <a:r>
              <a:rPr lang="cs-CZ" b="1" dirty="0" smtClean="0"/>
              <a:t>7 –</a:t>
            </a:r>
            <a:r>
              <a:rPr lang="cs-CZ" dirty="0" smtClean="0"/>
              <a:t> pracovní postup</a:t>
            </a:r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Snímek č. </a:t>
            </a:r>
            <a:r>
              <a:rPr lang="cs-CZ" b="1" dirty="0" smtClean="0"/>
              <a:t>8 </a:t>
            </a:r>
            <a:r>
              <a:rPr lang="cs-CZ" b="1" dirty="0"/>
              <a:t>–</a:t>
            </a:r>
            <a:r>
              <a:rPr lang="cs-CZ" dirty="0" smtClean="0"/>
              <a:t> vzor vybarvené mandaly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9 – </a:t>
            </a:r>
            <a:r>
              <a:rPr lang="cs-CZ" dirty="0" smtClean="0"/>
              <a:t>šablona k vytisknutí</a:t>
            </a:r>
          </a:p>
          <a:p>
            <a:endParaRPr lang="cs-CZ" dirty="0"/>
          </a:p>
          <a:p>
            <a:r>
              <a:rPr lang="cs-CZ" b="1" smtClean="0"/>
              <a:t>Snímky </a:t>
            </a:r>
            <a:r>
              <a:rPr lang="cs-CZ" b="1" dirty="0"/>
              <a:t>č. </a:t>
            </a:r>
            <a:r>
              <a:rPr lang="cs-CZ" b="1" dirty="0" smtClean="0"/>
              <a:t>10, 11 – </a:t>
            </a:r>
            <a:r>
              <a:rPr lang="cs-CZ" dirty="0" smtClean="0"/>
              <a:t>fotografie dětských prací</a:t>
            </a:r>
            <a:endParaRPr lang="cs-CZ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287085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4427984" y="269892"/>
            <a:ext cx="4182825" cy="2232248"/>
          </a:xfrm>
          <a:prstGeom prst="cloudCallout">
            <a:avLst>
              <a:gd name="adj1" fmla="val -73007"/>
              <a:gd name="adj2" fmla="val 1921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Dnes si vyrobíme velikonoční mandalu s kuřátky.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3851920" y="3717032"/>
            <a:ext cx="4530141" cy="2514422"/>
          </a:xfrm>
          <a:prstGeom prst="cloudCallout">
            <a:avLst>
              <a:gd name="adj1" fmla="val -58502"/>
              <a:gd name="adj2" fmla="val -125617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Nejdříve si zopakujeme názvy členů zvířecích rodinek.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7" name="Picture 3" descr="C:\Users\zikmundovar\AppData\Local\Microsoft\Windows\Temporary Internet Files\Content.IE5\KGZI40OT\MC90040461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1560" y="1124744"/>
            <a:ext cx="367240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07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98"/>
          <a:stretch/>
        </p:blipFill>
        <p:spPr bwMode="auto">
          <a:xfrm>
            <a:off x="299623" y="157114"/>
            <a:ext cx="2880320" cy="1941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81" r="18414"/>
          <a:stretch/>
        </p:blipFill>
        <p:spPr bwMode="auto">
          <a:xfrm>
            <a:off x="4644008" y="188639"/>
            <a:ext cx="1953492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74" b="18274"/>
          <a:stretch/>
        </p:blipFill>
        <p:spPr bwMode="auto">
          <a:xfrm>
            <a:off x="283924" y="3645024"/>
            <a:ext cx="3095625" cy="1967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56" b="18139"/>
          <a:stretch/>
        </p:blipFill>
        <p:spPr bwMode="auto">
          <a:xfrm>
            <a:off x="5292080" y="3645024"/>
            <a:ext cx="3095625" cy="1953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868" y="2761045"/>
            <a:ext cx="2607830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lepice a kohout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7473" y="6257304"/>
            <a:ext cx="1868525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ráva a býk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16050" y="1401075"/>
            <a:ext cx="2078967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ovce a beran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7814" y="2131564"/>
            <a:ext cx="851130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kuře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48961" y="6248773"/>
            <a:ext cx="2440092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prasnice a vepř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53844" y="5642476"/>
            <a:ext cx="755784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tele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60204" y="764704"/>
            <a:ext cx="1023037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jehně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82427" y="5642476"/>
            <a:ext cx="777777" cy="52322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sele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78989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4798608" y="770185"/>
            <a:ext cx="3528391" cy="1584176"/>
          </a:xfrm>
          <a:prstGeom prst="cloudCallout">
            <a:avLst>
              <a:gd name="adj1" fmla="val -82611"/>
              <a:gd name="adj2" fmla="val 50750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Připravíme si:    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653136"/>
            <a:ext cx="7071295" cy="1384995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>
                <a:solidFill>
                  <a:srgbClr val="002060"/>
                </a:solidFill>
              </a:rPr>
              <a:t>k</a:t>
            </a:r>
            <a:r>
              <a:rPr lang="cs-CZ" sz="2800" dirty="0" smtClean="0">
                <a:solidFill>
                  <a:srgbClr val="002060"/>
                </a:solidFill>
              </a:rPr>
              <a:t>reslící karton A</a:t>
            </a:r>
            <a:r>
              <a:rPr lang="cs-CZ" sz="2400" dirty="0" smtClean="0">
                <a:solidFill>
                  <a:srgbClr val="002060"/>
                </a:solidFill>
              </a:rPr>
              <a:t>4 </a:t>
            </a:r>
            <a:r>
              <a:rPr lang="cs-CZ" sz="2800" dirty="0" smtClean="0">
                <a:solidFill>
                  <a:srgbClr val="002060"/>
                </a:solidFill>
              </a:rPr>
              <a:t>s předkreslenou mandalou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002060"/>
                </a:solidFill>
              </a:rPr>
              <a:t>pastelky 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002060"/>
                </a:solidFill>
              </a:rPr>
              <a:t>nůžky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77" y="1562273"/>
            <a:ext cx="3670300" cy="3090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2237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4572000" y="332656"/>
            <a:ext cx="4104455" cy="1966528"/>
          </a:xfrm>
          <a:prstGeom prst="cloudCallout">
            <a:avLst>
              <a:gd name="adj1" fmla="val -69172"/>
              <a:gd name="adj2" fmla="val 47107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Pracovní postup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85216" y="4582740"/>
            <a:ext cx="7186070" cy="1384995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002060"/>
                </a:solidFill>
              </a:rPr>
              <a:t>Mandalu vybarvěte dle své fantazie.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rgbClr val="002060"/>
                </a:solidFill>
              </a:rPr>
              <a:t>Mandalu vystřihněte a kolíčkem ji připevněte</a:t>
            </a:r>
          </a:p>
          <a:p>
            <a:r>
              <a:rPr lang="cs-CZ" sz="2800" dirty="0">
                <a:solidFill>
                  <a:srgbClr val="002060"/>
                </a:solidFill>
              </a:rPr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     na provázek.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056" y="1484784"/>
            <a:ext cx="3670300" cy="3090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598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vál 15"/>
          <p:cNvSpPr/>
          <p:nvPr/>
        </p:nvSpPr>
        <p:spPr>
          <a:xfrm>
            <a:off x="3881461" y="369363"/>
            <a:ext cx="1323330" cy="171299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337238" y="291539"/>
            <a:ext cx="6411776" cy="6270820"/>
          </a:xfrm>
          <a:prstGeom prst="ellipse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881461" y="4764242"/>
            <a:ext cx="1323330" cy="1712998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 rot="3536382">
            <a:off x="5849509" y="1495221"/>
            <a:ext cx="1323330" cy="1712998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 rot="7176520">
            <a:off x="5810244" y="3625627"/>
            <a:ext cx="1323330" cy="174431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 rot="18109684">
            <a:off x="1910116" y="1482770"/>
            <a:ext cx="1323330" cy="1712998"/>
          </a:xfrm>
          <a:prstGeom prst="ellipse">
            <a:avLst/>
          </a:prstGeom>
          <a:solidFill>
            <a:srgbClr val="7030A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 rot="14359724">
            <a:off x="1923460" y="3687233"/>
            <a:ext cx="1323330" cy="171299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3329977" y="2199072"/>
            <a:ext cx="2376264" cy="2419966"/>
          </a:xfrm>
          <a:prstGeom prst="ellipse">
            <a:avLst/>
          </a:prstGeom>
          <a:gradFill flip="none" rotWithShape="1">
            <a:gsLst>
              <a:gs pos="0">
                <a:srgbClr val="00B050">
                  <a:tint val="66000"/>
                  <a:satMod val="160000"/>
                </a:srgbClr>
              </a:gs>
              <a:gs pos="50000">
                <a:srgbClr val="00B050">
                  <a:tint val="44500"/>
                  <a:satMod val="160000"/>
                </a:srgbClr>
              </a:gs>
              <a:gs pos="100000">
                <a:srgbClr val="00B05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465" y="2936108"/>
            <a:ext cx="1136507" cy="1203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8854" r="88021">
                        <a14:backgroundMark x1="53125" y1="92188" x2="50000" y2="80208"/>
                        <a14:backgroundMark x1="55729" y1="96875" x2="60417" y2="989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703" r="13631"/>
          <a:stretch/>
        </p:blipFill>
        <p:spPr bwMode="auto">
          <a:xfrm>
            <a:off x="3738929" y="2558020"/>
            <a:ext cx="1545460" cy="1737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6717" y="624993"/>
            <a:ext cx="1133475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460" y="5019872"/>
            <a:ext cx="1133475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931" y="5083713"/>
            <a:ext cx="1133475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597" y="2890739"/>
            <a:ext cx="1133475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8788" y="721103"/>
            <a:ext cx="1133475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7130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5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8500"/>
                            </p:stCondLst>
                            <p:childTnLst>
                              <p:par>
                                <p:cTn id="6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6" grpId="0" animBg="1"/>
      <p:bldP spid="24" grpId="0" animBg="1"/>
      <p:bldP spid="25" grpId="0" animBg="1"/>
      <p:bldP spid="27" grpId="0" animBg="1"/>
      <p:bldP spid="29" grpId="0" animBg="1"/>
      <p:bldP spid="30" grpId="0" animBg="1"/>
      <p:bldP spid="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337238" y="291539"/>
            <a:ext cx="6418734" cy="6270820"/>
            <a:chOff x="1337238" y="291539"/>
            <a:chExt cx="6418734" cy="6270820"/>
          </a:xfrm>
        </p:grpSpPr>
        <p:grpSp>
          <p:nvGrpSpPr>
            <p:cNvPr id="28" name="Skupina 27"/>
            <p:cNvGrpSpPr/>
            <p:nvPr/>
          </p:nvGrpSpPr>
          <p:grpSpPr>
            <a:xfrm>
              <a:off x="1337238" y="291539"/>
              <a:ext cx="6411776" cy="6270820"/>
              <a:chOff x="970069" y="258133"/>
              <a:chExt cx="6411776" cy="6270820"/>
            </a:xfrm>
          </p:grpSpPr>
          <p:sp>
            <p:nvSpPr>
              <p:cNvPr id="16" name="Ovál 15"/>
              <p:cNvSpPr/>
              <p:nvPr/>
            </p:nvSpPr>
            <p:spPr>
              <a:xfrm>
                <a:off x="3514292" y="335957"/>
                <a:ext cx="1323330" cy="1712998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vál 25"/>
              <p:cNvSpPr/>
              <p:nvPr/>
            </p:nvSpPr>
            <p:spPr>
              <a:xfrm>
                <a:off x="970069" y="258133"/>
                <a:ext cx="6411776" cy="6270820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4" name="Ovál 23"/>
            <p:cNvSpPr/>
            <p:nvPr/>
          </p:nvSpPr>
          <p:spPr>
            <a:xfrm>
              <a:off x="3881461" y="4764242"/>
              <a:ext cx="1323330" cy="171299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 rot="3536382">
              <a:off x="5849509" y="1495221"/>
              <a:ext cx="1323330" cy="171299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/>
            <p:nvPr/>
          </p:nvSpPr>
          <p:spPr>
            <a:xfrm rot="7176520">
              <a:off x="5810244" y="3625627"/>
              <a:ext cx="1323330" cy="1744311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/>
            <p:nvPr/>
          </p:nvSpPr>
          <p:spPr>
            <a:xfrm rot="18109684">
              <a:off x="1910116" y="1482770"/>
              <a:ext cx="1323330" cy="171299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 rot="14359724">
              <a:off x="1923460" y="3687233"/>
              <a:ext cx="1323330" cy="171299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vál 32"/>
            <p:cNvSpPr/>
            <p:nvPr/>
          </p:nvSpPr>
          <p:spPr>
            <a:xfrm>
              <a:off x="3329977" y="2199072"/>
              <a:ext cx="2376264" cy="2419966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19465" y="2936108"/>
              <a:ext cx="1136507" cy="12032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03" r="13631"/>
            <a:stretch/>
          </p:blipFill>
          <p:spPr bwMode="auto">
            <a:xfrm>
              <a:off x="3738929" y="2558020"/>
              <a:ext cx="1545460" cy="17378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32" name="Picture 8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16717" y="624993"/>
              <a:ext cx="1133475" cy="12017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5460" y="5019872"/>
              <a:ext cx="1133475" cy="12017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31931" y="5083713"/>
              <a:ext cx="1133475" cy="12017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0597" y="2890739"/>
              <a:ext cx="1133475" cy="12017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18788" y="721103"/>
              <a:ext cx="1133475" cy="12017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3927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8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ikmundovar\Fotky\1.B 2012-2013\Velikonoce\S630438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34" t="-1" r="18463" b="3588"/>
          <a:stretch/>
        </p:blipFill>
        <p:spPr bwMode="auto">
          <a:xfrm>
            <a:off x="179512" y="58316"/>
            <a:ext cx="3528392" cy="338437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ikmundovar\Fotky\1.B 2012-2013\Velikonoce\S630438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19" t="4355" r="20666" b="4335"/>
          <a:stretch/>
        </p:blipFill>
        <p:spPr bwMode="auto">
          <a:xfrm>
            <a:off x="4355976" y="71731"/>
            <a:ext cx="3600401" cy="345474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ikmundovar\Fotky\1.B 2012-2013\Velikonoce\S630439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1" r="17364" b="3614"/>
          <a:stretch/>
        </p:blipFill>
        <p:spPr bwMode="auto">
          <a:xfrm rot="517243">
            <a:off x="1331640" y="3359689"/>
            <a:ext cx="3564397" cy="349831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zikmundovar\Fotky\1.B 2012-2013\27.3.velikonoční dílny\S6304463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97" r="19948" b="3107"/>
          <a:stretch/>
        </p:blipFill>
        <p:spPr bwMode="auto">
          <a:xfrm>
            <a:off x="5364088" y="3359689"/>
            <a:ext cx="3661101" cy="350100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57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8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zikmundovar\Fotky\1.B 2012-2013\27.3.velikonoční dílny\S6304458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6" r="19680" b="7514"/>
          <a:stretch/>
        </p:blipFill>
        <p:spPr bwMode="auto">
          <a:xfrm>
            <a:off x="395536" y="188640"/>
            <a:ext cx="8280920" cy="648072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970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b="1" u="sng" dirty="0" smtClean="0"/>
          </a:p>
          <a:p>
            <a:r>
              <a:rPr lang="cs-CZ" sz="2800" b="1"/>
              <a:t>Fotografie dětských prací z archivu autorky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33803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460</TotalTime>
  <Words>295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77</cp:revision>
  <dcterms:created xsi:type="dcterms:W3CDTF">2012-11-25T13:17:02Z</dcterms:created>
  <dcterms:modified xsi:type="dcterms:W3CDTF">2013-04-12T15:51:43Z</dcterms:modified>
</cp:coreProperties>
</file>