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8" r:id="rId6"/>
    <p:sldId id="281" r:id="rId7"/>
    <p:sldId id="265" r:id="rId8"/>
    <p:sldId id="269" r:id="rId9"/>
    <p:sldId id="270" r:id="rId10"/>
    <p:sldId id="271" r:id="rId11"/>
    <p:sldId id="272" r:id="rId12"/>
    <p:sldId id="280" r:id="rId13"/>
    <p:sldId id="273" r:id="rId14"/>
    <p:sldId id="276" r:id="rId15"/>
    <p:sldId id="275" r:id="rId16"/>
    <p:sldId id="277" r:id="rId17"/>
    <p:sldId id="274" r:id="rId18"/>
    <p:sldId id="283" r:id="rId19"/>
    <p:sldId id="278" r:id="rId20"/>
    <p:sldId id="282" r:id="rId21"/>
    <p:sldId id="279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16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30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51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70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7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67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75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25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8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71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190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VY_32_INOVACE_XV_3_08_Jehňátka na louce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</a:t>
            </a:r>
            <a:r>
              <a:rPr lang="cs-CZ" dirty="0" smtClean="0"/>
              <a:t>XV</a:t>
            </a:r>
            <a:r>
              <a:rPr lang="cs-CZ" b="1" dirty="0" smtClean="0"/>
              <a:t>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</a:t>
            </a:r>
            <a:r>
              <a:rPr lang="cs-CZ" b="1" smtClean="0"/>
              <a:t>:   </a:t>
            </a:r>
            <a:r>
              <a:rPr lang="cs-CZ" smtClean="0"/>
              <a:t>08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63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Výukový materiál obsahuje pracovní postup </a:t>
            </a:r>
            <a:r>
              <a:rPr lang="cs-CZ" dirty="0" smtClean="0"/>
              <a:t>obrázku JEHŇÁTKA NA LOUCE formou </a:t>
            </a:r>
            <a:r>
              <a:rPr lang="cs-CZ" dirty="0"/>
              <a:t>prezentace.</a:t>
            </a:r>
            <a:endParaRPr lang="cs-CZ" b="1" dirty="0"/>
          </a:p>
          <a:p>
            <a:endParaRPr lang="cs-CZ" b="1" dirty="0" smtClean="0"/>
          </a:p>
          <a:p>
            <a:pPr lvl="0"/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pracovat podle jednoduché předlohy se slovním návodem učitele. Učí se </a:t>
            </a:r>
            <a:r>
              <a:rPr lang="cs-CZ" dirty="0" smtClean="0"/>
              <a:t>vystřihovat </a:t>
            </a:r>
            <a:r>
              <a:rPr lang="cs-CZ" dirty="0"/>
              <a:t>dle šablony. Pracuje s jednoduchými pomůckami a nástroji dle svých možností. Udržuje pořádek na pracovním místě a dodržuje zásady hygieny a bezpečnosti práce. Učí se hodnotit práci svoji i práce spolužáků.</a:t>
            </a:r>
          </a:p>
          <a:p>
            <a:endParaRPr lang="cs-CZ" sz="1600" b="1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 - šablona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/>
              <a:t>6</a:t>
            </a:r>
            <a:r>
              <a:rPr lang="cs-CZ" dirty="0" smtClean="0"/>
              <a:t> </a:t>
            </a:r>
            <a:r>
              <a:rPr lang="cs-CZ" smtClean="0"/>
              <a:t>- 8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tajenka, jehňátka, stříhání, lepení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zelený papír A</a:t>
            </a:r>
            <a:r>
              <a:rPr lang="cs-CZ" sz="1600" dirty="0" smtClean="0"/>
              <a:t>4, </a:t>
            </a:r>
            <a:r>
              <a:rPr lang="cs-CZ" dirty="0" smtClean="0"/>
              <a:t>šablony s předkreslenými jehňátky, šablony na barevných papírech s předkreslenými kytičkami, barevné papíry na středy kytiček, nůžky, lepidlo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4</a:t>
            </a:r>
            <a:r>
              <a:rPr lang="cs-CZ" dirty="0" smtClean="0"/>
              <a:t>5 min</a:t>
            </a:r>
          </a:p>
        </p:txBody>
      </p:sp>
    </p:spTree>
    <p:extLst>
      <p:ext uri="{BB962C8B-B14F-4D97-AF65-F5344CB8AC3E}">
        <p14:creationId xmlns:p14="http://schemas.microsoft.com/office/powerpoint/2010/main" val="383296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Prezentace je vhodná při frontální i skupinové výuce pracovních činností a výtvarné výchově ve třídě. Děti mohou chodit k tabuli a pracovat s jednotlivými snímky.</a:t>
            </a:r>
          </a:p>
          <a:p>
            <a:endParaRPr lang="cs-CZ" dirty="0"/>
          </a:p>
          <a:p>
            <a:r>
              <a:rPr lang="cs-CZ" b="1" dirty="0" smtClean="0"/>
              <a:t>Snímek </a:t>
            </a:r>
            <a:r>
              <a:rPr lang="cs-CZ" b="1" dirty="0"/>
              <a:t>č. 5 –</a:t>
            </a:r>
            <a:r>
              <a:rPr lang="cs-CZ" dirty="0"/>
              <a:t>  </a:t>
            </a:r>
            <a:r>
              <a:rPr lang="cs-CZ" i="1" u="sng" dirty="0"/>
              <a:t>motivace</a:t>
            </a:r>
            <a:r>
              <a:rPr lang="cs-CZ" i="1" u="sng" dirty="0" smtClean="0"/>
              <a:t>:</a:t>
            </a:r>
            <a:r>
              <a:rPr lang="cs-CZ" dirty="0" smtClean="0"/>
              <a:t> KŘÍŽOVKA S TAJENKOU</a:t>
            </a:r>
          </a:p>
          <a:p>
            <a:r>
              <a:rPr lang="cs-CZ" dirty="0"/>
              <a:t>Žáci chodí k tabuli, pracují s </a:t>
            </a:r>
            <a:r>
              <a:rPr lang="cs-CZ" dirty="0" smtClean="0"/>
              <a:t>křížovkou. </a:t>
            </a:r>
            <a:r>
              <a:rPr lang="cs-CZ" dirty="0"/>
              <a:t>Dotykem na tabuli se objevují jednotlivá písmenka – slova v </a:t>
            </a:r>
            <a:r>
              <a:rPr lang="cs-CZ" dirty="0" smtClean="0"/>
              <a:t>křížovce. Z červených písmen složí tajenku.</a:t>
            </a:r>
            <a:endParaRPr lang="cs-CZ" dirty="0"/>
          </a:p>
          <a:p>
            <a:endParaRPr lang="cs-CZ" b="1" dirty="0"/>
          </a:p>
          <a:p>
            <a:r>
              <a:rPr lang="cs-CZ" b="1" dirty="0" smtClean="0"/>
              <a:t>Snímek </a:t>
            </a:r>
            <a:r>
              <a:rPr lang="cs-CZ" b="1" dirty="0"/>
              <a:t>č</a:t>
            </a:r>
            <a:r>
              <a:rPr lang="cs-CZ" b="1" dirty="0" smtClean="0"/>
              <a:t>. 6</a:t>
            </a:r>
            <a:r>
              <a:rPr lang="cs-CZ" dirty="0" smtClean="0"/>
              <a:t> lze použít jako pracovní list.  </a:t>
            </a:r>
          </a:p>
          <a:p>
            <a:endParaRPr lang="cs-CZ" dirty="0"/>
          </a:p>
          <a:p>
            <a:r>
              <a:rPr lang="cs-CZ" b="1" dirty="0" smtClean="0"/>
              <a:t>Snímek </a:t>
            </a:r>
            <a:r>
              <a:rPr lang="cs-CZ" b="1" dirty="0"/>
              <a:t>č. 7</a:t>
            </a:r>
            <a:r>
              <a:rPr lang="cs-CZ" b="1" dirty="0" smtClean="0"/>
              <a:t> – </a:t>
            </a:r>
            <a:r>
              <a:rPr lang="cs-CZ" dirty="0" smtClean="0"/>
              <a:t>pomůcky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8</a:t>
            </a:r>
            <a:r>
              <a:rPr lang="cs-CZ" b="1" dirty="0" smtClean="0"/>
              <a:t> –</a:t>
            </a:r>
            <a:r>
              <a:rPr lang="cs-CZ" dirty="0" smtClean="0"/>
              <a:t> pracovní postup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9, 10, 11 </a:t>
            </a:r>
            <a:r>
              <a:rPr lang="cs-CZ" b="1" dirty="0"/>
              <a:t>–</a:t>
            </a:r>
            <a:r>
              <a:rPr lang="cs-CZ" dirty="0" smtClean="0"/>
              <a:t> fotografie jehňat </a:t>
            </a:r>
          </a:p>
          <a:p>
            <a:endParaRPr lang="cs-CZ" dirty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12, 13, 14, 15, 16, 17, 18 </a:t>
            </a:r>
            <a:r>
              <a:rPr lang="cs-CZ" b="1" smtClean="0"/>
              <a:t>– </a:t>
            </a:r>
            <a:r>
              <a:rPr lang="cs-CZ" smtClean="0"/>
              <a:t>šablony </a:t>
            </a:r>
            <a:r>
              <a:rPr lang="cs-CZ" dirty="0" smtClean="0"/>
              <a:t>k vytisknutí</a:t>
            </a:r>
          </a:p>
          <a:p>
            <a:endParaRPr lang="cs-CZ" dirty="0"/>
          </a:p>
          <a:p>
            <a:r>
              <a:rPr lang="cs-CZ" b="1" dirty="0"/>
              <a:t>Snímky č. </a:t>
            </a:r>
            <a:r>
              <a:rPr lang="cs-CZ" b="1" dirty="0" smtClean="0"/>
              <a:t>19, 20, 21 – </a:t>
            </a:r>
            <a:r>
              <a:rPr lang="cs-CZ" dirty="0" smtClean="0"/>
              <a:t>fotografie dětských prací</a:t>
            </a:r>
            <a:endParaRPr lang="cs-CZ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8708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4032718" y="442955"/>
            <a:ext cx="4715746" cy="2448272"/>
          </a:xfrm>
          <a:prstGeom prst="cloudCallout">
            <a:avLst>
              <a:gd name="adj1" fmla="val -60554"/>
              <a:gd name="adj2" fmla="val 64923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Vyluštěte tajenku. </a:t>
            </a:r>
            <a:r>
              <a:rPr lang="cs-CZ" sz="2800" b="1" dirty="0">
                <a:solidFill>
                  <a:srgbClr val="002060"/>
                </a:solidFill>
              </a:rPr>
              <a:t>Č</a:t>
            </a:r>
            <a:r>
              <a:rPr lang="cs-CZ" sz="2800" b="1" dirty="0" smtClean="0">
                <a:solidFill>
                  <a:srgbClr val="002060"/>
                </a:solidFill>
              </a:rPr>
              <a:t>ervená písmenka doplňte do tabulky.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4220209" y="3537012"/>
            <a:ext cx="4709053" cy="1935832"/>
          </a:xfrm>
          <a:prstGeom prst="cloudCallout">
            <a:avLst>
              <a:gd name="adj1" fmla="val -64708"/>
              <a:gd name="adj2" fmla="val -64805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Zjistíte, co budeme dnes vyrábět.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04" r="5258" b="6517"/>
          <a:stretch/>
        </p:blipFill>
        <p:spPr bwMode="auto">
          <a:xfrm flipH="1">
            <a:off x="321693" y="2106947"/>
            <a:ext cx="3672411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016" l="591" r="100000">
                        <a14:foregroundMark x1="17717" y1="13189" x2="36024" y2="32480"/>
                        <a14:foregroundMark x1="28937" y1="47835" x2="28937" y2="46457"/>
                        <a14:foregroundMark x1="41142" y1="30512" x2="48228" y2="291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461779"/>
            <a:ext cx="1584177" cy="15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016" l="591" r="100000">
                        <a14:foregroundMark x1="17717" y1="13189" x2="36024" y2="32480"/>
                        <a14:foregroundMark x1="28937" y1="47835" x2="28937" y2="46457"/>
                        <a14:foregroundMark x1="41142" y1="30512" x2="48228" y2="291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78" y="183207"/>
            <a:ext cx="1906381" cy="1843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9016" l="591" r="100000">
                        <a14:foregroundMark x1="17717" y1="13189" x2="36024" y2="32480"/>
                        <a14:foregroundMark x1="28937" y1="47835" x2="28937" y2="46457"/>
                        <a14:foregroundMark x1="41142" y1="30512" x2="48228" y2="291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50" y="5319281"/>
            <a:ext cx="1260918" cy="1150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016" l="591" r="100000">
                        <a14:foregroundMark x1="17717" y1="13189" x2="36024" y2="32480"/>
                        <a14:foregroundMark x1="28937" y1="47835" x2="28937" y2="46457"/>
                        <a14:foregroundMark x1="41142" y1="30512" x2="48228" y2="291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6131" y="0"/>
            <a:ext cx="936103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718" y="5472844"/>
            <a:ext cx="1268413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407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Skupina 60"/>
          <p:cNvGrpSpPr/>
          <p:nvPr/>
        </p:nvGrpSpPr>
        <p:grpSpPr>
          <a:xfrm>
            <a:off x="-20894" y="447798"/>
            <a:ext cx="3780732" cy="4116164"/>
            <a:chOff x="-20894" y="549063"/>
            <a:chExt cx="3780732" cy="4116164"/>
          </a:xfrm>
        </p:grpSpPr>
        <p:sp>
          <p:nvSpPr>
            <p:cNvPr id="3" name="TextovéPole 2"/>
            <p:cNvSpPr txBox="1"/>
            <p:nvPr/>
          </p:nvSpPr>
          <p:spPr>
            <a:xfrm>
              <a:off x="-11579" y="549063"/>
              <a:ext cx="332860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1. </a:t>
              </a:r>
              <a:r>
                <a:rPr lang="cs-CZ" sz="2800" b="1" dirty="0">
                  <a:solidFill>
                    <a:srgbClr val="00B050"/>
                  </a:solidFill>
                </a:rPr>
                <a:t>r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oční období 21. 3.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0" y="1072283"/>
              <a:ext cx="258275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2. </a:t>
              </a:r>
              <a:r>
                <a:rPr lang="cs-CZ" sz="2800" b="1" dirty="0">
                  <a:solidFill>
                    <a:srgbClr val="00B050"/>
                  </a:solidFill>
                </a:rPr>
                <a:t>m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ládě slepice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0" y="1555503"/>
              <a:ext cx="225029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3. </a:t>
              </a:r>
              <a:r>
                <a:rPr lang="cs-CZ" sz="2800" b="1" dirty="0">
                  <a:solidFill>
                    <a:srgbClr val="00B050"/>
                  </a:solidFill>
                </a:rPr>
                <a:t>m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ládě husy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-11579" y="2054688"/>
              <a:ext cx="377141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4. </a:t>
              </a:r>
              <a:r>
                <a:rPr lang="cs-CZ" sz="2800" b="1" dirty="0">
                  <a:solidFill>
                    <a:srgbClr val="00B050"/>
                  </a:solidFill>
                </a:rPr>
                <a:t>p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ísmenko N s háčkem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0" y="2571431"/>
              <a:ext cx="28041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5. </a:t>
              </a:r>
              <a:r>
                <a:rPr lang="cs-CZ" sz="2800" b="1" dirty="0">
                  <a:solidFill>
                    <a:srgbClr val="00B050"/>
                  </a:solidFill>
                </a:rPr>
                <a:t>m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ládě prasnice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0" y="3094651"/>
              <a:ext cx="23672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6. </a:t>
              </a:r>
              <a:r>
                <a:rPr lang="cs-CZ" sz="2800" b="1" dirty="0">
                  <a:solidFill>
                    <a:srgbClr val="00B050"/>
                  </a:solidFill>
                </a:rPr>
                <a:t>m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ládě krávy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-20894" y="3613622"/>
              <a:ext cx="298658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7. </a:t>
              </a:r>
              <a:r>
                <a:rPr lang="cs-CZ" sz="2800" b="1" dirty="0">
                  <a:solidFill>
                    <a:srgbClr val="00B050"/>
                  </a:solidFill>
                </a:rPr>
                <a:t>t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atínek jehňátka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-11579" y="4142007"/>
              <a:ext cx="35441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8. maminka kachňátka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72"/>
          <a:stretch/>
        </p:blipFill>
        <p:spPr bwMode="auto">
          <a:xfrm flipH="1">
            <a:off x="46383" y="4454265"/>
            <a:ext cx="2158003" cy="165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95814"/>
              </p:ext>
            </p:extLst>
          </p:nvPr>
        </p:nvGraphicFramePr>
        <p:xfrm>
          <a:off x="3684048" y="423783"/>
          <a:ext cx="5424264" cy="414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</a:tblGrid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noFill/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864963" y="423783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85884" y="428883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61984" y="428883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22039" y="423783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48085" y="3021791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07524" y="3044983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53949" y="2995709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58107" y="2995709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Á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5449" y="2999363"/>
            <a:ext cx="336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12440" y="3016691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38070" y="3016691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40142" y="1463095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73861" y="1475323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58107" y="1463095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80603" y="1459440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24294" y="1475323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Á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556892" y="1452312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60512" y="1452312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12440" y="1475323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40178" y="1998543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Ň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07524" y="3541594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64963" y="3545011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24294" y="3559208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858529" y="2498571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212663" y="3539911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215646" y="3539911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884558" y="3545011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849689" y="2505880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86830" y="2505880"/>
            <a:ext cx="336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473861" y="2521763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533669" y="2505880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857155" y="3539911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Á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191601" y="2493471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839674" y="2474717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O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4489892" y="952103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836063" y="952103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196633" y="952103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847537" y="936220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3849689" y="4054376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89892" y="4068231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073201" y="4064814"/>
            <a:ext cx="6014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847537" y="4068231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534610" y="4082428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51" name="Tabulka 5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4427586"/>
              </p:ext>
            </p:extLst>
          </p:nvPr>
        </p:nvGraphicFramePr>
        <p:xfrm>
          <a:off x="3684048" y="5013176"/>
          <a:ext cx="542426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</a:tblGrid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079066"/>
              </p:ext>
            </p:extLst>
          </p:nvPr>
        </p:nvGraphicFramePr>
        <p:xfrm>
          <a:off x="3717135" y="6021288"/>
          <a:ext cx="1356066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8033"/>
                <a:gridCol w="678033"/>
              </a:tblGrid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370698"/>
              </p:ext>
            </p:extLst>
          </p:nvPr>
        </p:nvGraphicFramePr>
        <p:xfrm>
          <a:off x="5708275" y="6021288"/>
          <a:ext cx="3390165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8033"/>
                <a:gridCol w="678033"/>
                <a:gridCol w="678033"/>
                <a:gridCol w="678033"/>
                <a:gridCol w="678033"/>
              </a:tblGrid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981" y="5205413"/>
            <a:ext cx="215741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4" name="TextovéPole 63"/>
          <p:cNvSpPr txBox="1"/>
          <p:nvPr/>
        </p:nvSpPr>
        <p:spPr>
          <a:xfrm>
            <a:off x="3849689" y="5020991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506472" y="5020991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5168580" y="5020991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837919" y="5020991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Ň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514676" y="5020991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Á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7220952" y="5020991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7903397" y="5015986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8580938" y="5020991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3848085" y="6033885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4507524" y="6021811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875739" y="6021811"/>
            <a:ext cx="336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512294" y="6033885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7194006" y="6021811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906603" y="602181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624218" y="6033885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9529" flipH="1">
            <a:off x="6566089" y="23435"/>
            <a:ext cx="1990802" cy="1616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070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4" fill="hold">
                            <p:stCondLst>
                              <p:cond delay="500"/>
                            </p:stCondLst>
                            <p:childTnLst>
                              <p:par>
                                <p:cTn id="3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8" fill="hold">
                            <p:stCondLst>
                              <p:cond delay="2500"/>
                            </p:stCondLst>
                            <p:childTnLst>
                              <p:par>
                                <p:cTn id="31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5" fill="hold">
                            <p:stCondLst>
                              <p:cond delay="3500"/>
                            </p:stCondLst>
                            <p:childTnLst>
                              <p:par>
                                <p:cTn id="3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30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1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2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3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3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Skupina 60"/>
          <p:cNvGrpSpPr/>
          <p:nvPr/>
        </p:nvGrpSpPr>
        <p:grpSpPr>
          <a:xfrm>
            <a:off x="-20894" y="447798"/>
            <a:ext cx="3780732" cy="4116164"/>
            <a:chOff x="-20894" y="549063"/>
            <a:chExt cx="3780732" cy="4116164"/>
          </a:xfrm>
        </p:grpSpPr>
        <p:sp>
          <p:nvSpPr>
            <p:cNvPr id="3" name="TextovéPole 2"/>
            <p:cNvSpPr txBox="1"/>
            <p:nvPr/>
          </p:nvSpPr>
          <p:spPr>
            <a:xfrm>
              <a:off x="-11579" y="549063"/>
              <a:ext cx="332860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1. </a:t>
              </a:r>
              <a:r>
                <a:rPr lang="cs-CZ" sz="2800" b="1" dirty="0">
                  <a:solidFill>
                    <a:srgbClr val="00B050"/>
                  </a:solidFill>
                </a:rPr>
                <a:t>r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oční období 21. 3.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0" y="1072283"/>
              <a:ext cx="258275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2. </a:t>
              </a:r>
              <a:r>
                <a:rPr lang="cs-CZ" sz="2800" b="1" dirty="0">
                  <a:solidFill>
                    <a:srgbClr val="00B050"/>
                  </a:solidFill>
                </a:rPr>
                <a:t>m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ládě slepice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0" y="1555503"/>
              <a:ext cx="225029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3. </a:t>
              </a:r>
              <a:r>
                <a:rPr lang="cs-CZ" sz="2800" b="1" dirty="0">
                  <a:solidFill>
                    <a:srgbClr val="00B050"/>
                  </a:solidFill>
                </a:rPr>
                <a:t>m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ládě husy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-11579" y="2054688"/>
              <a:ext cx="377141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4. </a:t>
              </a:r>
              <a:r>
                <a:rPr lang="cs-CZ" sz="2800" b="1" dirty="0">
                  <a:solidFill>
                    <a:srgbClr val="00B050"/>
                  </a:solidFill>
                </a:rPr>
                <a:t>p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ísmenko N s háčkem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0" y="2571431"/>
              <a:ext cx="28041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5. </a:t>
              </a:r>
              <a:r>
                <a:rPr lang="cs-CZ" sz="2800" b="1" dirty="0">
                  <a:solidFill>
                    <a:srgbClr val="00B050"/>
                  </a:solidFill>
                </a:rPr>
                <a:t>m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ládě prasnice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0" y="3094651"/>
              <a:ext cx="23672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6. </a:t>
              </a:r>
              <a:r>
                <a:rPr lang="cs-CZ" sz="2800" b="1" dirty="0">
                  <a:solidFill>
                    <a:srgbClr val="00B050"/>
                  </a:solidFill>
                </a:rPr>
                <a:t>m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ládě krávy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-20894" y="3613622"/>
              <a:ext cx="298658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7. </a:t>
              </a:r>
              <a:r>
                <a:rPr lang="cs-CZ" sz="2800" b="1" dirty="0">
                  <a:solidFill>
                    <a:srgbClr val="00B050"/>
                  </a:solidFill>
                </a:rPr>
                <a:t>t</a:t>
              </a:r>
              <a:r>
                <a:rPr lang="cs-CZ" sz="2800" b="1" dirty="0" smtClean="0">
                  <a:solidFill>
                    <a:srgbClr val="00B050"/>
                  </a:solidFill>
                </a:rPr>
                <a:t>atínek jehňátka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-11579" y="4142007"/>
              <a:ext cx="35441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8. maminka kachňátka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72"/>
          <a:stretch/>
        </p:blipFill>
        <p:spPr bwMode="auto">
          <a:xfrm flipH="1">
            <a:off x="46383" y="4454265"/>
            <a:ext cx="2158003" cy="165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1746938"/>
              </p:ext>
            </p:extLst>
          </p:nvPr>
        </p:nvGraphicFramePr>
        <p:xfrm>
          <a:off x="3684048" y="423783"/>
          <a:ext cx="5424264" cy="414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</a:tblGrid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noFill/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1" name="Tabulka 5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6709275"/>
              </p:ext>
            </p:extLst>
          </p:nvPr>
        </p:nvGraphicFramePr>
        <p:xfrm>
          <a:off x="3684048" y="5013176"/>
          <a:ext cx="542426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</a:tblGrid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3671598"/>
              </p:ext>
            </p:extLst>
          </p:nvPr>
        </p:nvGraphicFramePr>
        <p:xfrm>
          <a:off x="3717135" y="6021288"/>
          <a:ext cx="1356066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8033"/>
                <a:gridCol w="678033"/>
              </a:tblGrid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8890988"/>
              </p:ext>
            </p:extLst>
          </p:nvPr>
        </p:nvGraphicFramePr>
        <p:xfrm>
          <a:off x="5708275" y="6021288"/>
          <a:ext cx="3390165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8033"/>
                <a:gridCol w="678033"/>
                <a:gridCol w="678033"/>
                <a:gridCol w="678033"/>
                <a:gridCol w="678033"/>
              </a:tblGrid>
              <a:tr h="51659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981" y="5205413"/>
            <a:ext cx="215741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9529" flipH="1">
            <a:off x="6566089" y="23435"/>
            <a:ext cx="1990802" cy="1616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9374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500"/>
                            </p:stCondLst>
                            <p:childTnLst>
                              <p:par>
                                <p:cTn id="4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500"/>
                            </p:stCondLst>
                            <p:childTnLst>
                              <p:par>
                                <p:cTn id="4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6500"/>
                            </p:stCondLst>
                            <p:childTnLst>
                              <p:par>
                                <p:cTn id="6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30" r="4165" b="5678"/>
          <a:stretch/>
        </p:blipFill>
        <p:spPr bwMode="auto">
          <a:xfrm rot="404244">
            <a:off x="4814534" y="1518916"/>
            <a:ext cx="2968239" cy="240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67544" y="548680"/>
            <a:ext cx="3600400" cy="1679511"/>
          </a:xfrm>
          <a:prstGeom prst="cloudCallout">
            <a:avLst>
              <a:gd name="adj1" fmla="val 82295"/>
              <a:gd name="adj2" fmla="val 59121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Připravte si: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7" y="3861048"/>
            <a:ext cx="7035387" cy="2677656"/>
          </a:xfrm>
          <a:prstGeom prst="rect">
            <a:avLst/>
          </a:prstGeom>
          <a:solidFill>
            <a:srgbClr val="FFFF00"/>
          </a:solidFill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b="1" dirty="0">
                <a:solidFill>
                  <a:srgbClr val="00B050"/>
                </a:solidFill>
              </a:rPr>
              <a:t>z</a:t>
            </a:r>
            <a:r>
              <a:rPr lang="cs-CZ" sz="2800" b="1" dirty="0" smtClean="0">
                <a:solidFill>
                  <a:srgbClr val="00B050"/>
                </a:solidFill>
              </a:rPr>
              <a:t>elený papír A</a:t>
            </a:r>
            <a:r>
              <a:rPr lang="cs-CZ" sz="2400" b="1" dirty="0" smtClean="0">
                <a:solidFill>
                  <a:srgbClr val="00B050"/>
                </a:solidFill>
              </a:rPr>
              <a:t>4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endParaRPr lang="cs-CZ" sz="28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B050"/>
                </a:solidFill>
              </a:rPr>
              <a:t>šablona s předkreslenými jehňátky </a:t>
            </a:r>
            <a:endParaRPr lang="cs-CZ" sz="28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>
                <a:solidFill>
                  <a:srgbClr val="00B050"/>
                </a:solidFill>
              </a:rPr>
              <a:t>b</a:t>
            </a:r>
            <a:r>
              <a:rPr lang="cs-CZ" sz="2800" b="1" dirty="0" smtClean="0">
                <a:solidFill>
                  <a:srgbClr val="00B050"/>
                </a:solidFill>
              </a:rPr>
              <a:t>arevné papíry s předkreslenými kytičkami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B050"/>
                </a:solidFill>
              </a:rPr>
              <a:t>barevné papíry na středy kytiček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>
                <a:solidFill>
                  <a:srgbClr val="00B050"/>
                </a:solidFill>
              </a:rPr>
              <a:t>n</a:t>
            </a:r>
            <a:r>
              <a:rPr lang="cs-CZ" sz="2800" b="1" dirty="0" smtClean="0">
                <a:solidFill>
                  <a:srgbClr val="00B050"/>
                </a:solidFill>
              </a:rPr>
              <a:t>ůžky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B050"/>
                </a:solidFill>
              </a:rPr>
              <a:t>lepidlo</a:t>
            </a:r>
          </a:p>
        </p:txBody>
      </p:sp>
    </p:spTree>
    <p:extLst>
      <p:ext uri="{BB962C8B-B14F-4D97-AF65-F5344CB8AC3E}">
        <p14:creationId xmlns:p14="http://schemas.microsoft.com/office/powerpoint/2010/main" val="95484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30" r="4165" b="5678"/>
          <a:stretch/>
        </p:blipFill>
        <p:spPr bwMode="auto">
          <a:xfrm rot="443371">
            <a:off x="5220071" y="713448"/>
            <a:ext cx="2968239" cy="240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314648" y="188640"/>
            <a:ext cx="4176464" cy="1679511"/>
          </a:xfrm>
          <a:prstGeom prst="cloudCallout">
            <a:avLst>
              <a:gd name="adj1" fmla="val 76107"/>
              <a:gd name="adj2" fmla="val 35852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Pracovní postup: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4264" y="3068960"/>
            <a:ext cx="8829860" cy="3539430"/>
          </a:xfrm>
          <a:prstGeom prst="rect">
            <a:avLst/>
          </a:prstGeom>
          <a:solidFill>
            <a:srgbClr val="FFFF00"/>
          </a:solidFill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B050"/>
                </a:solidFill>
              </a:rPr>
              <a:t>Vystřihněte jehňátka a nalepte je na zelený papír A</a:t>
            </a:r>
            <a:r>
              <a:rPr lang="cs-CZ" sz="2400" b="1" dirty="0" smtClean="0">
                <a:solidFill>
                  <a:srgbClr val="00B050"/>
                </a:solidFill>
              </a:rPr>
              <a:t>4.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B050"/>
                </a:solidFill>
              </a:rPr>
              <a:t>Vystřihněte kytičky různých barev. Doporučuji  </a:t>
            </a:r>
          </a:p>
          <a:p>
            <a:r>
              <a:rPr lang="cs-CZ" sz="2800" b="1" dirty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     proužek s předkreslenou kytičkou 3x přehnout a 1x</a:t>
            </a:r>
          </a:p>
          <a:p>
            <a:r>
              <a:rPr lang="cs-CZ" sz="2800" b="1" dirty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     vystřihnout, budete mít další tři kytičky.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B050"/>
                </a:solidFill>
              </a:rPr>
              <a:t>Nalepte je na zelený papír k jehňátkům. Lepidlo natřete 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      na střed kytičky a okvětní lístky lehce ohněte nahoru.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B050"/>
                </a:solidFill>
              </a:rPr>
              <a:t>Středy kytiček vystřihněte z barevného papíru</a:t>
            </a:r>
          </a:p>
          <a:p>
            <a:r>
              <a:rPr lang="cs-CZ" sz="2800" b="1" dirty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     a nalepte do kytiček.</a:t>
            </a:r>
          </a:p>
        </p:txBody>
      </p:sp>
    </p:spTree>
    <p:extLst>
      <p:ext uri="{BB962C8B-B14F-4D97-AF65-F5344CB8AC3E}">
        <p14:creationId xmlns:p14="http://schemas.microsoft.com/office/powerpoint/2010/main" val="3211632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zikmundovar\AppData\Local\Microsoft\Windows\Temporary Internet Files\Content.IE5\5QB4HEND\MP9001786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188640"/>
            <a:ext cx="8928993" cy="64087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147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928992" cy="66247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9344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16632"/>
            <a:ext cx="4572000" cy="66247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768" y="1628800"/>
            <a:ext cx="2034629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24535"/>
            <a:ext cx="2030413" cy="194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7969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40800" y="2222889"/>
            <a:ext cx="2968625" cy="2384425"/>
            <a:chOff x="107504" y="2222889"/>
            <a:chExt cx="2968625" cy="2384425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56" b="100000" l="0" r="99384">
                          <a14:foregroundMark x1="2053" y1="11765" x2="21355" y2="10486"/>
                          <a14:foregroundMark x1="17043" y1="32225" x2="20123" y2="28645"/>
                          <a14:foregroundMark x1="20123" y1="27877" x2="20123" y2="21228"/>
                          <a14:foregroundMark x1="20123" y1="21228" x2="20123" y2="15090"/>
                          <a14:foregroundMark x1="18891" y1="21739" x2="15400" y2="20205"/>
                          <a14:foregroundMark x1="15400" y1="20205" x2="9035" y2="14066"/>
                          <a14:foregroundMark x1="3080" y1="11509" x2="8214" y2="10486"/>
                          <a14:foregroundMark x1="8214" y1="10486" x2="12115" y2="9207"/>
                          <a14:foregroundMark x1="12320" y1="9207" x2="19302" y2="10742"/>
                          <a14:foregroundMark x1="17248" y1="9463" x2="20945" y2="10230"/>
                          <a14:foregroundMark x1="20945" y1="10230" x2="24230" y2="7928"/>
                          <a14:foregroundMark x1="24230" y1="7928" x2="30801" y2="5627"/>
                          <a14:foregroundMark x1="30801" y1="5627" x2="28953" y2="5371"/>
                          <a14:foregroundMark x1="26489" y1="5882" x2="24435" y2="6394"/>
                          <a14:foregroundMark x1="29569" y1="6138" x2="34497" y2="5371"/>
                          <a14:foregroundMark x1="32854" y1="4859" x2="34908" y2="4348"/>
                          <a14:foregroundMark x1="34908" y1="4348" x2="37988" y2="4604"/>
                          <a14:foregroundMark x1="37988" y1="4604" x2="39014" y2="4604"/>
                          <a14:foregroundMark x1="39014" y1="4604" x2="40452" y2="4859"/>
                          <a14:foregroundMark x1="40246" y1="5627" x2="44764" y2="7928"/>
                          <a14:foregroundMark x1="44764" y1="7928" x2="47844" y2="10742"/>
                          <a14:foregroundMark x1="47844" y1="10742" x2="51335" y2="18414"/>
                          <a14:foregroundMark x1="51335" y1="18414" x2="51335" y2="23274"/>
                          <a14:foregroundMark x1="51745" y1="18670" x2="56057" y2="20716"/>
                          <a14:foregroundMark x1="56057" y1="20716" x2="62628" y2="20716"/>
                          <a14:foregroundMark x1="62628" y1="20205" x2="61602" y2="18414"/>
                          <a14:foregroundMark x1="60780" y1="19182" x2="56468" y2="19182"/>
                          <a14:foregroundMark x1="61602" y1="20972" x2="64476" y2="20972"/>
                          <a14:foregroundMark x1="64682" y1="20972" x2="68583" y2="19949"/>
                          <a14:foregroundMark x1="68583" y1="19949" x2="71253" y2="21228"/>
                          <a14:foregroundMark x1="71253" y1="21228" x2="74949" y2="24041"/>
                          <a14:foregroundMark x1="75154" y1="24041" x2="80493" y2="27110"/>
                          <a14:foregroundMark x1="80493" y1="27110" x2="84600" y2="28645"/>
                          <a14:foregroundMark x1="84600" y1="28645" x2="90965" y2="27877"/>
                          <a14:foregroundMark x1="89322" y1="27877" x2="90965" y2="27366"/>
                          <a14:foregroundMark x1="90965" y1="27366" x2="94661" y2="27366"/>
                          <a14:foregroundMark x1="94661" y1="27366" x2="93224" y2="30435"/>
                          <a14:foregroundMark x1="94456" y1="30435" x2="95277" y2="29923"/>
                          <a14:foregroundMark x1="95277" y1="29923" x2="95688" y2="34015"/>
                          <a14:foregroundMark x1="95688" y1="34015" x2="94661" y2="40921"/>
                          <a14:foregroundMark x1="94661" y1="40409" x2="93018" y2="42455"/>
                          <a14:foregroundMark x1="93018" y1="42455" x2="90965" y2="42711"/>
                          <a14:foregroundMark x1="90965" y1="42711" x2="91992" y2="49361"/>
                          <a14:foregroundMark x1="91992" y1="49361" x2="93224" y2="53964"/>
                          <a14:foregroundMark x1="93224" y1="53964" x2="89938" y2="64706"/>
                          <a14:foregroundMark x1="89938" y1="64706" x2="91170" y2="67263"/>
                          <a14:foregroundMark x1="91170" y1="67263" x2="93018" y2="69309"/>
                          <a14:foregroundMark x1="93018" y1="69309" x2="91581" y2="77749"/>
                          <a14:foregroundMark x1="91581" y1="77749" x2="90554" y2="84655"/>
                          <a14:foregroundMark x1="90554" y1="84655" x2="88706" y2="85934"/>
                          <a14:foregroundMark x1="88706" y1="85934" x2="75975" y2="90026"/>
                          <a14:foregroundMark x1="75975" y1="90026" x2="83368" y2="91049"/>
                          <a14:foregroundMark x1="76797" y1="90537" x2="79261" y2="83120"/>
                          <a14:foregroundMark x1="79261" y1="83120" x2="77618" y2="79795"/>
                          <a14:foregroundMark x1="77618" y1="79795" x2="79671" y2="73657"/>
                          <a14:foregroundMark x1="79671" y1="73657" x2="73922" y2="66496"/>
                          <a14:foregroundMark x1="73922" y1="66496" x2="73511" y2="63171"/>
                          <a14:foregroundMark x1="72485" y1="66240" x2="67146" y2="67263"/>
                          <a14:foregroundMark x1="69405" y1="68031" x2="67762" y2="72379"/>
                          <a14:foregroundMark x1="67762" y1="72379" x2="65298" y2="77749"/>
                          <a14:foregroundMark x1="65298" y1="77749" x2="66940" y2="82864"/>
                          <a14:foregroundMark x1="66940" y1="82864" x2="65092" y2="82864"/>
                          <a14:foregroundMark x1="64066" y1="82864" x2="64066" y2="80818"/>
                          <a14:foregroundMark x1="64476" y1="82609" x2="75154" y2="84143"/>
                          <a14:foregroundMark x1="67762" y1="68798" x2="56263" y2="71100"/>
                          <a14:foregroundMark x1="56263" y1="71100" x2="53799" y2="67008"/>
                          <a14:foregroundMark x1="54620" y1="69309" x2="57084" y2="76215"/>
                          <a14:foregroundMark x1="57084" y1="76215" x2="57906" y2="79284"/>
                          <a14:foregroundMark x1="57906" y1="79284" x2="54209" y2="85678"/>
                          <a14:foregroundMark x1="54209" y1="85678" x2="52156" y2="90281"/>
                          <a14:foregroundMark x1="52156" y1="90281" x2="48871" y2="95396"/>
                          <a14:foregroundMark x1="48871" y1="95396" x2="41273" y2="95652"/>
                          <a14:foregroundMark x1="41273" y1="95652" x2="42710" y2="90281"/>
                          <a14:foregroundMark x1="42710" y1="90281" x2="41684" y2="85678"/>
                          <a14:foregroundMark x1="41684" y1="85678" x2="43737" y2="74936"/>
                          <a14:foregroundMark x1="43737" y1="74936" x2="41273" y2="70588"/>
                          <a14:foregroundMark x1="40657" y1="86445" x2="35524" y2="85422"/>
                          <a14:foregroundMark x1="35524" y1="85422" x2="35113" y2="83887"/>
                          <a14:foregroundMark x1="35113" y1="83376" x2="35113" y2="80307"/>
                          <a14:foregroundMark x1="35113" y1="80307" x2="34497" y2="76982"/>
                          <a14:foregroundMark x1="34497" y1="76982" x2="37577" y2="71611"/>
                          <a14:foregroundMark x1="37577" y1="71611" x2="31828" y2="61381"/>
                          <a14:foregroundMark x1="31828" y1="61381" x2="34086" y2="67775"/>
                          <a14:foregroundMark x1="36961" y1="19437" x2="41273" y2="31458"/>
                          <a14:foregroundMark x1="41273" y1="30946" x2="45996" y2="35038"/>
                          <a14:foregroundMark x1="45996" y1="35038" x2="55031" y2="36061"/>
                          <a14:foregroundMark x1="42710" y1="34015" x2="38604" y2="39642"/>
                          <a14:foregroundMark x1="38604" y1="39642" x2="36345" y2="41432"/>
                          <a14:foregroundMark x1="36140" y1="42711" x2="35113" y2="43478"/>
                          <a14:foregroundMark x1="35113" y1="43478" x2="38193" y2="43990"/>
                          <a14:foregroundMark x1="35524" y1="43990" x2="31417" y2="44246"/>
                          <a14:foregroundMark x1="31417" y1="44246" x2="27721" y2="44246"/>
                          <a14:foregroundMark x1="28337" y1="45013" x2="22587" y2="45013"/>
                          <a14:foregroundMark x1="23819" y1="45524" x2="20739" y2="43478"/>
                          <a14:foregroundMark x1="20739" y1="43478" x2="19097" y2="43223"/>
                          <a14:foregroundMark x1="19097" y1="43223" x2="17248" y2="41432"/>
                          <a14:foregroundMark x1="17248" y1="41432" x2="16838" y2="35294"/>
                          <a14:foregroundMark x1="15400" y1="34015" x2="16427" y2="36573"/>
                          <a14:foregroundMark x1="16427" y1="36573" x2="22177" y2="37852"/>
                          <a14:foregroundMark x1="17043" y1="41176" x2="16838" y2="40153"/>
                          <a14:foregroundMark x1="19713" y1="45524" x2="19713" y2="45524"/>
                          <a14:foregroundMark x1="14374" y1="36061" x2="15606" y2="39642"/>
                          <a14:foregroundMark x1="26694" y1="29412" x2="33881" y2="29156"/>
                          <a14:foregroundMark x1="52156" y1="91560" x2="54620" y2="87468"/>
                          <a14:foregroundMark x1="35524" y1="71611" x2="33265" y2="68031"/>
                          <a14:foregroundMark x1="6776" y1="11509" x2="8419" y2="10742"/>
                          <a14:foregroundMark x1="7803" y1="10742" x2="9240" y2="8696"/>
                          <a14:foregroundMark x1="9240" y1="8696" x2="14168" y2="8696"/>
                          <a14:foregroundMark x1="12115" y1="8696" x2="14168" y2="8696"/>
                          <a14:foregroundMark x1="14168" y1="8696" x2="14579" y2="7673"/>
                          <a14:foregroundMark x1="14579" y1="7673" x2="16427" y2="7673"/>
                          <a14:foregroundMark x1="84805" y1="28389" x2="84805" y2="28389"/>
                          <a14:foregroundMark x1="85626" y1="28389" x2="85626" y2="28389"/>
                          <a14:foregroundMark x1="87474" y1="27366" x2="87474" y2="27366"/>
                          <a14:foregroundMark x1="88296" y1="27110" x2="88296" y2="27110"/>
                          <a14:foregroundMark x1="89938" y1="26087" x2="89938" y2="26087"/>
                          <a14:backgroundMark x1="32649" y1="60358" x2="33060" y2="57033"/>
                          <a14:backgroundMark x1="33265" y1="57033" x2="36961" y2="61125"/>
                          <a14:backgroundMark x1="35729" y1="60102" x2="38193" y2="60358"/>
                          <a14:backgroundMark x1="38193" y1="60358" x2="42300" y2="57033"/>
                          <a14:backgroundMark x1="42710" y1="57033" x2="43943" y2="53964"/>
                          <a14:backgroundMark x1="43943" y1="53964" x2="44148" y2="50384"/>
                          <a14:backgroundMark x1="43737" y1="50384" x2="43121" y2="46036"/>
                          <a14:backgroundMark x1="43121" y1="46036" x2="42300" y2="44501"/>
                          <a14:backgroundMark x1="42300" y1="44501" x2="44969" y2="39898"/>
                          <a14:backgroundMark x1="39220" y1="43478" x2="39220" y2="43478"/>
                          <a14:backgroundMark x1="44969" y1="38875" x2="44969" y2="38875"/>
                          <a14:backgroundMark x1="44969" y1="40921" x2="44969" y2="40921"/>
                          <a14:backgroundMark x1="44148" y1="43223" x2="44148" y2="43223"/>
                          <a14:backgroundMark x1="43737" y1="45524" x2="43737" y2="45524"/>
                          <a14:backgroundMark x1="44148" y1="47059" x2="44148" y2="47059"/>
                          <a14:backgroundMark x1="42300" y1="48849" x2="42300" y2="48849"/>
                          <a14:backgroundMark x1="44148" y1="51662" x2="44148" y2="51662"/>
                          <a14:backgroundMark x1="44148" y1="50384" x2="44148" y2="50384"/>
                          <a14:backgroundMark x1="43121" y1="55243" x2="43121" y2="55243"/>
                          <a14:backgroundMark x1="42300" y1="57033" x2="42300" y2="57033"/>
                          <a14:backgroundMark x1="41068" y1="58568" x2="41068" y2="58568"/>
                          <a14:backgroundMark x1="38809" y1="61125" x2="38809" y2="61125"/>
                          <a14:backgroundMark x1="36756" y1="61637" x2="36756" y2="61637"/>
                          <a14:backgroundMark x1="36140" y1="61125" x2="36140" y2="61125"/>
                          <a14:backgroundMark x1="37372" y1="60870" x2="37372" y2="60870"/>
                          <a14:backgroundMark x1="34908" y1="62660" x2="34908" y2="62660"/>
                          <a14:backgroundMark x1="33881" y1="61125" x2="33881" y2="61125"/>
                          <a14:backgroundMark x1="44353" y1="54987" x2="44353" y2="54987"/>
                          <a14:backgroundMark x1="38193" y1="44501" x2="38193" y2="44501"/>
                          <a14:backgroundMark x1="44969" y1="37852" x2="44969" y2="37852"/>
                          <a14:backgroundMark x1="46201" y1="38363" x2="46201" y2="3836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2222889"/>
              <a:ext cx="2968625" cy="2384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Volný tvar 16"/>
            <p:cNvSpPr/>
            <p:nvPr/>
          </p:nvSpPr>
          <p:spPr>
            <a:xfrm>
              <a:off x="975126" y="3317398"/>
              <a:ext cx="83176" cy="401782"/>
            </a:xfrm>
            <a:custGeom>
              <a:avLst/>
              <a:gdLst>
                <a:gd name="connsiteX0" fmla="*/ 83176 w 83176"/>
                <a:gd name="connsiteY0" fmla="*/ 401782 h 401782"/>
                <a:gd name="connsiteX1" fmla="*/ 41612 w 83176"/>
                <a:gd name="connsiteY1" fmla="*/ 332509 h 401782"/>
                <a:gd name="connsiteX2" fmla="*/ 55467 w 83176"/>
                <a:gd name="connsiteY2" fmla="*/ 290945 h 401782"/>
                <a:gd name="connsiteX3" fmla="*/ 13903 w 83176"/>
                <a:gd name="connsiteY3" fmla="*/ 207818 h 401782"/>
                <a:gd name="connsiteX4" fmla="*/ 27758 w 83176"/>
                <a:gd name="connsiteY4" fmla="*/ 13854 h 401782"/>
                <a:gd name="connsiteX5" fmla="*/ 55467 w 83176"/>
                <a:gd name="connsiteY5" fmla="*/ 0 h 401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176" h="401782">
                  <a:moveTo>
                    <a:pt x="83176" y="401782"/>
                  </a:moveTo>
                  <a:cubicBezTo>
                    <a:pt x="69321" y="378691"/>
                    <a:pt x="48143" y="358634"/>
                    <a:pt x="41612" y="332509"/>
                  </a:cubicBezTo>
                  <a:cubicBezTo>
                    <a:pt x="38070" y="318341"/>
                    <a:pt x="55467" y="305549"/>
                    <a:pt x="55467" y="290945"/>
                  </a:cubicBezTo>
                  <a:cubicBezTo>
                    <a:pt x="55467" y="262267"/>
                    <a:pt x="27911" y="228831"/>
                    <a:pt x="13903" y="207818"/>
                  </a:cubicBezTo>
                  <a:cubicBezTo>
                    <a:pt x="11229" y="186425"/>
                    <a:pt x="-23340" y="39402"/>
                    <a:pt x="27758" y="13854"/>
                  </a:cubicBezTo>
                  <a:lnTo>
                    <a:pt x="55467" y="0"/>
                  </a:ln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2857025" y="2802610"/>
              <a:ext cx="127961" cy="374073"/>
            </a:xfrm>
            <a:custGeom>
              <a:avLst/>
              <a:gdLst>
                <a:gd name="connsiteX0" fmla="*/ 56234 w 127961"/>
                <a:gd name="connsiteY0" fmla="*/ 374073 h 374073"/>
                <a:gd name="connsiteX1" fmla="*/ 83943 w 127961"/>
                <a:gd name="connsiteY1" fmla="*/ 304800 h 374073"/>
                <a:gd name="connsiteX2" fmla="*/ 97798 w 127961"/>
                <a:gd name="connsiteY2" fmla="*/ 221673 h 374073"/>
                <a:gd name="connsiteX3" fmla="*/ 83943 w 127961"/>
                <a:gd name="connsiteY3" fmla="*/ 110837 h 374073"/>
                <a:gd name="connsiteX4" fmla="*/ 83943 w 127961"/>
                <a:gd name="connsiteY4" fmla="*/ 27710 h 374073"/>
                <a:gd name="connsiteX5" fmla="*/ 42379 w 127961"/>
                <a:gd name="connsiteY5" fmla="*/ 55419 h 374073"/>
                <a:gd name="connsiteX6" fmla="*/ 42379 w 127961"/>
                <a:gd name="connsiteY6" fmla="*/ 27710 h 374073"/>
                <a:gd name="connsiteX7" fmla="*/ 70088 w 127961"/>
                <a:gd name="connsiteY7" fmla="*/ 0 h 374073"/>
                <a:gd name="connsiteX8" fmla="*/ 97798 w 127961"/>
                <a:gd name="connsiteY8" fmla="*/ 69273 h 37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7961" h="374073">
                  <a:moveTo>
                    <a:pt x="56234" y="374073"/>
                  </a:moveTo>
                  <a:cubicBezTo>
                    <a:pt x="65470" y="350982"/>
                    <a:pt x="80858" y="329478"/>
                    <a:pt x="83943" y="304800"/>
                  </a:cubicBezTo>
                  <a:cubicBezTo>
                    <a:pt x="97179" y="198906"/>
                    <a:pt x="25093" y="330727"/>
                    <a:pt x="97798" y="221673"/>
                  </a:cubicBezTo>
                  <a:cubicBezTo>
                    <a:pt x="130773" y="122749"/>
                    <a:pt x="149809" y="154747"/>
                    <a:pt x="83943" y="110837"/>
                  </a:cubicBezTo>
                  <a:cubicBezTo>
                    <a:pt x="86785" y="102312"/>
                    <a:pt x="118047" y="36236"/>
                    <a:pt x="83943" y="27710"/>
                  </a:cubicBezTo>
                  <a:cubicBezTo>
                    <a:pt x="67789" y="23672"/>
                    <a:pt x="56234" y="46183"/>
                    <a:pt x="42379" y="55419"/>
                  </a:cubicBezTo>
                  <a:cubicBezTo>
                    <a:pt x="-28873" y="31667"/>
                    <a:pt x="2796" y="51460"/>
                    <a:pt x="42379" y="27710"/>
                  </a:cubicBezTo>
                  <a:cubicBezTo>
                    <a:pt x="53580" y="20989"/>
                    <a:pt x="60852" y="9237"/>
                    <a:pt x="70088" y="0"/>
                  </a:cubicBezTo>
                  <a:cubicBezTo>
                    <a:pt x="87209" y="51361"/>
                    <a:pt x="77412" y="28502"/>
                    <a:pt x="97798" y="69273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Volný tvar 2"/>
            <p:cNvSpPr/>
            <p:nvPr/>
          </p:nvSpPr>
          <p:spPr>
            <a:xfrm>
              <a:off x="2359803" y="2809037"/>
              <a:ext cx="158307" cy="66562"/>
            </a:xfrm>
            <a:custGeom>
              <a:avLst/>
              <a:gdLst>
                <a:gd name="connsiteX0" fmla="*/ 156626 w 158307"/>
                <a:gd name="connsiteY0" fmla="*/ 65837 h 66562"/>
                <a:gd name="connsiteX1" fmla="*/ 120050 w 158307"/>
                <a:gd name="connsiteY1" fmla="*/ 51206 h 66562"/>
                <a:gd name="connsiteX2" fmla="*/ 46898 w 158307"/>
                <a:gd name="connsiteY2" fmla="*/ 7315 h 66562"/>
                <a:gd name="connsiteX3" fmla="*/ 3007 w 158307"/>
                <a:gd name="connsiteY3" fmla="*/ 0 h 66562"/>
                <a:gd name="connsiteX4" fmla="*/ 54213 w 158307"/>
                <a:gd name="connsiteY4" fmla="*/ 7315 h 66562"/>
                <a:gd name="connsiteX5" fmla="*/ 61528 w 158307"/>
                <a:gd name="connsiteY5" fmla="*/ 29261 h 66562"/>
                <a:gd name="connsiteX6" fmla="*/ 156626 w 158307"/>
                <a:gd name="connsiteY6" fmla="*/ 65837 h 66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307" h="66562">
                  <a:moveTo>
                    <a:pt x="156626" y="65837"/>
                  </a:moveTo>
                  <a:cubicBezTo>
                    <a:pt x="166380" y="69495"/>
                    <a:pt x="130976" y="58490"/>
                    <a:pt x="120050" y="51206"/>
                  </a:cubicBezTo>
                  <a:cubicBezTo>
                    <a:pt x="70095" y="17902"/>
                    <a:pt x="114819" y="18635"/>
                    <a:pt x="46898" y="7315"/>
                  </a:cubicBezTo>
                  <a:cubicBezTo>
                    <a:pt x="32268" y="4877"/>
                    <a:pt x="-11825" y="0"/>
                    <a:pt x="3007" y="0"/>
                  </a:cubicBezTo>
                  <a:cubicBezTo>
                    <a:pt x="20249" y="0"/>
                    <a:pt x="37144" y="4877"/>
                    <a:pt x="54213" y="7315"/>
                  </a:cubicBezTo>
                  <a:cubicBezTo>
                    <a:pt x="56651" y="14630"/>
                    <a:pt x="54369" y="26397"/>
                    <a:pt x="61528" y="29261"/>
                  </a:cubicBezTo>
                  <a:cubicBezTo>
                    <a:pt x="145650" y="62910"/>
                    <a:pt x="146872" y="62179"/>
                    <a:pt x="156626" y="65837"/>
                  </a:cubicBezTo>
                  <a:close/>
                </a:path>
              </a:pathLst>
            </a:cu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688" y="2239963"/>
            <a:ext cx="296862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03283" y="4473575"/>
            <a:ext cx="296862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1943" y="4473575"/>
            <a:ext cx="296862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907" y="2222887"/>
            <a:ext cx="296862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71908" y="-15043"/>
            <a:ext cx="296862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07444" y="-15042"/>
            <a:ext cx="296862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7" name="Skupina 36"/>
          <p:cNvGrpSpPr/>
          <p:nvPr/>
        </p:nvGrpSpPr>
        <p:grpSpPr>
          <a:xfrm flipH="1">
            <a:off x="40800" y="-15041"/>
            <a:ext cx="2968625" cy="2384425"/>
            <a:chOff x="107504" y="2222889"/>
            <a:chExt cx="2968625" cy="2384425"/>
          </a:xfrm>
        </p:grpSpPr>
        <p:pic>
          <p:nvPicPr>
            <p:cNvPr id="3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56" b="100000" l="0" r="99384">
                          <a14:foregroundMark x1="2053" y1="11765" x2="21355" y2="10486"/>
                          <a14:foregroundMark x1="17043" y1="32225" x2="20123" y2="28645"/>
                          <a14:foregroundMark x1="20123" y1="27877" x2="20123" y2="21228"/>
                          <a14:foregroundMark x1="20123" y1="21228" x2="20123" y2="15090"/>
                          <a14:foregroundMark x1="18891" y1="21739" x2="15400" y2="20205"/>
                          <a14:foregroundMark x1="15400" y1="20205" x2="9035" y2="14066"/>
                          <a14:foregroundMark x1="3080" y1="11509" x2="8214" y2="10486"/>
                          <a14:foregroundMark x1="8214" y1="10486" x2="12115" y2="9207"/>
                          <a14:foregroundMark x1="12320" y1="9207" x2="19302" y2="10742"/>
                          <a14:foregroundMark x1="17248" y1="9463" x2="20945" y2="10230"/>
                          <a14:foregroundMark x1="20945" y1="10230" x2="24230" y2="7928"/>
                          <a14:foregroundMark x1="24230" y1="7928" x2="30801" y2="5627"/>
                          <a14:foregroundMark x1="30801" y1="5627" x2="28953" y2="5371"/>
                          <a14:foregroundMark x1="26489" y1="5882" x2="24435" y2="6394"/>
                          <a14:foregroundMark x1="29569" y1="6138" x2="34497" y2="5371"/>
                          <a14:foregroundMark x1="32854" y1="4859" x2="34908" y2="4348"/>
                          <a14:foregroundMark x1="34908" y1="4348" x2="37988" y2="4604"/>
                          <a14:foregroundMark x1="37988" y1="4604" x2="39014" y2="4604"/>
                          <a14:foregroundMark x1="39014" y1="4604" x2="40452" y2="4859"/>
                          <a14:foregroundMark x1="40246" y1="5627" x2="44764" y2="7928"/>
                          <a14:foregroundMark x1="44764" y1="7928" x2="47844" y2="10742"/>
                          <a14:foregroundMark x1="47844" y1="10742" x2="51335" y2="18414"/>
                          <a14:foregroundMark x1="51335" y1="18414" x2="51335" y2="23274"/>
                          <a14:foregroundMark x1="51745" y1="18670" x2="56057" y2="20716"/>
                          <a14:foregroundMark x1="56057" y1="20716" x2="62628" y2="20716"/>
                          <a14:foregroundMark x1="62628" y1="20205" x2="61602" y2="18414"/>
                          <a14:foregroundMark x1="60780" y1="19182" x2="56468" y2="19182"/>
                          <a14:foregroundMark x1="61602" y1="20972" x2="64476" y2="20972"/>
                          <a14:foregroundMark x1="64682" y1="20972" x2="68583" y2="19949"/>
                          <a14:foregroundMark x1="68583" y1="19949" x2="71253" y2="21228"/>
                          <a14:foregroundMark x1="71253" y1="21228" x2="74949" y2="24041"/>
                          <a14:foregroundMark x1="75154" y1="24041" x2="80493" y2="27110"/>
                          <a14:foregroundMark x1="80493" y1="27110" x2="84600" y2="28645"/>
                          <a14:foregroundMark x1="84600" y1="28645" x2="90965" y2="27877"/>
                          <a14:foregroundMark x1="89322" y1="27877" x2="90965" y2="27366"/>
                          <a14:foregroundMark x1="90965" y1="27366" x2="94661" y2="27366"/>
                          <a14:foregroundMark x1="94661" y1="27366" x2="93224" y2="30435"/>
                          <a14:foregroundMark x1="94456" y1="30435" x2="95277" y2="29923"/>
                          <a14:foregroundMark x1="95277" y1="29923" x2="95688" y2="34015"/>
                          <a14:foregroundMark x1="95688" y1="34015" x2="94661" y2="40921"/>
                          <a14:foregroundMark x1="94661" y1="40409" x2="93018" y2="42455"/>
                          <a14:foregroundMark x1="93018" y1="42455" x2="90965" y2="42711"/>
                          <a14:foregroundMark x1="90965" y1="42711" x2="91992" y2="49361"/>
                          <a14:foregroundMark x1="91992" y1="49361" x2="93224" y2="53964"/>
                          <a14:foregroundMark x1="93224" y1="53964" x2="89938" y2="64706"/>
                          <a14:foregroundMark x1="89938" y1="64706" x2="91170" y2="67263"/>
                          <a14:foregroundMark x1="91170" y1="67263" x2="93018" y2="69309"/>
                          <a14:foregroundMark x1="93018" y1="69309" x2="91581" y2="77749"/>
                          <a14:foregroundMark x1="91581" y1="77749" x2="90554" y2="84655"/>
                          <a14:foregroundMark x1="90554" y1="84655" x2="88706" y2="85934"/>
                          <a14:foregroundMark x1="88706" y1="85934" x2="75975" y2="90026"/>
                          <a14:foregroundMark x1="75975" y1="90026" x2="83368" y2="91049"/>
                          <a14:foregroundMark x1="76797" y1="90537" x2="79261" y2="83120"/>
                          <a14:foregroundMark x1="79261" y1="83120" x2="77618" y2="79795"/>
                          <a14:foregroundMark x1="77618" y1="79795" x2="79671" y2="73657"/>
                          <a14:foregroundMark x1="79671" y1="73657" x2="73922" y2="66496"/>
                          <a14:foregroundMark x1="73922" y1="66496" x2="73511" y2="63171"/>
                          <a14:foregroundMark x1="72485" y1="66240" x2="67146" y2="67263"/>
                          <a14:foregroundMark x1="69405" y1="68031" x2="67762" y2="72379"/>
                          <a14:foregroundMark x1="67762" y1="72379" x2="65298" y2="77749"/>
                          <a14:foregroundMark x1="65298" y1="77749" x2="66940" y2="82864"/>
                          <a14:foregroundMark x1="66940" y1="82864" x2="65092" y2="82864"/>
                          <a14:foregroundMark x1="64066" y1="82864" x2="64066" y2="80818"/>
                          <a14:foregroundMark x1="64476" y1="82609" x2="75154" y2="84143"/>
                          <a14:foregroundMark x1="67762" y1="68798" x2="56263" y2="71100"/>
                          <a14:foregroundMark x1="56263" y1="71100" x2="53799" y2="67008"/>
                          <a14:foregroundMark x1="54620" y1="69309" x2="57084" y2="76215"/>
                          <a14:foregroundMark x1="57084" y1="76215" x2="57906" y2="79284"/>
                          <a14:foregroundMark x1="57906" y1="79284" x2="54209" y2="85678"/>
                          <a14:foregroundMark x1="54209" y1="85678" x2="52156" y2="90281"/>
                          <a14:foregroundMark x1="52156" y1="90281" x2="48871" y2="95396"/>
                          <a14:foregroundMark x1="48871" y1="95396" x2="41273" y2="95652"/>
                          <a14:foregroundMark x1="41273" y1="95652" x2="42710" y2="90281"/>
                          <a14:foregroundMark x1="42710" y1="90281" x2="41684" y2="85678"/>
                          <a14:foregroundMark x1="41684" y1="85678" x2="43737" y2="74936"/>
                          <a14:foregroundMark x1="43737" y1="74936" x2="41273" y2="70588"/>
                          <a14:foregroundMark x1="40657" y1="86445" x2="35524" y2="85422"/>
                          <a14:foregroundMark x1="35524" y1="85422" x2="35113" y2="83887"/>
                          <a14:foregroundMark x1="35113" y1="83376" x2="35113" y2="80307"/>
                          <a14:foregroundMark x1="35113" y1="80307" x2="34497" y2="76982"/>
                          <a14:foregroundMark x1="34497" y1="76982" x2="37577" y2="71611"/>
                          <a14:foregroundMark x1="37577" y1="71611" x2="31828" y2="61381"/>
                          <a14:foregroundMark x1="31828" y1="61381" x2="34086" y2="67775"/>
                          <a14:foregroundMark x1="36961" y1="19437" x2="41273" y2="31458"/>
                          <a14:foregroundMark x1="41273" y1="30946" x2="45996" y2="35038"/>
                          <a14:foregroundMark x1="45996" y1="35038" x2="55031" y2="36061"/>
                          <a14:foregroundMark x1="42710" y1="34015" x2="38604" y2="39642"/>
                          <a14:foregroundMark x1="38604" y1="39642" x2="36345" y2="41432"/>
                          <a14:foregroundMark x1="36140" y1="42711" x2="35113" y2="43478"/>
                          <a14:foregroundMark x1="35113" y1="43478" x2="38193" y2="43990"/>
                          <a14:foregroundMark x1="35524" y1="43990" x2="31417" y2="44246"/>
                          <a14:foregroundMark x1="31417" y1="44246" x2="27721" y2="44246"/>
                          <a14:foregroundMark x1="28337" y1="45013" x2="22587" y2="45013"/>
                          <a14:foregroundMark x1="23819" y1="45524" x2="20739" y2="43478"/>
                          <a14:foregroundMark x1="20739" y1="43478" x2="19097" y2="43223"/>
                          <a14:foregroundMark x1="19097" y1="43223" x2="17248" y2="41432"/>
                          <a14:foregroundMark x1="17248" y1="41432" x2="16838" y2="35294"/>
                          <a14:foregroundMark x1="15400" y1="34015" x2="16427" y2="36573"/>
                          <a14:foregroundMark x1="16427" y1="36573" x2="22177" y2="37852"/>
                          <a14:foregroundMark x1="17043" y1="41176" x2="16838" y2="40153"/>
                          <a14:foregroundMark x1="19713" y1="45524" x2="19713" y2="45524"/>
                          <a14:foregroundMark x1="14374" y1="36061" x2="15606" y2="39642"/>
                          <a14:foregroundMark x1="26694" y1="29412" x2="33881" y2="29156"/>
                          <a14:foregroundMark x1="52156" y1="91560" x2="54620" y2="87468"/>
                          <a14:foregroundMark x1="35524" y1="71611" x2="33265" y2="68031"/>
                          <a14:foregroundMark x1="6776" y1="11509" x2="8419" y2="10742"/>
                          <a14:foregroundMark x1="7803" y1="10742" x2="9240" y2="8696"/>
                          <a14:foregroundMark x1="9240" y1="8696" x2="14168" y2="8696"/>
                          <a14:foregroundMark x1="12115" y1="8696" x2="14168" y2="8696"/>
                          <a14:foregroundMark x1="14168" y1="8696" x2="14579" y2="7673"/>
                          <a14:foregroundMark x1="14579" y1="7673" x2="16427" y2="7673"/>
                          <a14:foregroundMark x1="84805" y1="28389" x2="84805" y2="28389"/>
                          <a14:foregroundMark x1="85626" y1="28389" x2="85626" y2="28389"/>
                          <a14:foregroundMark x1="87474" y1="27366" x2="87474" y2="27366"/>
                          <a14:foregroundMark x1="88296" y1="27110" x2="88296" y2="27110"/>
                          <a14:foregroundMark x1="89938" y1="26087" x2="89938" y2="26087"/>
                          <a14:backgroundMark x1="32649" y1="60358" x2="33060" y2="57033"/>
                          <a14:backgroundMark x1="33265" y1="57033" x2="36961" y2="61125"/>
                          <a14:backgroundMark x1="35729" y1="60102" x2="38193" y2="60358"/>
                          <a14:backgroundMark x1="38193" y1="60358" x2="42300" y2="57033"/>
                          <a14:backgroundMark x1="42710" y1="57033" x2="43943" y2="53964"/>
                          <a14:backgroundMark x1="43943" y1="53964" x2="44148" y2="50384"/>
                          <a14:backgroundMark x1="43737" y1="50384" x2="43121" y2="46036"/>
                          <a14:backgroundMark x1="43121" y1="46036" x2="42300" y2="44501"/>
                          <a14:backgroundMark x1="42300" y1="44501" x2="44969" y2="39898"/>
                          <a14:backgroundMark x1="39220" y1="43478" x2="39220" y2="43478"/>
                          <a14:backgroundMark x1="44969" y1="38875" x2="44969" y2="38875"/>
                          <a14:backgroundMark x1="44969" y1="40921" x2="44969" y2="40921"/>
                          <a14:backgroundMark x1="44148" y1="43223" x2="44148" y2="43223"/>
                          <a14:backgroundMark x1="43737" y1="45524" x2="43737" y2="45524"/>
                          <a14:backgroundMark x1="44148" y1="47059" x2="44148" y2="47059"/>
                          <a14:backgroundMark x1="42300" y1="48849" x2="42300" y2="48849"/>
                          <a14:backgroundMark x1="44148" y1="51662" x2="44148" y2="51662"/>
                          <a14:backgroundMark x1="44148" y1="50384" x2="44148" y2="50384"/>
                          <a14:backgroundMark x1="43121" y1="55243" x2="43121" y2="55243"/>
                          <a14:backgroundMark x1="42300" y1="57033" x2="42300" y2="57033"/>
                          <a14:backgroundMark x1="41068" y1="58568" x2="41068" y2="58568"/>
                          <a14:backgroundMark x1="38809" y1="61125" x2="38809" y2="61125"/>
                          <a14:backgroundMark x1="36756" y1="61637" x2="36756" y2="61637"/>
                          <a14:backgroundMark x1="36140" y1="61125" x2="36140" y2="61125"/>
                          <a14:backgroundMark x1="37372" y1="60870" x2="37372" y2="60870"/>
                          <a14:backgroundMark x1="34908" y1="62660" x2="34908" y2="62660"/>
                          <a14:backgroundMark x1="33881" y1="61125" x2="33881" y2="61125"/>
                          <a14:backgroundMark x1="44353" y1="54987" x2="44353" y2="54987"/>
                          <a14:backgroundMark x1="38193" y1="44501" x2="38193" y2="44501"/>
                          <a14:backgroundMark x1="44969" y1="37852" x2="44969" y2="37852"/>
                          <a14:backgroundMark x1="46201" y1="38363" x2="46201" y2="3836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2222889"/>
              <a:ext cx="2968625" cy="2384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9" name="Volný tvar 38"/>
            <p:cNvSpPr/>
            <p:nvPr/>
          </p:nvSpPr>
          <p:spPr>
            <a:xfrm>
              <a:off x="975126" y="3317398"/>
              <a:ext cx="83176" cy="401782"/>
            </a:xfrm>
            <a:custGeom>
              <a:avLst/>
              <a:gdLst>
                <a:gd name="connsiteX0" fmla="*/ 83176 w 83176"/>
                <a:gd name="connsiteY0" fmla="*/ 401782 h 401782"/>
                <a:gd name="connsiteX1" fmla="*/ 41612 w 83176"/>
                <a:gd name="connsiteY1" fmla="*/ 332509 h 401782"/>
                <a:gd name="connsiteX2" fmla="*/ 55467 w 83176"/>
                <a:gd name="connsiteY2" fmla="*/ 290945 h 401782"/>
                <a:gd name="connsiteX3" fmla="*/ 13903 w 83176"/>
                <a:gd name="connsiteY3" fmla="*/ 207818 h 401782"/>
                <a:gd name="connsiteX4" fmla="*/ 27758 w 83176"/>
                <a:gd name="connsiteY4" fmla="*/ 13854 h 401782"/>
                <a:gd name="connsiteX5" fmla="*/ 55467 w 83176"/>
                <a:gd name="connsiteY5" fmla="*/ 0 h 401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176" h="401782">
                  <a:moveTo>
                    <a:pt x="83176" y="401782"/>
                  </a:moveTo>
                  <a:cubicBezTo>
                    <a:pt x="69321" y="378691"/>
                    <a:pt x="48143" y="358634"/>
                    <a:pt x="41612" y="332509"/>
                  </a:cubicBezTo>
                  <a:cubicBezTo>
                    <a:pt x="38070" y="318341"/>
                    <a:pt x="55467" y="305549"/>
                    <a:pt x="55467" y="290945"/>
                  </a:cubicBezTo>
                  <a:cubicBezTo>
                    <a:pt x="55467" y="262267"/>
                    <a:pt x="27911" y="228831"/>
                    <a:pt x="13903" y="207818"/>
                  </a:cubicBezTo>
                  <a:cubicBezTo>
                    <a:pt x="11229" y="186425"/>
                    <a:pt x="-23340" y="39402"/>
                    <a:pt x="27758" y="13854"/>
                  </a:cubicBezTo>
                  <a:lnTo>
                    <a:pt x="55467" y="0"/>
                  </a:ln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olný tvar 39"/>
            <p:cNvSpPr/>
            <p:nvPr/>
          </p:nvSpPr>
          <p:spPr>
            <a:xfrm>
              <a:off x="2857025" y="2802610"/>
              <a:ext cx="127961" cy="374073"/>
            </a:xfrm>
            <a:custGeom>
              <a:avLst/>
              <a:gdLst>
                <a:gd name="connsiteX0" fmla="*/ 56234 w 127961"/>
                <a:gd name="connsiteY0" fmla="*/ 374073 h 374073"/>
                <a:gd name="connsiteX1" fmla="*/ 83943 w 127961"/>
                <a:gd name="connsiteY1" fmla="*/ 304800 h 374073"/>
                <a:gd name="connsiteX2" fmla="*/ 97798 w 127961"/>
                <a:gd name="connsiteY2" fmla="*/ 221673 h 374073"/>
                <a:gd name="connsiteX3" fmla="*/ 83943 w 127961"/>
                <a:gd name="connsiteY3" fmla="*/ 110837 h 374073"/>
                <a:gd name="connsiteX4" fmla="*/ 83943 w 127961"/>
                <a:gd name="connsiteY4" fmla="*/ 27710 h 374073"/>
                <a:gd name="connsiteX5" fmla="*/ 42379 w 127961"/>
                <a:gd name="connsiteY5" fmla="*/ 55419 h 374073"/>
                <a:gd name="connsiteX6" fmla="*/ 42379 w 127961"/>
                <a:gd name="connsiteY6" fmla="*/ 27710 h 374073"/>
                <a:gd name="connsiteX7" fmla="*/ 70088 w 127961"/>
                <a:gd name="connsiteY7" fmla="*/ 0 h 374073"/>
                <a:gd name="connsiteX8" fmla="*/ 97798 w 127961"/>
                <a:gd name="connsiteY8" fmla="*/ 69273 h 37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7961" h="374073">
                  <a:moveTo>
                    <a:pt x="56234" y="374073"/>
                  </a:moveTo>
                  <a:cubicBezTo>
                    <a:pt x="65470" y="350982"/>
                    <a:pt x="80858" y="329478"/>
                    <a:pt x="83943" y="304800"/>
                  </a:cubicBezTo>
                  <a:cubicBezTo>
                    <a:pt x="97179" y="198906"/>
                    <a:pt x="25093" y="330727"/>
                    <a:pt x="97798" y="221673"/>
                  </a:cubicBezTo>
                  <a:cubicBezTo>
                    <a:pt x="130773" y="122749"/>
                    <a:pt x="149809" y="154747"/>
                    <a:pt x="83943" y="110837"/>
                  </a:cubicBezTo>
                  <a:cubicBezTo>
                    <a:pt x="86785" y="102312"/>
                    <a:pt x="118047" y="36236"/>
                    <a:pt x="83943" y="27710"/>
                  </a:cubicBezTo>
                  <a:cubicBezTo>
                    <a:pt x="67789" y="23672"/>
                    <a:pt x="56234" y="46183"/>
                    <a:pt x="42379" y="55419"/>
                  </a:cubicBezTo>
                  <a:cubicBezTo>
                    <a:pt x="-28873" y="31667"/>
                    <a:pt x="2796" y="51460"/>
                    <a:pt x="42379" y="27710"/>
                  </a:cubicBezTo>
                  <a:cubicBezTo>
                    <a:pt x="53580" y="20989"/>
                    <a:pt x="60852" y="9237"/>
                    <a:pt x="70088" y="0"/>
                  </a:cubicBezTo>
                  <a:cubicBezTo>
                    <a:pt x="87209" y="51361"/>
                    <a:pt x="77412" y="28502"/>
                    <a:pt x="97798" y="69273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olný tvar 40"/>
            <p:cNvSpPr/>
            <p:nvPr/>
          </p:nvSpPr>
          <p:spPr>
            <a:xfrm>
              <a:off x="2359803" y="2809037"/>
              <a:ext cx="158307" cy="66562"/>
            </a:xfrm>
            <a:custGeom>
              <a:avLst/>
              <a:gdLst>
                <a:gd name="connsiteX0" fmla="*/ 156626 w 158307"/>
                <a:gd name="connsiteY0" fmla="*/ 65837 h 66562"/>
                <a:gd name="connsiteX1" fmla="*/ 120050 w 158307"/>
                <a:gd name="connsiteY1" fmla="*/ 51206 h 66562"/>
                <a:gd name="connsiteX2" fmla="*/ 46898 w 158307"/>
                <a:gd name="connsiteY2" fmla="*/ 7315 h 66562"/>
                <a:gd name="connsiteX3" fmla="*/ 3007 w 158307"/>
                <a:gd name="connsiteY3" fmla="*/ 0 h 66562"/>
                <a:gd name="connsiteX4" fmla="*/ 54213 w 158307"/>
                <a:gd name="connsiteY4" fmla="*/ 7315 h 66562"/>
                <a:gd name="connsiteX5" fmla="*/ 61528 w 158307"/>
                <a:gd name="connsiteY5" fmla="*/ 29261 h 66562"/>
                <a:gd name="connsiteX6" fmla="*/ 156626 w 158307"/>
                <a:gd name="connsiteY6" fmla="*/ 65837 h 66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307" h="66562">
                  <a:moveTo>
                    <a:pt x="156626" y="65837"/>
                  </a:moveTo>
                  <a:cubicBezTo>
                    <a:pt x="166380" y="69495"/>
                    <a:pt x="130976" y="58490"/>
                    <a:pt x="120050" y="51206"/>
                  </a:cubicBezTo>
                  <a:cubicBezTo>
                    <a:pt x="70095" y="17902"/>
                    <a:pt x="114819" y="18635"/>
                    <a:pt x="46898" y="7315"/>
                  </a:cubicBezTo>
                  <a:cubicBezTo>
                    <a:pt x="32268" y="4877"/>
                    <a:pt x="-11825" y="0"/>
                    <a:pt x="3007" y="0"/>
                  </a:cubicBezTo>
                  <a:cubicBezTo>
                    <a:pt x="20249" y="0"/>
                    <a:pt x="37144" y="4877"/>
                    <a:pt x="54213" y="7315"/>
                  </a:cubicBezTo>
                  <a:cubicBezTo>
                    <a:pt x="56651" y="14630"/>
                    <a:pt x="54369" y="26397"/>
                    <a:pt x="61528" y="29261"/>
                  </a:cubicBezTo>
                  <a:cubicBezTo>
                    <a:pt x="145650" y="62910"/>
                    <a:pt x="146872" y="62179"/>
                    <a:pt x="156626" y="65837"/>
                  </a:cubicBezTo>
                  <a:close/>
                </a:path>
              </a:pathLst>
            </a:cu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33982" y="4473574"/>
            <a:ext cx="296862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3825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5658" y="-9420"/>
            <a:ext cx="8929127" cy="1479307"/>
            <a:chOff x="75658" y="-9420"/>
            <a:chExt cx="8929127" cy="1479307"/>
          </a:xfrm>
        </p:grpSpPr>
        <p:pic>
          <p:nvPicPr>
            <p:cNvPr id="1026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5658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1907704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524328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5724128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3779912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106514" y="1628800"/>
            <a:ext cx="8929127" cy="1479307"/>
            <a:chOff x="75658" y="-9420"/>
            <a:chExt cx="8929127" cy="1479307"/>
          </a:xfrm>
        </p:grpSpPr>
        <p:pic>
          <p:nvPicPr>
            <p:cNvPr id="12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5658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1907704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524328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5724128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3779912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106514" y="3425078"/>
            <a:ext cx="8929127" cy="1479307"/>
            <a:chOff x="75658" y="-9420"/>
            <a:chExt cx="8929127" cy="1479307"/>
          </a:xfrm>
        </p:grpSpPr>
        <p:pic>
          <p:nvPicPr>
            <p:cNvPr id="18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5658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1907704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524328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5724128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3779912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106514" y="5310056"/>
            <a:ext cx="8929127" cy="1479307"/>
            <a:chOff x="75658" y="-9420"/>
            <a:chExt cx="8929127" cy="1479307"/>
          </a:xfrm>
        </p:grpSpPr>
        <p:pic>
          <p:nvPicPr>
            <p:cNvPr id="24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5658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1907704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524328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5724128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3779912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16658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75658" y="6581"/>
            <a:ext cx="1480457" cy="146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1907704" y="-9420"/>
            <a:ext cx="1480457" cy="146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7524328" y="6581"/>
            <a:ext cx="1480457" cy="146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5724128" y="-9420"/>
            <a:ext cx="1480457" cy="146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3779912" y="-9420"/>
            <a:ext cx="1480457" cy="146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8359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79512" y="188641"/>
            <a:ext cx="8784976" cy="1656184"/>
            <a:chOff x="215390" y="-9420"/>
            <a:chExt cx="7565901" cy="1479307"/>
          </a:xfrm>
        </p:grpSpPr>
        <p:pic>
          <p:nvPicPr>
            <p:cNvPr id="1026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215390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1803373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6300834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4798749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3312794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" name="Skupina 28"/>
          <p:cNvGrpSpPr/>
          <p:nvPr/>
        </p:nvGrpSpPr>
        <p:grpSpPr>
          <a:xfrm>
            <a:off x="179512" y="2510810"/>
            <a:ext cx="8784976" cy="1656184"/>
            <a:chOff x="215390" y="-9420"/>
            <a:chExt cx="7565901" cy="1479307"/>
          </a:xfrm>
        </p:grpSpPr>
        <p:pic>
          <p:nvPicPr>
            <p:cNvPr id="30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215390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1803373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6300834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4798749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3312794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5" name="Skupina 34"/>
          <p:cNvGrpSpPr/>
          <p:nvPr/>
        </p:nvGrpSpPr>
        <p:grpSpPr>
          <a:xfrm>
            <a:off x="179512" y="4941168"/>
            <a:ext cx="8784976" cy="1656184"/>
            <a:chOff x="215390" y="-9420"/>
            <a:chExt cx="7565901" cy="1479307"/>
          </a:xfrm>
        </p:grpSpPr>
        <p:pic>
          <p:nvPicPr>
            <p:cNvPr id="36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215390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1803373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6300834" y="6581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4798749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3312794" y="-9420"/>
              <a:ext cx="1480457" cy="1463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56329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179512" y="206555"/>
            <a:ext cx="1718999" cy="163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2023363" y="188641"/>
            <a:ext cx="1718999" cy="163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7245489" y="206555"/>
            <a:ext cx="1718999" cy="163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5501376" y="188641"/>
            <a:ext cx="1718999" cy="163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zikmundovar\Desktop\skenování\scan 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8" t="34556" r="10454" b="44107"/>
          <a:stretch/>
        </p:blipFill>
        <p:spPr bwMode="auto">
          <a:xfrm>
            <a:off x="3775993" y="188641"/>
            <a:ext cx="1718999" cy="163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949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0" y="188640"/>
            <a:ext cx="9144000" cy="1905946"/>
            <a:chOff x="0" y="188640"/>
            <a:chExt cx="9144000" cy="1905946"/>
          </a:xfrm>
        </p:grpSpPr>
        <p:pic>
          <p:nvPicPr>
            <p:cNvPr id="1026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0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2339752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4788024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196022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0" y="2492896"/>
            <a:ext cx="9144000" cy="1905946"/>
            <a:chOff x="0" y="188640"/>
            <a:chExt cx="9144000" cy="1905946"/>
          </a:xfrm>
        </p:grpSpPr>
        <p:pic>
          <p:nvPicPr>
            <p:cNvPr id="8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0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2339752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4788024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196022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-10521" y="4797152"/>
            <a:ext cx="9144000" cy="1905946"/>
            <a:chOff x="0" y="188640"/>
            <a:chExt cx="9144000" cy="1905946"/>
          </a:xfrm>
        </p:grpSpPr>
        <p:pic>
          <p:nvPicPr>
            <p:cNvPr id="13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0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2339752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4788024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196022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16658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0" y="188640"/>
            <a:ext cx="9144000" cy="1905946"/>
            <a:chOff x="0" y="188640"/>
            <a:chExt cx="9144000" cy="1905946"/>
          </a:xfrm>
        </p:grpSpPr>
        <p:pic>
          <p:nvPicPr>
            <p:cNvPr id="1026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0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2339752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4788024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C:\Users\zikmundovar\Desktop\skenování\scan 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88" t="34556" r="10454" b="44107"/>
            <a:stretch/>
          </p:blipFill>
          <p:spPr bwMode="auto">
            <a:xfrm>
              <a:off x="7196022" y="188640"/>
              <a:ext cx="1947978" cy="1905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7538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ikmundovar\Fotky\1.B 2012-2013\Nová složka\S630450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60" t="3733" r="17039" b="7425"/>
          <a:stretch/>
        </p:blipFill>
        <p:spPr bwMode="auto">
          <a:xfrm>
            <a:off x="179512" y="245660"/>
            <a:ext cx="4285397" cy="307074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ikmundovar\Fotky\1.B 2012-2013\Nová složka\S630450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6" r="12682" b="5902"/>
          <a:stretch/>
        </p:blipFill>
        <p:spPr bwMode="auto">
          <a:xfrm>
            <a:off x="4716016" y="245660"/>
            <a:ext cx="4283843" cy="307074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ikmundovar\Fotky\1.B 2012-2013\Nová složka\S630450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35" t="4098" r="17829" b="6305"/>
          <a:stretch/>
        </p:blipFill>
        <p:spPr bwMode="auto">
          <a:xfrm>
            <a:off x="2483768" y="3533269"/>
            <a:ext cx="4258101" cy="307074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0577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zikmundovar\Fotky\1.B 2012-2013\Nová složka\S630450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58" r="15611" b="3345"/>
          <a:stretch/>
        </p:blipFill>
        <p:spPr bwMode="auto">
          <a:xfrm>
            <a:off x="4716016" y="260648"/>
            <a:ext cx="4286250" cy="30734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4286250" cy="30734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7" name="Picture 5" descr="C:\Users\zikmundovar\Fotky\1.B 2012-2013\Nová složka\S630450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28" t="5928" r="16068" b="3570"/>
          <a:stretch/>
        </p:blipFill>
        <p:spPr bwMode="auto">
          <a:xfrm>
            <a:off x="2428875" y="3573016"/>
            <a:ext cx="4286250" cy="307432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272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Fotky\1.B 2012-2013\Nová složka\S630451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84" t="1552" r="14328" b="7240"/>
          <a:stretch/>
        </p:blipFill>
        <p:spPr bwMode="auto">
          <a:xfrm>
            <a:off x="232012" y="341193"/>
            <a:ext cx="8611737" cy="619608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500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/>
              <a:t>Fotografie dětských prací z archivu autorky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87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453</TotalTime>
  <Words>472</Words>
  <Application>Microsoft Office PowerPoint</Application>
  <PresentationFormat>Předvádění na obrazovce (4:3)</PresentationFormat>
  <Paragraphs>133</Paragraphs>
  <Slides>22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68</cp:revision>
  <dcterms:created xsi:type="dcterms:W3CDTF">2012-11-25T13:17:02Z</dcterms:created>
  <dcterms:modified xsi:type="dcterms:W3CDTF">2013-04-12T15:52:05Z</dcterms:modified>
</cp:coreProperties>
</file>