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6" r:id="rId5"/>
    <p:sldId id="265" r:id="rId6"/>
    <p:sldId id="285" r:id="rId7"/>
    <p:sldId id="284" r:id="rId8"/>
    <p:sldId id="280" r:id="rId9"/>
    <p:sldId id="287" r:id="rId10"/>
    <p:sldId id="268" r:id="rId11"/>
    <p:sldId id="269" r:id="rId12"/>
    <p:sldId id="279" r:id="rId13"/>
    <p:sldId id="278" r:id="rId14"/>
    <p:sldId id="277" r:id="rId15"/>
    <p:sldId id="274" r:id="rId16"/>
    <p:sldId id="281" r:id="rId17"/>
    <p:sldId id="275" r:id="rId18"/>
    <p:sldId id="288" r:id="rId19"/>
    <p:sldId id="259" r:id="rId20"/>
    <p:sldId id="289" r:id="rId21"/>
    <p:sldId id="283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73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42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4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75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00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5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94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621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58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60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wave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198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microsoft.com/office/2007/relationships/hdphoto" Target="../media/hdphoto2.wdp"/><Relationship Id="rId7" Type="http://schemas.openxmlformats.org/officeDocument/2006/relationships/image" Target="../media/image14.png"/><Relationship Id="rId12" Type="http://schemas.microsoft.com/office/2007/relationships/hdphoto" Target="../media/hdphoto6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0" Type="http://schemas.microsoft.com/office/2007/relationships/hdphoto" Target="../media/hdphoto5.wdp"/><Relationship Id="rId4" Type="http://schemas.openxmlformats.org/officeDocument/2006/relationships/image" Target="../media/image12.png"/><Relationship Id="rId9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VY_32_INOVACE_XV_3_09_Rybičky v akváriu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09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</a:t>
            </a:r>
            <a:r>
              <a:rPr lang="cs-CZ" dirty="0" smtClean="0"/>
              <a:t>výroby AKVÁRIA S RYBIČKAMI formou </a:t>
            </a:r>
            <a:r>
              <a:rPr lang="cs-CZ" dirty="0"/>
              <a:t>prezentace.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pracovat podle jednoduché předlohy se slovním návodem učitele. Poznává barvy základní a podvojné, světlé a tmavé (vodové barvy). Snaží se výtvarně zachytit své prožitky. Učí se vybarvovat a vystřihovat dle šablony. Udržuje pořádek na pracovním místě a dodržuje zásady hygieny a bezpečnosti práce.</a:t>
            </a:r>
          </a:p>
          <a:p>
            <a:pPr lvl="0"/>
            <a:r>
              <a:rPr lang="cs-CZ" dirty="0"/>
              <a:t>Učí se hodnotit práci svoji i práce spolužáků.</a:t>
            </a:r>
          </a:p>
          <a:p>
            <a:endParaRPr lang="cs-CZ" sz="1600" b="1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</a:t>
            </a:r>
            <a:r>
              <a:rPr lang="cs-CZ" b="1" smtClean="0"/>
              <a:t>: </a:t>
            </a:r>
            <a:r>
              <a:rPr lang="cs-CZ" dirty="0"/>
              <a:t>6</a:t>
            </a:r>
            <a:r>
              <a:rPr lang="cs-CZ" smtClean="0"/>
              <a:t> 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akvárium</a:t>
            </a:r>
            <a:r>
              <a:rPr lang="cs-CZ" b="1" dirty="0" smtClean="0"/>
              <a:t>, </a:t>
            </a:r>
            <a:r>
              <a:rPr lang="cs-CZ" dirty="0" smtClean="0"/>
              <a:t>rybičky, kreslení, vybarvování, stříhání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4</a:t>
            </a:r>
            <a:r>
              <a:rPr lang="cs-CZ" dirty="0" smtClean="0"/>
              <a:t> s předkresleným  akváriem, šablony s předkreslenými těly rybiček, tužka, voskovky, vodové barvy, plochý štětec, nůžky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89175" y="404664"/>
            <a:ext cx="8424936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5, 7 </a:t>
            </a:r>
            <a:r>
              <a:rPr lang="cs-CZ" b="1" dirty="0"/>
              <a:t>–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i="1" u="sng" dirty="0" smtClean="0"/>
              <a:t>motivace</a:t>
            </a:r>
            <a:r>
              <a:rPr lang="cs-CZ" i="1" u="sng" dirty="0"/>
              <a:t>:</a:t>
            </a:r>
            <a:r>
              <a:rPr lang="cs-CZ" i="1" dirty="0"/>
              <a:t> </a:t>
            </a:r>
            <a:r>
              <a:rPr lang="cs-CZ" dirty="0" smtClean="0"/>
              <a:t>TAJENKY</a:t>
            </a:r>
            <a:endParaRPr lang="cs-CZ" dirty="0"/>
          </a:p>
          <a:p>
            <a:r>
              <a:rPr lang="cs-CZ" dirty="0"/>
              <a:t>Žáci počítají příklady, dotknou se tabule, objeví se správné </a:t>
            </a:r>
            <a:r>
              <a:rPr lang="cs-CZ" dirty="0" smtClean="0"/>
              <a:t>písmeno. U druhé tajenky hádají slovo, které se dotykem po písmenkách objeví.</a:t>
            </a:r>
            <a:endParaRPr lang="cs-CZ" dirty="0"/>
          </a:p>
          <a:p>
            <a:endParaRPr lang="cs-CZ" b="1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6 </a:t>
            </a:r>
            <a:r>
              <a:rPr lang="cs-CZ" dirty="0" smtClean="0"/>
              <a:t>lze použít jako pracovní list.</a:t>
            </a:r>
          </a:p>
          <a:p>
            <a:endParaRPr lang="cs-CZ" dirty="0"/>
          </a:p>
          <a:p>
            <a:r>
              <a:rPr lang="cs-CZ" b="1" dirty="0"/>
              <a:t>Snímek č. 8</a:t>
            </a:r>
            <a:r>
              <a:rPr lang="cs-CZ" b="1" dirty="0" smtClean="0"/>
              <a:t>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9</a:t>
            </a:r>
            <a:r>
              <a:rPr lang="cs-CZ" b="1" dirty="0" smtClean="0"/>
              <a:t> –</a:t>
            </a:r>
            <a:r>
              <a:rPr lang="cs-CZ" dirty="0" smtClean="0"/>
              <a:t> pracovní postup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10, 11, 12 </a:t>
            </a:r>
            <a:r>
              <a:rPr lang="cs-CZ" b="1" dirty="0"/>
              <a:t>–</a:t>
            </a:r>
            <a:r>
              <a:rPr lang="cs-CZ" dirty="0" smtClean="0"/>
              <a:t> vzory akvária s rybičkami</a:t>
            </a:r>
          </a:p>
          <a:p>
            <a:endParaRPr lang="cs-CZ" dirty="0"/>
          </a:p>
          <a:p>
            <a:r>
              <a:rPr lang="cs-CZ" b="1" dirty="0" smtClean="0"/>
              <a:t>Snímky č. 13, 14, 15, 16 – </a:t>
            </a:r>
            <a:r>
              <a:rPr lang="cs-CZ" dirty="0" smtClean="0"/>
              <a:t>fotografie akvária s rybičkami, rybičky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17, 18 –</a:t>
            </a:r>
            <a:r>
              <a:rPr lang="cs-CZ" dirty="0" smtClean="0"/>
              <a:t> šablony k vytisknutí</a:t>
            </a:r>
          </a:p>
          <a:p>
            <a:endParaRPr lang="cs-CZ" dirty="0"/>
          </a:p>
          <a:p>
            <a:r>
              <a:rPr lang="cs-CZ" b="1" dirty="0"/>
              <a:t>Snímky </a:t>
            </a:r>
            <a:r>
              <a:rPr lang="cs-CZ" b="1" dirty="0" smtClean="0"/>
              <a:t>č. 19</a:t>
            </a:r>
            <a:r>
              <a:rPr lang="cs-CZ" b="1" dirty="0"/>
              <a:t>, </a:t>
            </a:r>
            <a:r>
              <a:rPr lang="cs-CZ" b="1" dirty="0" smtClean="0"/>
              <a:t>20, 21 </a:t>
            </a:r>
            <a:r>
              <a:rPr lang="cs-CZ" b="1" dirty="0"/>
              <a:t>– </a:t>
            </a:r>
            <a:r>
              <a:rPr lang="cs-CZ" dirty="0"/>
              <a:t>fotografie dětských prací</a:t>
            </a:r>
          </a:p>
          <a:p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4283968" y="4293096"/>
            <a:ext cx="3672408" cy="1872208"/>
          </a:xfrm>
          <a:prstGeom prst="wedgeEllipseCallout">
            <a:avLst>
              <a:gd name="adj1" fmla="val -81545"/>
              <a:gd name="adj2" fmla="val -70702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Zkuste vyluštit tajenky.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415" y="1437981"/>
            <a:ext cx="3030537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510661" y="260648"/>
            <a:ext cx="3096344" cy="1872208"/>
          </a:xfrm>
          <a:prstGeom prst="wedgeEllipseCallout">
            <a:avLst>
              <a:gd name="adj1" fmla="val -132247"/>
              <a:gd name="adj2" fmla="val 114301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Uhádnete, co budeme dnes vyrábět?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08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74528" y="4005064"/>
            <a:ext cx="2745319" cy="285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2462" r="97231">
                        <a14:foregroundMark x1="38462" y1="50462" x2="38154" y2="46154"/>
                        <a14:foregroundMark x1="37846" y1="45538" x2="33538" y2="40000"/>
                        <a14:foregroundMark x1="57846" y1="52000" x2="58154" y2="44000"/>
                        <a14:foregroundMark x1="54769" y1="61538" x2="38154" y2="66769"/>
                        <a14:foregroundMark x1="68923" y1="54462" x2="69538" y2="48000"/>
                        <a14:foregroundMark x1="69846" y1="58769" x2="70462" y2="60615"/>
                        <a14:foregroundMark x1="76308" y1="65538" x2="81538" y2="63692"/>
                        <a14:foregroundMark x1="81538" y1="63692" x2="86462" y2="47077"/>
                        <a14:foregroundMark x1="86462" y1="47077" x2="76615" y2="47077"/>
                        <a14:foregroundMark x1="73846" y1="75077" x2="75692" y2="88923"/>
                        <a14:foregroundMark x1="77231" y1="74462" x2="77846" y2="6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4" r="8281"/>
          <a:stretch/>
        </p:blipFill>
        <p:spPr bwMode="auto">
          <a:xfrm>
            <a:off x="4894408" y="2749351"/>
            <a:ext cx="3029800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735594"/>
              </p:ext>
            </p:extLst>
          </p:nvPr>
        </p:nvGraphicFramePr>
        <p:xfrm>
          <a:off x="3551088" y="994420"/>
          <a:ext cx="4986870" cy="80174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12410"/>
                <a:gridCol w="712410"/>
                <a:gridCol w="712410"/>
                <a:gridCol w="712410"/>
                <a:gridCol w="712410"/>
                <a:gridCol w="712410"/>
                <a:gridCol w="712410"/>
              </a:tblGrid>
              <a:tr h="801742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988840"/>
            <a:ext cx="1620957" cy="4616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I</a:t>
            </a:r>
            <a:r>
              <a:rPr lang="cs-CZ" sz="2800" b="1" dirty="0" smtClean="0">
                <a:solidFill>
                  <a:srgbClr val="00B050"/>
                </a:solidFill>
              </a:rPr>
              <a:t>  = 12 </a:t>
            </a:r>
            <a:r>
              <a:rPr lang="cs-CZ" sz="2800" b="1" dirty="0">
                <a:solidFill>
                  <a:srgbClr val="00B050"/>
                </a:solidFill>
              </a:rPr>
              <a:t>+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>
                <a:solidFill>
                  <a:srgbClr val="00B050"/>
                </a:solidFill>
              </a:rPr>
              <a:t>5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Y = 18 – 3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B</a:t>
            </a:r>
            <a:r>
              <a:rPr lang="cs-CZ" sz="2800" b="1" dirty="0" smtClean="0">
                <a:solidFill>
                  <a:srgbClr val="00B050"/>
                </a:solidFill>
              </a:rPr>
              <a:t> = 14 + 2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K = 11 + 8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Y</a:t>
            </a:r>
            <a:r>
              <a:rPr lang="cs-CZ" sz="2800" b="1" dirty="0" smtClean="0">
                <a:solidFill>
                  <a:srgbClr val="00B050"/>
                </a:solidFill>
              </a:rPr>
              <a:t> = 15 + </a:t>
            </a:r>
            <a:r>
              <a:rPr lang="cs-CZ" sz="2800" b="1" dirty="0">
                <a:solidFill>
                  <a:srgbClr val="00B050"/>
                </a:solidFill>
              </a:rPr>
              <a:t>5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Č = 19 – 1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R = 20 – 6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3584294" y="332656"/>
            <a:ext cx="4798767" cy="544025"/>
            <a:chOff x="179368" y="211025"/>
            <a:chExt cx="4798767" cy="544025"/>
          </a:xfrm>
        </p:grpSpPr>
        <p:sp>
          <p:nvSpPr>
            <p:cNvPr id="5" name="TextovéPole 4"/>
            <p:cNvSpPr txBox="1"/>
            <p:nvPr/>
          </p:nvSpPr>
          <p:spPr>
            <a:xfrm>
              <a:off x="179368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14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99592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15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617024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16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325440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17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987824" y="21102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18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707904" y="2248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19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427984" y="2248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20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0"/>
            <a:ext cx="2304256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661239" y="1065087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87761" y="1065087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Y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98895" y="1092387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B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44980" y="1078124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I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90351" y="1092387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Č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89775" y="1065087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39701" y="1065087"/>
            <a:ext cx="450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Y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846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500"/>
                            </p:stCondLst>
                            <p:childTnLst>
                              <p:par>
                                <p:cTn id="8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500"/>
                            </p:stCondLst>
                            <p:childTnLst>
                              <p:par>
                                <p:cTn id="8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500"/>
                            </p:stCondLst>
                            <p:childTnLst>
                              <p:par>
                                <p:cTn id="9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74528" y="4005064"/>
            <a:ext cx="2745319" cy="2852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2462" r="97231">
                        <a14:foregroundMark x1="38462" y1="50462" x2="38154" y2="46154"/>
                        <a14:foregroundMark x1="37846" y1="45538" x2="33538" y2="40000"/>
                        <a14:foregroundMark x1="57846" y1="52000" x2="58154" y2="44000"/>
                        <a14:foregroundMark x1="54769" y1="61538" x2="38154" y2="66769"/>
                        <a14:foregroundMark x1="68923" y1="54462" x2="69538" y2="48000"/>
                        <a14:foregroundMark x1="69846" y1="58769" x2="70462" y2="60615"/>
                        <a14:foregroundMark x1="76308" y1="65538" x2="81538" y2="63692"/>
                        <a14:foregroundMark x1="81538" y1="63692" x2="86462" y2="47077"/>
                        <a14:foregroundMark x1="86462" y1="47077" x2="76615" y2="47077"/>
                        <a14:foregroundMark x1="73846" y1="75077" x2="75692" y2="88923"/>
                        <a14:foregroundMark x1="77231" y1="74462" x2="77846" y2="6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4" r="8281"/>
          <a:stretch/>
        </p:blipFill>
        <p:spPr bwMode="auto">
          <a:xfrm>
            <a:off x="4894408" y="2749351"/>
            <a:ext cx="3029800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5116045"/>
              </p:ext>
            </p:extLst>
          </p:nvPr>
        </p:nvGraphicFramePr>
        <p:xfrm>
          <a:off x="3551088" y="994420"/>
          <a:ext cx="4986870" cy="801742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12410"/>
                <a:gridCol w="712410"/>
                <a:gridCol w="712410"/>
                <a:gridCol w="712410"/>
                <a:gridCol w="712410"/>
                <a:gridCol w="712410"/>
                <a:gridCol w="712410"/>
              </a:tblGrid>
              <a:tr h="801742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1988840"/>
            <a:ext cx="1620957" cy="4616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I</a:t>
            </a:r>
            <a:r>
              <a:rPr lang="cs-CZ" sz="2800" b="1" dirty="0" smtClean="0">
                <a:solidFill>
                  <a:srgbClr val="00B050"/>
                </a:solidFill>
              </a:rPr>
              <a:t>  = 12 </a:t>
            </a:r>
            <a:r>
              <a:rPr lang="cs-CZ" sz="2800" b="1" dirty="0">
                <a:solidFill>
                  <a:srgbClr val="00B050"/>
                </a:solidFill>
              </a:rPr>
              <a:t>+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>
                <a:solidFill>
                  <a:srgbClr val="00B050"/>
                </a:solidFill>
              </a:rPr>
              <a:t>5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Y = 18 – 3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B</a:t>
            </a:r>
            <a:r>
              <a:rPr lang="cs-CZ" sz="2800" b="1" dirty="0" smtClean="0">
                <a:solidFill>
                  <a:srgbClr val="00B050"/>
                </a:solidFill>
              </a:rPr>
              <a:t> = 14 + 2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K = 11 + 8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00B050"/>
                </a:solidFill>
              </a:rPr>
              <a:t>Y</a:t>
            </a:r>
            <a:r>
              <a:rPr lang="cs-CZ" sz="2800" b="1" dirty="0" smtClean="0">
                <a:solidFill>
                  <a:srgbClr val="00B050"/>
                </a:solidFill>
              </a:rPr>
              <a:t> = 15 + </a:t>
            </a:r>
            <a:r>
              <a:rPr lang="cs-CZ" sz="2800" b="1" dirty="0">
                <a:solidFill>
                  <a:srgbClr val="00B050"/>
                </a:solidFill>
              </a:rPr>
              <a:t>5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Č = 19 – 1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R = 20 – 6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3584294" y="332656"/>
            <a:ext cx="4798767" cy="544025"/>
            <a:chOff x="179368" y="211025"/>
            <a:chExt cx="4798767" cy="544025"/>
          </a:xfrm>
        </p:grpSpPr>
        <p:sp>
          <p:nvSpPr>
            <p:cNvPr id="5" name="TextovéPole 4"/>
            <p:cNvSpPr txBox="1"/>
            <p:nvPr/>
          </p:nvSpPr>
          <p:spPr>
            <a:xfrm>
              <a:off x="179368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14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99592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15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617024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16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325440" y="23183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17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2987824" y="21102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18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707904" y="2248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19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427984" y="2248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20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5536" y="0"/>
            <a:ext cx="2304256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165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2462" r="97231">
                        <a14:foregroundMark x1="38462" y1="50462" x2="38154" y2="46154"/>
                        <a14:foregroundMark x1="37846" y1="45538" x2="33538" y2="40000"/>
                        <a14:foregroundMark x1="57846" y1="52000" x2="58154" y2="44000"/>
                        <a14:foregroundMark x1="54769" y1="61538" x2="38154" y2="66769"/>
                        <a14:foregroundMark x1="68923" y1="54462" x2="69538" y2="48000"/>
                        <a14:foregroundMark x1="69846" y1="58769" x2="70462" y2="60615"/>
                        <a14:foregroundMark x1="76308" y1="65538" x2="81538" y2="63692"/>
                        <a14:foregroundMark x1="81538" y1="63692" x2="86462" y2="47077"/>
                        <a14:foregroundMark x1="86462" y1="47077" x2="76615" y2="47077"/>
                        <a14:foregroundMark x1="73846" y1="75077" x2="75692" y2="88923"/>
                        <a14:foregroundMark x1="77231" y1="74462" x2="77846" y2="6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24" r="8281"/>
          <a:stretch/>
        </p:blipFill>
        <p:spPr bwMode="auto">
          <a:xfrm>
            <a:off x="786377" y="764703"/>
            <a:ext cx="3029800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4932040" y="260648"/>
            <a:ext cx="3816424" cy="1800200"/>
          </a:xfrm>
          <a:prstGeom prst="wedgeEllipseCallout">
            <a:avLst>
              <a:gd name="adj1" fmla="val -108374"/>
              <a:gd name="adj2" fmla="val 88045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Jak se jmenuje skleněná nádoba na rybičky?</a:t>
            </a:r>
            <a:endParaRPr lang="cs-CZ" sz="2800" b="1" dirty="0">
              <a:solidFill>
                <a:srgbClr val="00B05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6386565"/>
              </p:ext>
            </p:extLst>
          </p:nvPr>
        </p:nvGraphicFramePr>
        <p:xfrm>
          <a:off x="1858286" y="5231134"/>
          <a:ext cx="5220504" cy="7920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648072"/>
                <a:gridCol w="648072"/>
                <a:gridCol w="684000"/>
                <a:gridCol w="648072"/>
                <a:gridCol w="648072"/>
                <a:gridCol w="648072"/>
                <a:gridCol w="648072"/>
                <a:gridCol w="648072"/>
              </a:tblGrid>
              <a:tr h="792000"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930294" y="5303142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62293" y="5303142"/>
            <a:ext cx="46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3576" y="5303142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9017" y="5303142"/>
            <a:ext cx="4956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Á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94590" y="5296858"/>
            <a:ext cx="473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R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8126" y="5303142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I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27824" y="5322493"/>
            <a:ext cx="5196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U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61927" y="5296858"/>
            <a:ext cx="633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M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zikmundovar\AppData\Local\Microsoft\Windows\Temporary Internet Files\Content.IE5\CCIWEOMF\MC900391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666" y="2503016"/>
            <a:ext cx="3485223" cy="280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832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6217"/>
            <a:ext cx="3030537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510661" y="692696"/>
            <a:ext cx="2877763" cy="1584175"/>
          </a:xfrm>
          <a:prstGeom prst="wedgeEllipseCallout">
            <a:avLst>
              <a:gd name="adj1" fmla="val -145082"/>
              <a:gd name="adj2" fmla="val 64451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Připravte si: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3140" y="3789040"/>
            <a:ext cx="7199728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b="1" dirty="0">
                <a:solidFill>
                  <a:srgbClr val="00B050"/>
                </a:solidFill>
              </a:rPr>
              <a:t>k</a:t>
            </a:r>
            <a:r>
              <a:rPr lang="cs-CZ" sz="2800" b="1" dirty="0" smtClean="0">
                <a:solidFill>
                  <a:srgbClr val="00B050"/>
                </a:solidFill>
              </a:rPr>
              <a:t>reslící karton A</a:t>
            </a:r>
            <a:r>
              <a:rPr lang="cs-CZ" sz="2400" b="1" dirty="0" smtClean="0">
                <a:solidFill>
                  <a:srgbClr val="00B050"/>
                </a:solidFill>
              </a:rPr>
              <a:t>4</a:t>
            </a:r>
            <a:r>
              <a:rPr lang="cs-CZ" sz="2800" b="1" dirty="0" smtClean="0">
                <a:solidFill>
                  <a:srgbClr val="00B050"/>
                </a:solidFill>
              </a:rPr>
              <a:t> s předkresleným akváriem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šablony s předkreslenými těly rybiček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tužka, voskovky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>
                <a:solidFill>
                  <a:srgbClr val="00B050"/>
                </a:solidFill>
              </a:rPr>
              <a:t>v</a:t>
            </a:r>
            <a:r>
              <a:rPr lang="cs-CZ" sz="2800" b="1" dirty="0" smtClean="0">
                <a:solidFill>
                  <a:srgbClr val="00B050"/>
                </a:solidFill>
              </a:rPr>
              <a:t>odové barvy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>
                <a:solidFill>
                  <a:srgbClr val="00B050"/>
                </a:solidFill>
              </a:rPr>
              <a:t>p</a:t>
            </a:r>
            <a:r>
              <a:rPr lang="cs-CZ" sz="2800" b="1" dirty="0" smtClean="0">
                <a:solidFill>
                  <a:srgbClr val="00B050"/>
                </a:solidFill>
              </a:rPr>
              <a:t>lochý štětec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nůžky</a:t>
            </a:r>
          </a:p>
        </p:txBody>
      </p:sp>
    </p:spTree>
    <p:extLst>
      <p:ext uri="{BB962C8B-B14F-4D97-AF65-F5344CB8AC3E}">
        <p14:creationId xmlns:p14="http://schemas.microsoft.com/office/powerpoint/2010/main" val="178375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375"/>
            <a:ext cx="3030537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4523004" y="908720"/>
            <a:ext cx="3865420" cy="1584176"/>
          </a:xfrm>
          <a:prstGeom prst="wedgeEllipseCallout">
            <a:avLst>
              <a:gd name="adj1" fmla="val -97380"/>
              <a:gd name="adj2" fmla="val 29469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Pracovní postup: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107588"/>
            <a:ext cx="8784976" cy="35394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Do předkresleného akvária na kreslícím kartonu A</a:t>
            </a:r>
            <a:r>
              <a:rPr lang="cs-CZ" sz="2400" b="1" dirty="0" smtClean="0">
                <a:solidFill>
                  <a:srgbClr val="00B050"/>
                </a:solidFill>
              </a:rPr>
              <a:t>4 </a:t>
            </a:r>
            <a:r>
              <a:rPr lang="cs-CZ" sz="2800" b="1" dirty="0" smtClean="0">
                <a:solidFill>
                  <a:srgbClr val="00B050"/>
                </a:solidFill>
              </a:rPr>
              <a:t>si tužkou obkreslete těla rybiček. Kdo zvládne nakreslit rybičky sám, šablonu nepoužije. Rybičky dokreslete dle své fantazie. Použijte voskovky.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Akvárium s rybičkami přetřete </a:t>
            </a:r>
            <a:r>
              <a:rPr lang="cs-CZ" sz="2800" b="1" dirty="0">
                <a:solidFill>
                  <a:srgbClr val="00B050"/>
                </a:solidFill>
              </a:rPr>
              <a:t>vodovou barvou, použijte plochý štětec. 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>
                <a:solidFill>
                  <a:srgbClr val="00B050"/>
                </a:solidFill>
              </a:rPr>
              <a:t>Dejte uschnout. </a:t>
            </a:r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>
                <a:solidFill>
                  <a:srgbClr val="00B050"/>
                </a:solidFill>
              </a:rPr>
              <a:t>A</a:t>
            </a:r>
            <a:r>
              <a:rPr lang="cs-CZ" sz="2800" b="1" dirty="0" smtClean="0">
                <a:solidFill>
                  <a:srgbClr val="00B050"/>
                </a:solidFill>
              </a:rPr>
              <a:t>kvárium vystřihněte.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3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1" t="7920" b="6567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 rot="20187099">
            <a:off x="1091435" y="2213301"/>
            <a:ext cx="1152128" cy="961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824" y="3717033"/>
            <a:ext cx="1728192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6720" flipH="1">
            <a:off x="2613259" y="3833147"/>
            <a:ext cx="1359747" cy="122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86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9000"/>
                            </p:stCondLst>
                            <p:childTnLst>
                              <p:par>
                                <p:cTn id="4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62" b="94462" l="308" r="100000">
                        <a14:foregroundMark x1="16923" y1="10154" x2="20000" y2="11077"/>
                        <a14:foregroundMark x1="16923" y1="16615" x2="18154" y2="20000"/>
                        <a14:foregroundMark x1="18462" y1="25538" x2="16000" y2="30462"/>
                        <a14:foregroundMark x1="10462" y1="36615" x2="6769" y2="40308"/>
                        <a14:foregroundMark x1="6769" y1="40308" x2="5846" y2="42769"/>
                        <a14:foregroundMark x1="4308" y1="68308" x2="2769" y2="63692"/>
                        <a14:foregroundMark x1="2462" y1="61231" x2="2154" y2="55692"/>
                        <a14:foregroundMark x1="2462" y1="53846" x2="3692" y2="47077"/>
                        <a14:foregroundMark x1="5231" y1="27077" x2="5231" y2="27077"/>
                        <a14:backgroundMark x1="7385" y1="47077" x2="95077" y2="60308"/>
                        <a14:backgroundMark x1="95077" y1="60308" x2="17538" y2="80000"/>
                        <a14:backgroundMark x1="9538" y1="46769" x2="85231" y2="38769"/>
                        <a14:backgroundMark x1="81538" y1="61231" x2="4615" y2="58462"/>
                        <a14:backgroundMark x1="20308" y1="80615" x2="89846" y2="74462"/>
                        <a14:backgroundMark x1="60308" y1="63385" x2="8923" y2="69538"/>
                        <a14:backgroundMark x1="40308" y1="52308" x2="91692" y2="47692"/>
                        <a14:backgroundMark x1="81231" y1="36000" x2="12615" y2="3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21" t="7920" b="6388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0" t="14341" r="14464" b="7240"/>
          <a:stretch/>
        </p:blipFill>
        <p:spPr bwMode="auto">
          <a:xfrm>
            <a:off x="4752312" y="796993"/>
            <a:ext cx="2369127" cy="2576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29911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2154" b="80615" l="0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2032" flipH="1">
            <a:off x="367789" y="211395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923" b="22475"/>
          <a:stretch/>
        </p:blipFill>
        <p:spPr bwMode="auto">
          <a:xfrm>
            <a:off x="2123728" y="1484784"/>
            <a:ext cx="3095625" cy="1690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1" b="95385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326" y="3644191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4123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71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5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500"/>
                            </p:stCondLst>
                            <p:childTnLst>
                              <p:par>
                                <p:cTn id="5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350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4500"/>
                            </p:stCondLst>
                            <p:childTnLst>
                              <p:par>
                                <p:cTn id="67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8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62" b="94462" l="308" r="100000">
                        <a14:foregroundMark x1="16923" y1="10154" x2="20000" y2="11077"/>
                        <a14:foregroundMark x1="16923" y1="16615" x2="18154" y2="20000"/>
                        <a14:foregroundMark x1="18462" y1="25538" x2="16000" y2="30462"/>
                        <a14:foregroundMark x1="10462" y1="36615" x2="6769" y2="40308"/>
                        <a14:foregroundMark x1="6769" y1="40308" x2="5846" y2="42769"/>
                        <a14:foregroundMark x1="4308" y1="68308" x2="2769" y2="63692"/>
                        <a14:foregroundMark x1="2462" y1="61231" x2="2154" y2="55692"/>
                        <a14:foregroundMark x1="2462" y1="53846" x2="3692" y2="47077"/>
                        <a14:foregroundMark x1="5231" y1="27077" x2="5231" y2="27077"/>
                        <a14:backgroundMark x1="7385" y1="47077" x2="95077" y2="60308"/>
                        <a14:backgroundMark x1="95077" y1="60308" x2="17538" y2="80000"/>
                        <a14:backgroundMark x1="9538" y1="46769" x2="85231" y2="38769"/>
                        <a14:backgroundMark x1="81538" y1="61231" x2="4615" y2="58462"/>
                        <a14:backgroundMark x1="20308" y1="80615" x2="89846" y2="74462"/>
                        <a14:backgroundMark x1="60308" y1="63385" x2="8923" y2="69538"/>
                        <a14:backgroundMark x1="40308" y1="52308" x2="91692" y2="47692"/>
                        <a14:backgroundMark x1="81231" y1="36000" x2="12615" y2="3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21" t="7920" b="6388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00766"/>
            <a:ext cx="5040560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277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7200800" cy="496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0032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5" t="2216" b="2034"/>
          <a:stretch/>
        </p:blipFill>
        <p:spPr bwMode="auto">
          <a:xfrm>
            <a:off x="755576" y="476672"/>
            <a:ext cx="7670723" cy="58604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7659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13" b="22438"/>
          <a:stretch/>
        </p:blipFill>
        <p:spPr bwMode="auto">
          <a:xfrm>
            <a:off x="899592" y="836712"/>
            <a:ext cx="7344816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4370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8448"/>
          <a:stretch/>
        </p:blipFill>
        <p:spPr bwMode="auto">
          <a:xfrm>
            <a:off x="827584" y="764704"/>
            <a:ext cx="7560840" cy="49685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916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79512" y="188640"/>
            <a:ext cx="2088232" cy="144016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7" y="16719"/>
            <a:ext cx="3097213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2699792" y="188640"/>
            <a:ext cx="2088232" cy="144016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2127250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2696884" y="1916832"/>
            <a:ext cx="2088232" cy="144016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5745" y="3645946"/>
            <a:ext cx="2088232" cy="144016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63249" y="3626265"/>
            <a:ext cx="2088232" cy="144016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5745" y="5669628"/>
            <a:ext cx="2644787" cy="107795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79340" y="5669629"/>
            <a:ext cx="2644787" cy="107795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076057" y="2295201"/>
            <a:ext cx="3761338" cy="2934000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192607" y="5669630"/>
            <a:ext cx="2644787" cy="1077951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2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75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Nová složka\S630448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6" r="13375" b="3863"/>
          <a:stretch/>
        </p:blipFill>
        <p:spPr bwMode="auto">
          <a:xfrm>
            <a:off x="348343" y="147170"/>
            <a:ext cx="4069904" cy="31683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ikmundovar\Fotky\1.B 2012-2013\Nová složka\S630448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4" t="7097" r="15579" b="6628"/>
          <a:stretch/>
        </p:blipFill>
        <p:spPr bwMode="auto">
          <a:xfrm>
            <a:off x="4752567" y="147170"/>
            <a:ext cx="4093029" cy="31683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ikmundovar\Fotky\1.B 2012-2013\Nová složka\S630449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43" t="5201" r="18972" b="9816"/>
          <a:stretch/>
        </p:blipFill>
        <p:spPr bwMode="auto">
          <a:xfrm>
            <a:off x="4740172" y="3530150"/>
            <a:ext cx="4105424" cy="31683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ikmundovar\Fotky\1.B 2012-2013\Nová složka\S630449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08" t="3178" r="16057" b="5328"/>
          <a:stretch/>
        </p:blipFill>
        <p:spPr bwMode="auto">
          <a:xfrm>
            <a:off x="348343" y="3530150"/>
            <a:ext cx="4059382" cy="31683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87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39" y="143790"/>
            <a:ext cx="4060825" cy="316388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8" name="Picture 4" descr="C:\Users\zikmundovar\Fotky\1.B 2012-2013\Nová složka\S630449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8" t="3275" r="14161"/>
          <a:stretch/>
        </p:blipFill>
        <p:spPr bwMode="auto">
          <a:xfrm>
            <a:off x="4788024" y="143790"/>
            <a:ext cx="4060825" cy="316388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ikmundovar\Fotky\1.B 2012-2013\Nová složka\S6304494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48" t="4753" r="16364" b="3854"/>
          <a:stretch/>
        </p:blipFill>
        <p:spPr bwMode="auto">
          <a:xfrm>
            <a:off x="318162" y="3560889"/>
            <a:ext cx="4060825" cy="316388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ikmundovar\Fotky\1.B 2012-2013\Nová složka\S630449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3" t="4043" r="14282" b="4001"/>
          <a:stretch/>
        </p:blipFill>
        <p:spPr bwMode="auto">
          <a:xfrm>
            <a:off x="4810720" y="3552685"/>
            <a:ext cx="4038129" cy="316388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364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ikmundovar\Fotky\1.B 2012-2013\Nová složka\S63045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51" t="10437" r="20568" b="6108"/>
          <a:stretch/>
        </p:blipFill>
        <p:spPr bwMode="auto">
          <a:xfrm>
            <a:off x="146930" y="188640"/>
            <a:ext cx="8857162" cy="64807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71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 dirty="0"/>
              <a:t>Fotografie dětských prací z archivu autorky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0157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457</TotalTime>
  <Words>484</Words>
  <Application>Microsoft Office PowerPoint</Application>
  <PresentationFormat>Předvádění na obrazovce (4:3)</PresentationFormat>
  <Paragraphs>103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71</cp:revision>
  <dcterms:created xsi:type="dcterms:W3CDTF">2012-11-25T13:17:02Z</dcterms:created>
  <dcterms:modified xsi:type="dcterms:W3CDTF">2013-04-12T15:52:43Z</dcterms:modified>
</cp:coreProperties>
</file>