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2" r:id="rId5"/>
    <p:sldId id="273" r:id="rId6"/>
    <p:sldId id="271" r:id="rId7"/>
    <p:sldId id="269" r:id="rId8"/>
    <p:sldId id="274" r:id="rId9"/>
    <p:sldId id="275" r:id="rId10"/>
    <p:sldId id="278" r:id="rId11"/>
    <p:sldId id="279" r:id="rId12"/>
    <p:sldId id="281" r:id="rId13"/>
    <p:sldId id="280" r:id="rId14"/>
    <p:sldId id="282" r:id="rId15"/>
    <p:sldId id="270" r:id="rId16"/>
    <p:sldId id="276" r:id="rId17"/>
    <p:sldId id="283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2" Type="http://schemas.openxmlformats.org/officeDocument/2006/relationships/image" Target="../media/image6.png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openxmlformats.org/officeDocument/2006/relationships/image" Target="../media/image13.png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microsoft.com/office/2007/relationships/hdphoto" Target="../media/hdphoto4.wdp"/><Relationship Id="rId1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microsoft.com/office/2007/relationships/hdphoto" Target="../media/hdphoto8.wdp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VY_32_INOVACE_XV_3_10_Pejsek a kočička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10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výroby </a:t>
            </a:r>
            <a:r>
              <a:rPr lang="cs-CZ" dirty="0" smtClean="0"/>
              <a:t>PEJSKA A KOČIČKY formou </a:t>
            </a:r>
            <a:r>
              <a:rPr lang="cs-CZ" dirty="0"/>
              <a:t>prezentace.</a:t>
            </a:r>
            <a:endParaRPr lang="cs-CZ" b="1" dirty="0"/>
          </a:p>
          <a:p>
            <a:endParaRPr lang="cs-CZ" b="1" dirty="0" smtClean="0"/>
          </a:p>
          <a:p>
            <a:pPr lvl="0"/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pracovat podle jednoduché předlohy se slovním návodem učitele. Učí se vybarvovat a vystřihovat dle šablony. Pracuje s jednoduchými pomůckami a nástroji dle svých možností. Udržuje pořádek na pracovním místě a dodržuje zásady hygieny a bezpečnosti práce. Učí se hodnotit práci svoji i práce spolužáků.</a:t>
            </a:r>
          </a:p>
          <a:p>
            <a:endParaRPr lang="cs-CZ" sz="1600" b="1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smtClean="0"/>
              <a:t>: </a:t>
            </a:r>
            <a:r>
              <a:rPr lang="cs-CZ" dirty="0"/>
              <a:t>6</a:t>
            </a:r>
            <a:r>
              <a:rPr lang="cs-CZ" smtClean="0"/>
              <a:t> 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pejsek, kočička, kreslení, vybarvování, stříhání, lepení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6 </a:t>
            </a:r>
            <a:r>
              <a:rPr lang="cs-CZ" dirty="0" smtClean="0"/>
              <a:t>s předkresleným pejskem nebo kočičkou, pastelky, nůžky, lepidlo, kartonová rolička od toaletního papíru, barevný papír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</a:t>
            </a:r>
            <a:r>
              <a:rPr lang="cs-CZ" b="1" smtClean="0"/>
              <a:t>nímky </a:t>
            </a:r>
            <a:r>
              <a:rPr lang="cs-CZ" b="1" dirty="0"/>
              <a:t>č. </a:t>
            </a:r>
            <a:r>
              <a:rPr lang="cs-CZ" b="1" dirty="0" smtClean="0"/>
              <a:t>4, 5</a:t>
            </a: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/>
              <a:t>– </a:t>
            </a:r>
            <a:r>
              <a:rPr lang="cs-CZ" i="1" u="sng" dirty="0"/>
              <a:t>motivace</a:t>
            </a:r>
            <a:r>
              <a:rPr lang="cs-CZ" i="1" u="sng" dirty="0" smtClean="0"/>
              <a:t>:</a:t>
            </a:r>
            <a:r>
              <a:rPr lang="cs-CZ" dirty="0" smtClean="0"/>
              <a:t> MÁME RÁDI ZVÍŘÁTKA</a:t>
            </a:r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6 </a:t>
            </a:r>
            <a:r>
              <a:rPr lang="cs-CZ" b="1" dirty="0"/>
              <a:t>–</a:t>
            </a:r>
            <a:r>
              <a:rPr lang="cs-CZ" dirty="0"/>
              <a:t> Žáci </a:t>
            </a:r>
            <a:r>
              <a:rPr lang="cs-CZ" dirty="0" smtClean="0"/>
              <a:t>skládají z přeházených písmen zvířátka. Chodí </a:t>
            </a:r>
            <a:r>
              <a:rPr lang="cs-CZ" dirty="0"/>
              <a:t>k </a:t>
            </a:r>
            <a:r>
              <a:rPr lang="cs-CZ" dirty="0" smtClean="0"/>
              <a:t>tabuli, dotykem se objevují celá slova.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</a:t>
            </a:r>
            <a:r>
              <a:rPr lang="cs-CZ" dirty="0" smtClean="0"/>
              <a:t> Žáci hádají, která zvířátka si vyrobí. Dotykem na tabuli vyplynou po písmenkách. (PEJSEK, KOČIČKA)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Snímek č. 8</a:t>
            </a:r>
            <a:r>
              <a:rPr lang="cs-CZ" b="1" dirty="0" smtClean="0"/>
              <a:t>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9</a:t>
            </a:r>
            <a:r>
              <a:rPr lang="cs-CZ" b="1" dirty="0" smtClean="0"/>
              <a:t> –</a:t>
            </a:r>
            <a:r>
              <a:rPr lang="cs-CZ" dirty="0" smtClean="0"/>
              <a:t> pracovní postup</a:t>
            </a:r>
          </a:p>
          <a:p>
            <a:endParaRPr lang="cs-CZ" b="1" dirty="0"/>
          </a:p>
          <a:p>
            <a:r>
              <a:rPr lang="cs-CZ" b="1" dirty="0"/>
              <a:t>Snímky č. </a:t>
            </a:r>
            <a:r>
              <a:rPr lang="cs-CZ" b="1" dirty="0" smtClean="0"/>
              <a:t>10, 11, 12, 13, 14 –</a:t>
            </a:r>
            <a:r>
              <a:rPr lang="cs-CZ" dirty="0" smtClean="0"/>
              <a:t> </a:t>
            </a:r>
            <a:r>
              <a:rPr lang="cs-CZ" dirty="0"/>
              <a:t>fotografie </a:t>
            </a:r>
            <a:r>
              <a:rPr lang="cs-CZ" dirty="0" smtClean="0"/>
              <a:t>psů a koček 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15 – </a:t>
            </a:r>
            <a:r>
              <a:rPr lang="cs-CZ" dirty="0" smtClean="0"/>
              <a:t>šablona k vytisknutí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16, 17 – </a:t>
            </a:r>
            <a:r>
              <a:rPr lang="cs-CZ" dirty="0"/>
              <a:t>fotografie dětských prací</a:t>
            </a:r>
          </a:p>
          <a:p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1206" y="2081582"/>
            <a:ext cx="4545603" cy="64633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MÁME RÁDI ZVÍŘÁTKA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64904"/>
            <a:ext cx="5112568" cy="4223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2727913"/>
            <a:ext cx="2663825" cy="406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520" y="182049"/>
            <a:ext cx="2127250" cy="1914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65105" y="5445224"/>
            <a:ext cx="143083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27195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787" r="99213">
                        <a14:foregroundMark x1="29921" y1="51575" x2="56496" y2="51575"/>
                        <a14:foregroundMark x1="56496" y1="51575" x2="49016" y2="39567"/>
                        <a14:foregroundMark x1="47835" y1="39567" x2="39764" y2="39567"/>
                        <a14:foregroundMark x1="39764" y1="39567" x2="33465" y2="42126"/>
                        <a14:foregroundMark x1="31102" y1="49213" x2="40354" y2="60630"/>
                        <a14:foregroundMark x1="40354" y1="60630" x2="52165" y2="60039"/>
                        <a14:foregroundMark x1="52165" y1="59252" x2="59055" y2="50984"/>
                        <a14:foregroundMark x1="54134" y1="54921" x2="40354" y2="56693"/>
                        <a14:foregroundMark x1="67717" y1="91142" x2="82087" y2="92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910" y="4221088"/>
            <a:ext cx="2196032" cy="2141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5157" y1="87205" x2="42913" y2="933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53" y="260648"/>
            <a:ext cx="2017093" cy="2017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100000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0140">
            <a:off x="6583936" y="18077"/>
            <a:ext cx="2124025" cy="2324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2615" b="95385" l="12308" r="7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07" t="53857" r="19871" b="6629"/>
          <a:stretch/>
        </p:blipFill>
        <p:spPr bwMode="auto">
          <a:xfrm>
            <a:off x="5724128" y="4806271"/>
            <a:ext cx="2591569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1846" r="97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659" b="10583"/>
          <a:stretch/>
        </p:blipFill>
        <p:spPr bwMode="auto">
          <a:xfrm>
            <a:off x="306648" y="4662255"/>
            <a:ext cx="2475318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4" t="11596" r="12182" b="15736"/>
          <a:stretch/>
        </p:blipFill>
        <p:spPr bwMode="auto">
          <a:xfrm flipH="1">
            <a:off x="306648" y="2717397"/>
            <a:ext cx="1414687" cy="132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31" b="100000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00829" y="351847"/>
            <a:ext cx="1728193" cy="1657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231" b="100000" l="0" r="100000">
                        <a14:foregroundMark x1="29846" y1="12000" x2="42462" y2="8000"/>
                        <a14:foregroundMark x1="75077" y1="52923" x2="75077" y2="52923"/>
                        <a14:foregroundMark x1="86154" y1="55077" x2="89231" y2="53846"/>
                        <a14:foregroundMark x1="74769" y1="69231" x2="63077" y2="70154"/>
                        <a14:foregroundMark x1="53538" y1="69846" x2="36308" y2="6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907" y="2469012"/>
            <a:ext cx="2305225" cy="2494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441854" y="2060232"/>
            <a:ext cx="3830053" cy="1980528"/>
          </a:xfrm>
          <a:prstGeom prst="wedgeEllipseCallout">
            <a:avLst>
              <a:gd name="adj1" fmla="val -72318"/>
              <a:gd name="adj2" fmla="val 37115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 přeházených písmen složte naše kamarády.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2288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0"/>
                            </p:stCondLst>
                            <p:childTnLst>
                              <p:par>
                                <p:cTn id="7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2000"/>
                            </p:stCondLst>
                            <p:childTnLst>
                              <p:par>
                                <p:cTn id="88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89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4000"/>
                            </p:stCondLst>
                            <p:childTnLst>
                              <p:par>
                                <p:cTn id="9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5000"/>
                            </p:stCondLst>
                            <p:childTnLst>
                              <p:par>
                                <p:cTn id="97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9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8000"/>
                            </p:stCondLst>
                            <p:childTnLst>
                              <p:par>
                                <p:cTn id="107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50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0"/>
                            </p:stCondLst>
                            <p:childTnLst>
                              <p:par>
                                <p:cTn id="1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1000"/>
                            </p:stCondLst>
                            <p:childTnLst>
                              <p:par>
                                <p:cTn id="11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3000"/>
                            </p:stCondLst>
                            <p:childTnLst>
                              <p:par>
                                <p:cTn id="1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7764" y="1251303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OPICE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0407" y="3806527"/>
            <a:ext cx="982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ZAJÍC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83136" y="1251303"/>
            <a:ext cx="1264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MYŠKA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91896" y="1251301"/>
            <a:ext cx="1305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MORČE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43762" y="1265261"/>
            <a:ext cx="1500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KOČIČKA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500244" y="3754311"/>
            <a:ext cx="1378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VRABEC</a:t>
            </a:r>
            <a:endParaRPr lang="cs-CZ" sz="28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176619" y="3806527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PEJSEK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582394" y="3806525"/>
            <a:ext cx="15744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VEVERKA</a:t>
            </a:r>
            <a:endParaRPr lang="cs-CZ" sz="28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677357" y="6310366"/>
            <a:ext cx="979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SLON</a:t>
            </a:r>
            <a:endParaRPr lang="cs-CZ" sz="28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5184658" y="6310366"/>
            <a:ext cx="1235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ŽIRAFA</a:t>
            </a:r>
            <a:endParaRPr lang="cs-CZ" sz="28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879954" y="6310368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LIŠKA</a:t>
            </a:r>
            <a:endParaRPr lang="cs-CZ" sz="28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92007" y="6310366"/>
            <a:ext cx="118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RYBKA</a:t>
            </a:r>
            <a:endParaRPr lang="cs-CZ" sz="2800" b="1" dirty="0"/>
          </a:p>
        </p:txBody>
      </p:sp>
      <p:grpSp>
        <p:nvGrpSpPr>
          <p:cNvPr id="100" name="Skupina 99"/>
          <p:cNvGrpSpPr/>
          <p:nvPr/>
        </p:nvGrpSpPr>
        <p:grpSpPr>
          <a:xfrm>
            <a:off x="243265" y="2621520"/>
            <a:ext cx="8570350" cy="1185007"/>
            <a:chOff x="243265" y="2621520"/>
            <a:chExt cx="8570350" cy="1185007"/>
          </a:xfrm>
        </p:grpSpPr>
        <p:sp>
          <p:nvSpPr>
            <p:cNvPr id="16" name="Vodorovný svitek 15"/>
            <p:cNvSpPr/>
            <p:nvPr/>
          </p:nvSpPr>
          <p:spPr>
            <a:xfrm>
              <a:off x="243265" y="2621522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0851" y="2773842"/>
              <a:ext cx="2984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J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988028" y="3035452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C</a:t>
              </a:r>
              <a:endParaRPr lang="cs-CZ" sz="28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70257" y="3138159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1425" y="2785766"/>
              <a:ext cx="2744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Í</a:t>
              </a:r>
              <a:endParaRPr lang="cs-CZ" sz="28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04455" y="2739291"/>
              <a:ext cx="3529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Z</a:t>
              </a:r>
              <a:endParaRPr lang="cs-CZ" sz="2800" dirty="0"/>
            </a:p>
          </p:txBody>
        </p:sp>
        <p:sp>
          <p:nvSpPr>
            <p:cNvPr id="22" name="Vodorovný svitek 21"/>
            <p:cNvSpPr/>
            <p:nvPr/>
          </p:nvSpPr>
          <p:spPr>
            <a:xfrm>
              <a:off x="7438652" y="2621520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dorovný svitek 22"/>
            <p:cNvSpPr/>
            <p:nvPr/>
          </p:nvSpPr>
          <p:spPr>
            <a:xfrm>
              <a:off x="5064863" y="2621521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odorovný svitek 23"/>
            <p:cNvSpPr/>
            <p:nvPr/>
          </p:nvSpPr>
          <p:spPr>
            <a:xfrm>
              <a:off x="2643762" y="2621522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623666" y="3224278"/>
              <a:ext cx="3882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</a:t>
              </a:r>
              <a:endParaRPr lang="cs-CZ" sz="2800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3420861" y="2982034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3073778" y="3138159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638274" y="2741429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784256" y="2785766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R</a:t>
              </a:r>
              <a:endParaRPr lang="cs-CZ" sz="2800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3169469" y="2701058"/>
              <a:ext cx="3882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</a:t>
              </a:r>
              <a:endParaRPr lang="cs-CZ" sz="2800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2727513" y="3212955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5639031" y="3138159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S</a:t>
              </a:r>
              <a:endParaRPr lang="cs-CZ" sz="2800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5264409" y="2773842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6004035" y="2785766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</a:t>
              </a:r>
              <a:endParaRPr lang="cs-CZ" sz="2800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8097758" y="3138159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C</a:t>
              </a:r>
              <a:endParaRPr lang="cs-CZ" sz="2800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8283066" y="2662314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B</a:t>
              </a:r>
              <a:endParaRPr lang="cs-CZ" sz="2800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7918061" y="2872475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8433383" y="3025729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R</a:t>
              </a:r>
              <a:endParaRPr lang="cs-CZ" sz="2800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7541573" y="2704010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7630856" y="3212955"/>
              <a:ext cx="3882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</a:t>
              </a:r>
              <a:endParaRPr lang="cs-CZ" sz="2800" dirty="0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5689670" y="2704010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49643" y="3201881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5191896" y="3224278"/>
              <a:ext cx="2984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J</a:t>
              </a:r>
              <a:endParaRPr lang="cs-CZ" sz="2800" dirty="0"/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279020" y="66296"/>
            <a:ext cx="8563539" cy="1185007"/>
            <a:chOff x="279020" y="66296"/>
            <a:chExt cx="8563539" cy="1185007"/>
          </a:xfrm>
        </p:grpSpPr>
        <p:sp>
          <p:nvSpPr>
            <p:cNvPr id="9" name="Vodorovný svitek 8"/>
            <p:cNvSpPr/>
            <p:nvPr/>
          </p:nvSpPr>
          <p:spPr>
            <a:xfrm>
              <a:off x="279020" y="66298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606" y="218618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P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023783" y="480228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06012" y="582935"/>
              <a:ext cx="4219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O</a:t>
              </a:r>
              <a:endParaRPr lang="cs-CZ" sz="28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257180" y="230542"/>
              <a:ext cx="2744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40210" y="184067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C</a:t>
              </a:r>
              <a:endParaRPr lang="cs-CZ" sz="2800" dirty="0"/>
            </a:p>
          </p:txBody>
        </p:sp>
        <p:sp>
          <p:nvSpPr>
            <p:cNvPr id="11" name="Vodorovný svitek 10"/>
            <p:cNvSpPr/>
            <p:nvPr/>
          </p:nvSpPr>
          <p:spPr>
            <a:xfrm>
              <a:off x="7474407" y="66296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odorovný svitek 11"/>
            <p:cNvSpPr/>
            <p:nvPr/>
          </p:nvSpPr>
          <p:spPr>
            <a:xfrm>
              <a:off x="5100618" y="66297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odorovný svitek 12"/>
            <p:cNvSpPr/>
            <p:nvPr/>
          </p:nvSpPr>
          <p:spPr>
            <a:xfrm>
              <a:off x="2679517" y="66298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54010" y="546420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Č</a:t>
              </a:r>
              <a:endParaRPr lang="cs-CZ" sz="28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838912" y="187772"/>
              <a:ext cx="4219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O</a:t>
              </a:r>
              <a:endParaRPr lang="cs-CZ" sz="28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044710" y="684729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661450" y="296979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260822" y="111673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5879786" y="603744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Č</a:t>
              </a:r>
              <a:endParaRPr lang="cs-CZ" sz="28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5623803" y="349605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R</a:t>
              </a:r>
              <a:endParaRPr lang="cs-CZ" sz="28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044255" y="218618"/>
              <a:ext cx="4219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O</a:t>
              </a:r>
              <a:endParaRPr lang="cs-CZ" sz="2800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191896" y="631377"/>
              <a:ext cx="49244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M</a:t>
              </a:r>
              <a:endParaRPr lang="cs-CZ" sz="2800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253189" y="135580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8360063" y="423119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8174756" y="138136"/>
              <a:ext cx="3706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Y</a:t>
              </a:r>
              <a:endParaRPr lang="cs-CZ" sz="2800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7928534" y="611215"/>
              <a:ext cx="49244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M</a:t>
              </a:r>
              <a:endParaRPr lang="cs-CZ" sz="2800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7606812" y="546420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824980" y="230542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Š</a:t>
              </a:r>
              <a:endParaRPr lang="cs-CZ" sz="2800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2766629" y="603744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Č</a:t>
              </a:r>
              <a:endParaRPr lang="cs-CZ" sz="2800" dirty="0"/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3771531" y="658798"/>
              <a:ext cx="2744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</p:grpSp>
      <p:grpSp>
        <p:nvGrpSpPr>
          <p:cNvPr id="101" name="Skupina 100"/>
          <p:cNvGrpSpPr/>
          <p:nvPr/>
        </p:nvGrpSpPr>
        <p:grpSpPr>
          <a:xfrm>
            <a:off x="263415" y="5125361"/>
            <a:ext cx="8563539" cy="1185007"/>
            <a:chOff x="263415" y="5125361"/>
            <a:chExt cx="8563539" cy="1185007"/>
          </a:xfrm>
        </p:grpSpPr>
        <p:sp>
          <p:nvSpPr>
            <p:cNvPr id="26" name="Vodorovný svitek 25"/>
            <p:cNvSpPr/>
            <p:nvPr/>
          </p:nvSpPr>
          <p:spPr>
            <a:xfrm>
              <a:off x="263415" y="5125363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64312" y="5208043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B</a:t>
              </a:r>
              <a:endParaRPr lang="cs-CZ" sz="28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023783" y="5713037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R</a:t>
              </a:r>
              <a:endParaRPr lang="cs-CZ" sz="28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37764" y="5642000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Y</a:t>
              </a:r>
              <a:endParaRPr lang="cs-CZ" sz="2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241575" y="5289607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827385" y="5349673"/>
              <a:ext cx="3754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32" name="Vodorovný svitek 31"/>
            <p:cNvSpPr/>
            <p:nvPr/>
          </p:nvSpPr>
          <p:spPr>
            <a:xfrm>
              <a:off x="7458802" y="5125361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dorovný svitek 32"/>
            <p:cNvSpPr/>
            <p:nvPr/>
          </p:nvSpPr>
          <p:spPr>
            <a:xfrm>
              <a:off x="5085013" y="5125362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dorovný svitek 33"/>
            <p:cNvSpPr/>
            <p:nvPr/>
          </p:nvSpPr>
          <p:spPr>
            <a:xfrm>
              <a:off x="2663912" y="5125363"/>
              <a:ext cx="1368152" cy="1185005"/>
            </a:xfrm>
            <a:prstGeom prst="horizontalScroll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334847" y="5611283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173100" y="5269267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Š</a:t>
              </a:r>
              <a:endParaRPr lang="cs-CZ" sz="28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2842938" y="5696621"/>
              <a:ext cx="3353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</a:t>
              </a:r>
              <a:endParaRPr lang="cs-CZ" sz="2800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766629" y="5289607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6140775" y="5642000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F</a:t>
              </a:r>
              <a:endParaRPr lang="cs-CZ" sz="2800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5784694" y="5658885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6102401" y="5200150"/>
              <a:ext cx="2744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5635825" y="5370276"/>
              <a:ext cx="3529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Ž</a:t>
              </a:r>
              <a:endParaRPr lang="cs-CZ" sz="2800" dirty="0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5258799" y="5697391"/>
              <a:ext cx="380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R</a:t>
              </a:r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5226974" y="5269267"/>
              <a:ext cx="3930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8336819" y="5642000"/>
              <a:ext cx="4171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N</a:t>
              </a:r>
              <a:endParaRPr lang="cs-CZ" sz="2800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7836585" y="5293141"/>
              <a:ext cx="4219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O</a:t>
              </a:r>
              <a:endParaRPr lang="cs-CZ" sz="2800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7683756" y="5611283"/>
              <a:ext cx="3353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</a:t>
              </a:r>
              <a:endParaRPr lang="cs-CZ" sz="2800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8258495" y="5215446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S</a:t>
              </a:r>
              <a:endParaRPr lang="cs-CZ" sz="2800" dirty="0"/>
            </a:p>
          </p:txBody>
        </p:sp>
      </p:grpSp>
      <p:sp>
        <p:nvSpPr>
          <p:cNvPr id="102" name="TextovéPole 101"/>
          <p:cNvSpPr txBox="1"/>
          <p:nvPr/>
        </p:nvSpPr>
        <p:spPr>
          <a:xfrm>
            <a:off x="3661450" y="5349673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57140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5" grpId="0"/>
      <p:bldP spid="36" grpId="0"/>
      <p:bldP spid="37" grpId="0"/>
      <p:bldP spid="38" grpId="0"/>
      <p:bldP spid="54" grpId="0"/>
      <p:bldP spid="55" grpId="0"/>
      <p:bldP spid="56" grpId="0"/>
      <p:bldP spid="73" grpId="0"/>
      <p:bldP spid="74" grpId="0"/>
      <p:bldP spid="75" grpId="0"/>
      <p:bldP spid="7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308" r="99077">
                        <a14:foregroundMark x1="24000" y1="94154" x2="30154" y2="9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168" y="349495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100000" l="0" r="99385">
                        <a14:foregroundMark x1="28923" y1="48923" x2="58769" y2="52308"/>
                        <a14:foregroundMark x1="58769" y1="52000" x2="51692" y2="41846"/>
                        <a14:foregroundMark x1="51692" y1="41231" x2="44308" y2="38769"/>
                        <a14:foregroundMark x1="32308" y1="44923" x2="41538" y2="61538"/>
                        <a14:foregroundMark x1="41538" y1="61538" x2="57538" y2="53231"/>
                        <a14:foregroundMark x1="66769" y1="92615" x2="83077" y2="9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41" y="3461713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536530" y="600967"/>
            <a:ext cx="3389700" cy="205856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5148064" y="562763"/>
            <a:ext cx="3389700" cy="205856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38989" y="1155498"/>
            <a:ext cx="5934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31203" y="1155498"/>
            <a:ext cx="5597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72728" y="1155498"/>
            <a:ext cx="606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8934" y="1155498"/>
            <a:ext cx="5934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Č</a:t>
            </a:r>
            <a:endParaRPr lang="cs-CZ" sz="6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145977"/>
            <a:ext cx="7056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74431" y="1145977"/>
            <a:ext cx="606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38873" y="1155497"/>
            <a:ext cx="4395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J</a:t>
            </a:r>
            <a:endParaRPr lang="cs-CZ" sz="6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31380" y="1155498"/>
            <a:ext cx="5485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11919" y="1155498"/>
            <a:ext cx="5597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71194" y="1122415"/>
            <a:ext cx="651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1122415"/>
            <a:ext cx="606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65387" y="1145973"/>
            <a:ext cx="5934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Č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49750" y="1145974"/>
            <a:ext cx="3898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I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4272783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9385">
                        <a14:foregroundMark x1="28923" y1="48923" x2="58769" y2="52308"/>
                        <a14:foregroundMark x1="58769" y1="52000" x2="51692" y2="41846"/>
                        <a14:foregroundMark x1="51692" y1="41231" x2="44308" y2="38769"/>
                        <a14:foregroundMark x1="32308" y1="44923" x2="41538" y2="61538"/>
                        <a14:foregroundMark x1="41538" y1="61538" x2="57538" y2="53231"/>
                        <a14:foregroundMark x1="66769" y1="92615" x2="83077" y2="9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Oválný popisek 18"/>
          <p:cNvSpPr/>
          <p:nvPr/>
        </p:nvSpPr>
        <p:spPr>
          <a:xfrm>
            <a:off x="683568" y="476672"/>
            <a:ext cx="3066250" cy="1584792"/>
          </a:xfrm>
          <a:prstGeom prst="wedgeEllipseCallout">
            <a:avLst>
              <a:gd name="adj1" fmla="val 99489"/>
              <a:gd name="adj2" fmla="val 68117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POMŮCKY: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3" y="3388780"/>
            <a:ext cx="8136905" cy="3108543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/>
              <a:t>š</a:t>
            </a:r>
            <a:r>
              <a:rPr lang="cs-CZ" sz="2800" b="1" dirty="0" smtClean="0"/>
              <a:t>ablona s předkresleným pejskem nebo kočičkou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na kreslícím</a:t>
            </a:r>
            <a:r>
              <a:rPr lang="cs-CZ" sz="2800" b="1" dirty="0"/>
              <a:t> </a:t>
            </a:r>
            <a:r>
              <a:rPr lang="cs-CZ" sz="2800" b="1" dirty="0" smtClean="0"/>
              <a:t>kartonu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pastelky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/>
              <a:t>r</a:t>
            </a:r>
            <a:r>
              <a:rPr lang="cs-CZ" sz="2800" b="1" dirty="0" smtClean="0"/>
              <a:t>olička od toaletního papíru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/>
              <a:t>barevný papír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nůžky</a:t>
            </a:r>
            <a:endParaRPr lang="cs-CZ" sz="28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lepidlo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924109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308" r="99077">
                        <a14:foregroundMark x1="24000" y1="94154" x2="30154" y2="9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569" y="1019175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149080"/>
            <a:ext cx="8194811" cy="224676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Vyberte si pejska nebo kočičku. Dokreslete obličej a vybarvěte.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Zvířátko vystřihněte podle šablony.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Roličku polepte barevným papírem.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Na roličku nalepte pejska nebo kočičku.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292433" y="1019175"/>
            <a:ext cx="4464496" cy="1584792"/>
          </a:xfrm>
          <a:prstGeom prst="wedgeEllipseCallout">
            <a:avLst>
              <a:gd name="adj1" fmla="val 71181"/>
              <a:gd name="adj2" fmla="val 64673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PRACOVNÍ POSTUP: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4342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6" r="12085"/>
          <a:stretch/>
        </p:blipFill>
        <p:spPr bwMode="auto">
          <a:xfrm>
            <a:off x="1763688" y="116632"/>
            <a:ext cx="5472608" cy="66247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40679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7" r="12967"/>
          <a:stretch/>
        </p:blipFill>
        <p:spPr bwMode="auto">
          <a:xfrm>
            <a:off x="2051720" y="188640"/>
            <a:ext cx="5112568" cy="64807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83402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23" b="17927"/>
          <a:stretch/>
        </p:blipFill>
        <p:spPr bwMode="auto">
          <a:xfrm>
            <a:off x="899592" y="1052736"/>
            <a:ext cx="7128792" cy="46805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09366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3" r="16934"/>
          <a:stretch/>
        </p:blipFill>
        <p:spPr bwMode="auto">
          <a:xfrm>
            <a:off x="2195736" y="140749"/>
            <a:ext cx="4752528" cy="65527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77461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408712" cy="64807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48278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231" r="100000">
                        <a14:foregroundMark x1="66462" y1="82769" x2="80923" y2="82769"/>
                        <a14:backgroundMark x1="26154" y1="14462" x2="57538" y2="12923"/>
                        <a14:backgroundMark x1="58154" y1="12923" x2="64000" y2="15692"/>
                        <a14:backgroundMark x1="63077" y1="15692" x2="35692" y2="21231"/>
                        <a14:backgroundMark x1="39385" y1="21231" x2="44923" y2="34154"/>
                        <a14:backgroundMark x1="24923" y1="19385" x2="26769" y2="39077"/>
                        <a14:backgroundMark x1="20923" y1="10769" x2="11385" y2="55692"/>
                        <a14:backgroundMark x1="76000" y1="57846" x2="70154" y2="12923"/>
                        <a14:backgroundMark x1="62462" y1="8615" x2="29538" y2="8615"/>
                        <a14:backgroundMark x1="63385" y1="16615" x2="63077" y2="46769"/>
                        <a14:backgroundMark x1="26769" y1="40000" x2="24615" y2="52000"/>
                        <a14:backgroundMark x1="63385" y1="72615" x2="34462" y2="67077"/>
                        <a14:backgroundMark x1="30769" y1="63077" x2="28000" y2="71692"/>
                        <a14:backgroundMark x1="31077" y1="76615" x2="36615" y2="90462"/>
                        <a14:backgroundMark x1="51385" y1="92308" x2="54769" y2="79385"/>
                        <a14:backgroundMark x1="58154" y1="85231" x2="91077" y2="86462"/>
                        <a14:backgroundMark x1="86154" y1="80308" x2="89231" y2="94154"/>
                        <a14:backgroundMark x1="85846" y1="82462" x2="81231" y2="78769"/>
                        <a14:backgroundMark x1="81231" y1="78769" x2="64308" y2="80308"/>
                        <a14:backgroundMark x1="63385" y1="86154" x2="61231" y2="92615"/>
                        <a14:backgroundMark x1="66154" y1="96308" x2="80923" y2="96308"/>
                        <a14:backgroundMark x1="57231" y1="61538" x2="53538" y2="69538"/>
                        <a14:backgroundMark x1="42769" y1="68923" x2="44615" y2="82462"/>
                        <a14:backgroundMark x1="9846" y1="56615" x2="14154" y2="17231"/>
                        <a14:backgroundMark x1="63077" y1="55077" x2="63385" y2="4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4" r="3909"/>
          <a:stretch/>
        </p:blipFill>
        <p:spPr bwMode="auto">
          <a:xfrm rot="16200000">
            <a:off x="409231" y="3012146"/>
            <a:ext cx="3645024" cy="4104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5385">
                        <a14:foregroundMark x1="23385" y1="82462" x2="35385" y2="82462"/>
                        <a14:backgroundMark x1="18462" y1="3692" x2="67077" y2="54154"/>
                        <a14:backgroundMark x1="67077" y1="54154" x2="68000" y2="56000"/>
                        <a14:backgroundMark x1="68000" y1="56000" x2="74462" y2="4615"/>
                        <a14:backgroundMark x1="31385" y1="17231" x2="20615" y2="48923"/>
                        <a14:backgroundMark x1="20615" y1="48308" x2="45846" y2="54769"/>
                        <a14:backgroundMark x1="53846" y1="65538" x2="56923" y2="78769"/>
                        <a14:backgroundMark x1="53846" y1="69846" x2="44000" y2="70769"/>
                        <a14:backgroundMark x1="48000" y1="70769" x2="47385" y2="78462"/>
                        <a14:backgroundMark x1="59077" y1="66769" x2="64000" y2="68000"/>
                        <a14:backgroundMark x1="64000" y1="67692" x2="66462" y2="76615"/>
                        <a14:backgroundMark x1="70769" y1="78769" x2="85538" y2="83692"/>
                        <a14:backgroundMark x1="85538" y1="83692" x2="83692" y2="86769"/>
                        <a14:backgroundMark x1="83692" y1="86769" x2="70462" y2="91077"/>
                        <a14:backgroundMark x1="15692" y1="90462" x2="45846" y2="88615"/>
                        <a14:backgroundMark x1="38462" y1="94462" x2="25538" y2="95077"/>
                        <a14:backgroundMark x1="72923" y1="14769" x2="33231" y2="15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961" r="9068"/>
          <a:stretch/>
        </p:blipFill>
        <p:spPr bwMode="auto">
          <a:xfrm rot="16200000">
            <a:off x="553248" y="-408533"/>
            <a:ext cx="3356995" cy="4104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-36956"/>
            <a:ext cx="4108450" cy="335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41860"/>
            <a:ext cx="4108450" cy="364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09262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Nová složka\S630451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1" t="3604" r="8721" b="12208"/>
          <a:stretch/>
        </p:blipFill>
        <p:spPr bwMode="auto">
          <a:xfrm>
            <a:off x="539552" y="332656"/>
            <a:ext cx="4968552" cy="289475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ikmundovar\Fotky\1.B 2012-2013\Nová složka\S630451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4" t="6273" r="12740" b="8019"/>
          <a:stretch/>
        </p:blipFill>
        <p:spPr bwMode="auto">
          <a:xfrm>
            <a:off x="3995936" y="3645024"/>
            <a:ext cx="4608512" cy="28803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42287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DCIM\100SSCAM\S630452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84" t="2198" r="20911" b="6576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84761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825</TotalTime>
  <Words>389</Words>
  <Application>Microsoft Office PowerPoint</Application>
  <PresentationFormat>Předvádění na obrazovce (4:3)</PresentationFormat>
  <Paragraphs>147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72</cp:revision>
  <dcterms:created xsi:type="dcterms:W3CDTF">2012-11-25T13:17:02Z</dcterms:created>
  <dcterms:modified xsi:type="dcterms:W3CDTF">2013-04-12T15:53:18Z</dcterms:modified>
</cp:coreProperties>
</file>