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62" r:id="rId4"/>
    <p:sldId id="263" r:id="rId5"/>
    <p:sldId id="267" r:id="rId6"/>
    <p:sldId id="264" r:id="rId7"/>
    <p:sldId id="268" r:id="rId8"/>
    <p:sldId id="269" r:id="rId9"/>
    <p:sldId id="270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62A9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5964B341-69D2-4FA7-8948-E26F2820B541}" type="datetimeFigureOut">
              <a:rPr lang="cs-CZ" smtClean="0"/>
              <a:pPr/>
              <a:t>1.4.2013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964B341-69D2-4FA7-8948-E26F2820B541}" type="datetimeFigureOut">
              <a:rPr lang="cs-CZ" smtClean="0"/>
              <a:pPr/>
              <a:t>1.4.2013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5964B341-69D2-4FA7-8948-E26F2820B541}" type="datetimeFigureOut">
              <a:rPr lang="cs-CZ" smtClean="0"/>
              <a:pPr/>
              <a:t>1.4.2013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1.4.2013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1.4.2013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964B341-69D2-4FA7-8948-E26F2820B541}" type="datetimeFigureOut">
              <a:rPr lang="cs-CZ" smtClean="0"/>
              <a:pPr/>
              <a:t>1.4.2013</a:t>
            </a:fld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1.4.2013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964B341-69D2-4FA7-8948-E26F2820B541}" type="datetimeFigureOut">
              <a:rPr lang="cs-CZ" smtClean="0"/>
              <a:pPr/>
              <a:t>1.4.2013</a:t>
            </a:fld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964B341-69D2-4FA7-8948-E26F2820B541}" type="datetimeFigureOut">
              <a:rPr lang="cs-CZ" smtClean="0"/>
              <a:pPr/>
              <a:t>1.4.2013</a:t>
            </a:fld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1.4.2013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1.4.2013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85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964B341-69D2-4FA7-8948-E26F2820B541}" type="datetimeFigureOut">
              <a:rPr lang="cs-CZ" smtClean="0"/>
              <a:pPr/>
              <a:t>1.4.2013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60648"/>
            <a:ext cx="5261767" cy="864096"/>
          </a:xfrm>
          <a:prstGeom prst="rect">
            <a:avLst/>
          </a:prstGeom>
          <a:noFill/>
          <a:ln w="9525">
            <a:solidFill>
              <a:schemeClr val="bg2">
                <a:lumMod val="50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62437"/>
              </p:ext>
            </p:extLst>
          </p:nvPr>
        </p:nvGraphicFramePr>
        <p:xfrm>
          <a:off x="971600" y="1240910"/>
          <a:ext cx="7848872" cy="5228069"/>
        </p:xfrm>
        <a:graphic>
          <a:graphicData uri="http://schemas.openxmlformats.org/drawingml/2006/table">
            <a:tbl>
              <a:tblPr firstRow="1" firstCol="1" bandRow="1" bandCol="1">
                <a:tableStyleId>{5940675A-B579-460E-94D1-54222C63F5DA}</a:tableStyleId>
              </a:tblPr>
              <a:tblGrid>
                <a:gridCol w="2362726"/>
                <a:gridCol w="5486146"/>
              </a:tblGrid>
              <a:tr h="415993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EU_62_A_sada 2_13_M_Druhy</a:t>
                      </a:r>
                      <a:r>
                        <a:rPr lang="cs-CZ" sz="1100" baseline="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 pojištění_Pol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379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Název školy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Střední škola, Základní škola a Mateřská škola, Karviná, p. o.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9812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Autor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Ing.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Jana Poliačíková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990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Anotace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Prezentace slouží k</a:t>
                      </a:r>
                      <a:r>
                        <a:rPr kumimoji="0" lang="cs-CZ" sz="1100" kern="12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seznámení  se základními druhy pojištění, která se na našem finančním trhu objevují, a které si můžeme zřídit.</a:t>
                      </a:r>
                      <a:endParaRPr kumimoji="0" lang="cs-CZ" sz="1100" kern="1200" dirty="0" smtClean="0">
                        <a:solidFill>
                          <a:schemeClr val="tx1"/>
                        </a:solidFill>
                        <a:latin typeface="Calibri" pitchFamily="34" charset="0"/>
                        <a:ea typeface="+mn-ea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Vzdělávací oblast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Matematika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a její aplikace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Předmět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Matematika/Finanční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gramotnost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Tematická oblast/téma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Finanční produkty/Pojištění</a:t>
                      </a:r>
                      <a:endParaRPr lang="cs-CZ" sz="1100" dirty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259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Výsledky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vzdělávání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- zvládat objasnění pojmů úspora a půjčka, -schopen s pomocí učitele sestavit osobní finanční plán </a:t>
                      </a:r>
                    </a:p>
                    <a:p>
                      <a:endParaRPr kumimoji="0" lang="cs-CZ" sz="1100" kern="1200" dirty="0" smtClean="0">
                        <a:solidFill>
                          <a:schemeClr val="tx1"/>
                        </a:solidFill>
                        <a:latin typeface="Calibri" pitchFamily="34" charset="0"/>
                        <a:ea typeface="+mn-ea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1995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Klíčová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slova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Druhy</a:t>
                      </a:r>
                      <a:r>
                        <a:rPr lang="cs-CZ" sz="1100" baseline="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 pojištění, odpovědnost, invalidita, úraz, majetek, havárie</a:t>
                      </a: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Druh učebního materiálu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PPT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prezentace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Typ vzdělávání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Střední vzdělávání,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1.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ročník Praktické školy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dvouleté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Ověřeno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Datum: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3.</a:t>
                      </a:r>
                      <a:r>
                        <a:rPr lang="cs-CZ" sz="1100" baseline="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 4. 2013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                         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Třída: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I.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PRŠ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2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54262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Zdroj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[</a:t>
                      </a:r>
                      <a:r>
                        <a:rPr lang="cs-CZ" sz="1100" dirty="0" smtClean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online]. [27-3-2013]. Dostupné z URL: &lt;</a:t>
                      </a:r>
                      <a:r>
                        <a:rPr lang="cs-CZ" sz="1100" dirty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http://office.microsoft.com&gt; </a:t>
                      </a:r>
                      <a:endParaRPr lang="cs-CZ" sz="1100" dirty="0" smtClean="0"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274638"/>
            <a:ext cx="7560840" cy="1143000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marL="0" indent="0">
              <a:buNone/>
            </a:pP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>       </a:t>
            </a:r>
            <a:r>
              <a:rPr lang="cs-CZ" sz="5400" b="1" cap="none" dirty="0" smtClean="0">
                <a:ln/>
                <a:solidFill>
                  <a:srgbClr val="FF0000"/>
                </a:solidFill>
              </a:rPr>
              <a:t>Pojištění</a:t>
            </a:r>
            <a:endParaRPr lang="cs-CZ" sz="5400" b="1" cap="none" dirty="0">
              <a:ln/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467544" y="2132856"/>
            <a:ext cx="4608512" cy="4572000"/>
          </a:xfrm>
          <a:solidFill>
            <a:schemeClr val="accent1">
              <a:lumMod val="40000"/>
              <a:lumOff val="60000"/>
            </a:schemeClr>
          </a:solidFill>
          <a:ln>
            <a:solidFill>
              <a:schemeClr val="tx1">
                <a:lumMod val="65000"/>
              </a:schemeClr>
            </a:solidFill>
          </a:ln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   </a:t>
            </a:r>
            <a:endParaRPr lang="cs-CZ" sz="3200" b="1" dirty="0" smtClean="0"/>
          </a:p>
          <a:p>
            <a:pPr algn="ctr">
              <a:buNone/>
            </a:pPr>
            <a:endParaRPr lang="cs-CZ" sz="3200" b="1" dirty="0" smtClean="0"/>
          </a:p>
        </p:txBody>
      </p:sp>
      <p:sp>
        <p:nvSpPr>
          <p:cNvPr id="8" name="Obdélník 7"/>
          <p:cNvSpPr/>
          <p:nvPr/>
        </p:nvSpPr>
        <p:spPr>
          <a:xfrm>
            <a:off x="539552" y="2132856"/>
            <a:ext cx="4968552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endParaRPr lang="cs-CZ" sz="2000" dirty="0" smtClean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2564904"/>
            <a:ext cx="432048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Je vztah mezi pojišťovnou a pojištěným pro zmírnění důsledků neočekávané události.</a:t>
            </a:r>
          </a:p>
          <a:p>
            <a:endParaRPr lang="cs-CZ" sz="3200" dirty="0"/>
          </a:p>
        </p:txBody>
      </p:sp>
      <p:pic>
        <p:nvPicPr>
          <p:cNvPr id="1026" name="Picture 2" descr="C:\Users\Uzivatel\AppData\Local\Microsoft\Windows\Temporary Internet Files\Content.IE5\ZK2MUXO6\MP9003846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348880"/>
            <a:ext cx="2934072" cy="4107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92925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67544" y="260648"/>
            <a:ext cx="8064896" cy="93610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 cap="flat" cmpd="sng" algn="ctr">
            <a:solidFill>
              <a:schemeClr val="accent1"/>
            </a:solidFill>
            <a:prstDash val="solid"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/>
                <a:solidFill>
                  <a:schemeClr val="accent3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      </a:t>
            </a:r>
            <a:r>
              <a:rPr lang="cs-CZ" sz="4400" b="1" noProof="0" dirty="0" smtClean="0">
                <a:ln/>
                <a:solidFill>
                  <a:srgbClr val="FF0000"/>
                </a:solidFill>
              </a:rPr>
              <a:t>Druhy pojištění</a:t>
            </a:r>
            <a:endParaRPr kumimoji="0" lang="cs-CZ" sz="6000" b="1" i="0" u="none" strike="noStrike" kern="1200" cap="none" spc="300" normalizeH="0" baseline="0" noProof="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101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 dirty="0"/>
          </a:p>
        </p:txBody>
      </p:sp>
      <p:sp>
        <p:nvSpPr>
          <p:cNvPr id="4102" name="Rectangle 6"/>
          <p:cNvSpPr>
            <a:spLocks noChangeArrowheads="1"/>
          </p:cNvSpPr>
          <p:nvPr/>
        </p:nvSpPr>
        <p:spPr bwMode="auto">
          <a:xfrm>
            <a:off x="266056" y="2348880"/>
            <a:ext cx="5688632" cy="319472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457200" indent="-457200" algn="ctr">
              <a:lnSpc>
                <a:spcPct val="90000"/>
              </a:lnSpc>
              <a:buFontTx/>
              <a:buChar char="-"/>
            </a:pPr>
            <a:r>
              <a:rPr lang="cs-CZ" sz="2800" dirty="0" smtClean="0"/>
              <a:t>Životní pojištění</a:t>
            </a:r>
          </a:p>
          <a:p>
            <a:pPr marL="457200" indent="-457200" algn="ctr">
              <a:lnSpc>
                <a:spcPct val="90000"/>
              </a:lnSpc>
              <a:buFontTx/>
              <a:buChar char="-"/>
            </a:pPr>
            <a:r>
              <a:rPr lang="cs-CZ" sz="2800" dirty="0" smtClean="0"/>
              <a:t>Pojištění invalidity</a:t>
            </a:r>
          </a:p>
          <a:p>
            <a:pPr marL="457200" indent="-457200" algn="ctr">
              <a:lnSpc>
                <a:spcPct val="90000"/>
              </a:lnSpc>
              <a:buFontTx/>
              <a:buChar char="-"/>
            </a:pPr>
            <a:r>
              <a:rPr lang="cs-CZ" sz="2800" dirty="0" smtClean="0"/>
              <a:t>Pojištění odpovědnosti za škody</a:t>
            </a:r>
          </a:p>
          <a:p>
            <a:pPr marL="457200" indent="-457200" algn="ctr">
              <a:lnSpc>
                <a:spcPct val="90000"/>
              </a:lnSpc>
              <a:buFontTx/>
              <a:buChar char="-"/>
            </a:pPr>
            <a:r>
              <a:rPr lang="cs-CZ" sz="2800" dirty="0" smtClean="0"/>
              <a:t>Pojištění majetku obyvatelstva</a:t>
            </a:r>
          </a:p>
          <a:p>
            <a:pPr marL="457200" indent="-457200" algn="ctr">
              <a:lnSpc>
                <a:spcPct val="90000"/>
              </a:lnSpc>
              <a:buFontTx/>
              <a:buChar char="-"/>
            </a:pPr>
            <a:r>
              <a:rPr lang="cs-CZ" sz="2800" dirty="0" smtClean="0"/>
              <a:t>Cestovní pojištění</a:t>
            </a:r>
          </a:p>
          <a:p>
            <a:pPr marL="457200" indent="-457200" algn="ctr">
              <a:lnSpc>
                <a:spcPct val="90000"/>
              </a:lnSpc>
              <a:buFontTx/>
              <a:buChar char="-"/>
            </a:pPr>
            <a:r>
              <a:rPr lang="cs-CZ" sz="2800" dirty="0" smtClean="0"/>
              <a:t>Úrazové pojištění</a:t>
            </a:r>
          </a:p>
        </p:txBody>
      </p:sp>
      <p:pic>
        <p:nvPicPr>
          <p:cNvPr id="2050" name="Picture 2" descr="C:\Users\Uzivatel\AppData\Local\Microsoft\Windows\Temporary Internet Files\Content.IE5\ILLXFSOZ\MC9004109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7826" y="1916832"/>
            <a:ext cx="2833735" cy="3425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274638"/>
            <a:ext cx="7560840" cy="1143000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marL="0" indent="0">
              <a:buNone/>
            </a:pP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>          </a:t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>
                <a:ln/>
                <a:solidFill>
                  <a:srgbClr val="FFFF00"/>
                </a:solidFill>
              </a:rPr>
              <a:t> </a:t>
            </a:r>
            <a:r>
              <a:rPr lang="cs-CZ" sz="6600" b="1" cap="none" dirty="0" smtClean="0">
                <a:ln/>
                <a:solidFill>
                  <a:srgbClr val="FFFF00"/>
                </a:solidFill>
              </a:rPr>
              <a:t>   </a:t>
            </a:r>
            <a:r>
              <a:rPr lang="cs-CZ" sz="4800" b="1" cap="none" dirty="0" smtClean="0">
                <a:ln/>
                <a:solidFill>
                  <a:srgbClr val="FF0000"/>
                </a:solidFill>
              </a:rPr>
              <a:t>Životní pojištění</a:t>
            </a:r>
            <a:endParaRPr lang="cs-CZ" sz="4800" b="1" cap="none" dirty="0">
              <a:ln/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467544" y="2132856"/>
            <a:ext cx="8229600" cy="4572000"/>
          </a:xfrm>
          <a:solidFill>
            <a:schemeClr val="accent1">
              <a:lumMod val="40000"/>
              <a:lumOff val="60000"/>
            </a:schemeClr>
          </a:solidFill>
          <a:ln>
            <a:solidFill>
              <a:schemeClr val="tx1">
                <a:lumMod val="65000"/>
              </a:schemeClr>
            </a:solidFill>
          </a:ln>
        </p:spPr>
        <p:txBody>
          <a:bodyPr>
            <a:noAutofit/>
          </a:bodyPr>
          <a:lstStyle/>
          <a:p>
            <a:pPr marL="0" lvl="0" indent="0">
              <a:spcBef>
                <a:spcPts val="0"/>
              </a:spcBef>
              <a:buClrTx/>
              <a:buSzTx/>
              <a:buNone/>
            </a:pPr>
            <a:endParaRPr lang="cs-CZ" sz="2800" b="1" dirty="0" smtClean="0">
              <a:latin typeface="Calibri" pitchFamily="34" charset="0"/>
            </a:endParaRPr>
          </a:p>
          <a:p>
            <a:pPr marL="0" lvl="0" indent="0">
              <a:spcBef>
                <a:spcPts val="0"/>
              </a:spcBef>
              <a:buClrTx/>
              <a:buSzTx/>
              <a:buNone/>
            </a:pPr>
            <a:endParaRPr lang="cs-CZ" sz="2800" dirty="0">
              <a:solidFill>
                <a:srgbClr val="000000"/>
              </a:solidFill>
              <a:latin typeface="Calibri" pitchFamily="34" charset="0"/>
            </a:endParaRPr>
          </a:p>
          <a:p>
            <a:pPr algn="ctr"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  </a:t>
            </a:r>
            <a:endParaRPr lang="cs-CZ" sz="2800" b="1" dirty="0" smtClean="0"/>
          </a:p>
        </p:txBody>
      </p:sp>
      <p:sp>
        <p:nvSpPr>
          <p:cNvPr id="8" name="Obdélník 7"/>
          <p:cNvSpPr/>
          <p:nvPr/>
        </p:nvSpPr>
        <p:spPr>
          <a:xfrm>
            <a:off x="539552" y="2132856"/>
            <a:ext cx="4968552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endParaRPr lang="cs-CZ" sz="2000" dirty="0" smtClean="0"/>
          </a:p>
        </p:txBody>
      </p:sp>
      <p:sp>
        <p:nvSpPr>
          <p:cNvPr id="7" name="TextovéPole 6"/>
          <p:cNvSpPr txBox="1"/>
          <p:nvPr/>
        </p:nvSpPr>
        <p:spPr>
          <a:xfrm>
            <a:off x="899592" y="2636912"/>
            <a:ext cx="7056784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Představuje hlavně finanční výpomoc blízkým v případě úmrtí pojištěného člověka</a:t>
            </a:r>
            <a:endParaRPr lang="cs-CZ" sz="3200" dirty="0"/>
          </a:p>
          <a:p>
            <a:pPr marL="457200" indent="-457200" algn="ctr">
              <a:buFontTx/>
              <a:buChar char="-"/>
            </a:pPr>
            <a:endParaRPr lang="cs-CZ" sz="3200" dirty="0" smtClean="0"/>
          </a:p>
        </p:txBody>
      </p:sp>
      <p:pic>
        <p:nvPicPr>
          <p:cNvPr id="3074" name="Picture 2" descr="C:\Users\Uzivatel\AppData\Local\Microsoft\Windows\Temporary Internet Files\Content.IE5\ZMNC026Q\MC90005612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206572"/>
            <a:ext cx="2174756" cy="2174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34271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274638"/>
            <a:ext cx="7560840" cy="1143000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marL="0" indent="0">
              <a:buNone/>
            </a:pP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>          </a:t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>
                <a:ln/>
                <a:solidFill>
                  <a:srgbClr val="FFFF00"/>
                </a:solidFill>
              </a:rPr>
              <a:t> </a:t>
            </a:r>
            <a:r>
              <a:rPr lang="cs-CZ" sz="6600" b="1" cap="none" dirty="0" smtClean="0">
                <a:ln/>
                <a:solidFill>
                  <a:srgbClr val="FFFF00"/>
                </a:solidFill>
              </a:rPr>
              <a:t>  </a:t>
            </a:r>
            <a:r>
              <a:rPr lang="cs-CZ" sz="4800" b="1" cap="none" dirty="0" smtClean="0">
                <a:ln/>
                <a:solidFill>
                  <a:srgbClr val="FF0000"/>
                </a:solidFill>
              </a:rPr>
              <a:t>Úrazové pojištění</a:t>
            </a:r>
            <a:endParaRPr lang="cs-CZ" sz="4800" b="1" cap="none" dirty="0">
              <a:ln/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467544" y="2132856"/>
            <a:ext cx="8229600" cy="4572000"/>
          </a:xfrm>
          <a:solidFill>
            <a:schemeClr val="accent1">
              <a:lumMod val="40000"/>
              <a:lumOff val="60000"/>
            </a:schemeClr>
          </a:solidFill>
          <a:ln>
            <a:solidFill>
              <a:schemeClr val="tx1">
                <a:lumMod val="65000"/>
              </a:schemeClr>
            </a:solidFill>
          </a:ln>
        </p:spPr>
        <p:txBody>
          <a:bodyPr>
            <a:noAutofit/>
          </a:bodyPr>
          <a:lstStyle/>
          <a:p>
            <a:pPr marL="0" lvl="0" indent="0">
              <a:spcBef>
                <a:spcPts val="0"/>
              </a:spcBef>
              <a:buClrTx/>
              <a:buSzTx/>
              <a:buNone/>
            </a:pPr>
            <a:endParaRPr lang="cs-CZ" sz="2800" b="1" dirty="0" smtClean="0">
              <a:latin typeface="Calibri" pitchFamily="34" charset="0"/>
            </a:endParaRPr>
          </a:p>
          <a:p>
            <a:pPr marL="0" lvl="0" indent="0">
              <a:spcBef>
                <a:spcPts val="0"/>
              </a:spcBef>
              <a:buClrTx/>
              <a:buSzTx/>
              <a:buNone/>
            </a:pPr>
            <a:r>
              <a:rPr lang="cs-CZ" sz="2800" dirty="0" smtClean="0">
                <a:solidFill>
                  <a:srgbClr val="000000"/>
                </a:solidFill>
                <a:latin typeface="Calibri" pitchFamily="34" charset="0"/>
              </a:rPr>
              <a:t>Pomáhá zmírnit následky úrazu, tím, že dojde k finančnímu odškodnění.</a:t>
            </a:r>
          </a:p>
          <a:p>
            <a:pPr marL="0" lvl="0" indent="0">
              <a:spcBef>
                <a:spcPts val="0"/>
              </a:spcBef>
              <a:buClrTx/>
              <a:buSzTx/>
              <a:buNone/>
            </a:pPr>
            <a:r>
              <a:rPr lang="cs-CZ" sz="2800" dirty="0" smtClean="0">
                <a:solidFill>
                  <a:srgbClr val="000000"/>
                </a:solidFill>
                <a:latin typeface="Calibri" pitchFamily="34" charset="0"/>
              </a:rPr>
              <a:t>Vyšší plnění bývá při trvalých následcích úrazu nebo invaliditě. Nevztahuje se na nemoc.</a:t>
            </a:r>
            <a:endParaRPr lang="cs-CZ" sz="2800" dirty="0">
              <a:solidFill>
                <a:srgbClr val="000000"/>
              </a:solidFill>
              <a:latin typeface="Calibri" pitchFamily="34" charset="0"/>
            </a:endParaRPr>
          </a:p>
          <a:p>
            <a:pPr algn="ctr"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  </a:t>
            </a:r>
            <a:endParaRPr lang="cs-CZ" sz="2800" b="1" dirty="0" smtClean="0"/>
          </a:p>
        </p:txBody>
      </p:sp>
      <p:sp>
        <p:nvSpPr>
          <p:cNvPr id="8" name="Obdélník 7"/>
          <p:cNvSpPr/>
          <p:nvPr/>
        </p:nvSpPr>
        <p:spPr>
          <a:xfrm>
            <a:off x="539552" y="2132856"/>
            <a:ext cx="4968552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endParaRPr lang="cs-CZ" sz="2000" dirty="0" smtClean="0"/>
          </a:p>
        </p:txBody>
      </p:sp>
      <p:pic>
        <p:nvPicPr>
          <p:cNvPr id="4099" name="Picture 3" descr="C:\Users\Uzivatel\AppData\Local\Microsoft\Windows\Temporary Internet Files\Content.IE5\ZK2MUXO6\MC90023350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293096"/>
            <a:ext cx="3046254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Uzivatel\AppData\Local\Microsoft\Windows\Temporary Internet Files\Content.IE5\KCP687C2\MC90019774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707586"/>
            <a:ext cx="2575183" cy="1784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34271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274638"/>
            <a:ext cx="7560840" cy="1143000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marL="0" indent="0">
              <a:buNone/>
            </a:pP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4800" b="1" cap="none" dirty="0" smtClean="0">
                <a:ln/>
                <a:solidFill>
                  <a:srgbClr val="FF0000"/>
                </a:solidFill>
              </a:rPr>
              <a:t>               </a:t>
            </a:r>
            <a:br>
              <a:rPr lang="cs-CZ" sz="4800" b="1" cap="none" dirty="0" smtClean="0">
                <a:ln/>
                <a:solidFill>
                  <a:srgbClr val="FF0000"/>
                </a:solidFill>
              </a:rPr>
            </a:br>
            <a:r>
              <a:rPr lang="cs-CZ" sz="4800" b="1" cap="none" dirty="0">
                <a:ln/>
                <a:solidFill>
                  <a:srgbClr val="FF0000"/>
                </a:solidFill>
              </a:rPr>
              <a:t> </a:t>
            </a:r>
            <a:r>
              <a:rPr lang="cs-CZ" sz="4800" b="1" cap="none" dirty="0" smtClean="0">
                <a:ln/>
                <a:solidFill>
                  <a:srgbClr val="FF0000"/>
                </a:solidFill>
              </a:rPr>
              <a:t>  Pojištění invalidity </a:t>
            </a:r>
            <a:endParaRPr lang="cs-CZ" sz="4800" b="1" cap="none" dirty="0">
              <a:ln/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467544" y="2132856"/>
            <a:ext cx="8229600" cy="4572000"/>
          </a:xfrm>
          <a:solidFill>
            <a:schemeClr val="accent1">
              <a:lumMod val="40000"/>
              <a:lumOff val="60000"/>
            </a:schemeClr>
          </a:solidFill>
          <a:ln>
            <a:solidFill>
              <a:schemeClr val="tx1">
                <a:lumMod val="65000"/>
              </a:schemeClr>
            </a:solidFill>
          </a:ln>
        </p:spPr>
        <p:txBody>
          <a:bodyPr>
            <a:normAutofit/>
          </a:bodyPr>
          <a:lstStyle/>
          <a:p>
            <a:pPr marL="0" lvl="0" indent="0">
              <a:spcBef>
                <a:spcPts val="0"/>
              </a:spcBef>
              <a:buClrTx/>
              <a:buSzTx/>
              <a:buNone/>
            </a:pPr>
            <a:r>
              <a:rPr lang="cs-CZ" sz="3200" dirty="0" smtClean="0"/>
              <a:t>Pokud vznikne invalidita z jakékoliv příčiny, dostává pojištěný</a:t>
            </a:r>
          </a:p>
          <a:p>
            <a:pPr marL="0" lvl="0" indent="0">
              <a:spcBef>
                <a:spcPts val="0"/>
              </a:spcBef>
              <a:buClrTx/>
              <a:buSzTx/>
              <a:buNone/>
            </a:pPr>
            <a:r>
              <a:rPr lang="cs-CZ" sz="3200" dirty="0" smtClean="0"/>
              <a:t> jednorázovou částku nebo </a:t>
            </a:r>
          </a:p>
          <a:p>
            <a:pPr marL="0" lvl="0" indent="0">
              <a:spcBef>
                <a:spcPts val="0"/>
              </a:spcBef>
              <a:buClrTx/>
              <a:buSzTx/>
              <a:buNone/>
            </a:pPr>
            <a:r>
              <a:rPr lang="cs-CZ" sz="3200" dirty="0" smtClean="0"/>
              <a:t>pravidelně vyplácené</a:t>
            </a:r>
          </a:p>
          <a:p>
            <a:pPr marL="0" lvl="0" indent="0">
              <a:spcBef>
                <a:spcPts val="0"/>
              </a:spcBef>
              <a:buClrTx/>
              <a:buSzTx/>
              <a:buNone/>
            </a:pPr>
            <a:r>
              <a:rPr lang="cs-CZ" sz="3200" dirty="0" smtClean="0"/>
              <a:t> peníze dle typu smlouvy.</a:t>
            </a:r>
          </a:p>
        </p:txBody>
      </p:sp>
      <p:sp>
        <p:nvSpPr>
          <p:cNvPr id="8" name="Obdélník 7"/>
          <p:cNvSpPr/>
          <p:nvPr/>
        </p:nvSpPr>
        <p:spPr>
          <a:xfrm>
            <a:off x="539552" y="2132856"/>
            <a:ext cx="4968552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endParaRPr lang="cs-CZ" sz="2000" dirty="0" smtClean="0"/>
          </a:p>
        </p:txBody>
      </p:sp>
      <p:pic>
        <p:nvPicPr>
          <p:cNvPr id="5122" name="Picture 2" descr="C:\Users\Uzivatel\AppData\Local\Microsoft\Windows\Temporary Internet Files\Content.IE5\ILLXFSOZ\MC9002871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636912"/>
            <a:ext cx="1800200" cy="3886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13348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274638"/>
            <a:ext cx="7560840" cy="1143000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marL="0" indent="0">
              <a:buNone/>
            </a:pP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4800" b="1" cap="none" dirty="0" smtClean="0">
                <a:ln/>
                <a:solidFill>
                  <a:srgbClr val="FF0000"/>
                </a:solidFill>
              </a:rPr>
              <a:t>               </a:t>
            </a:r>
            <a:br>
              <a:rPr lang="cs-CZ" sz="4800" b="1" cap="none" dirty="0" smtClean="0">
                <a:ln/>
                <a:solidFill>
                  <a:srgbClr val="FF0000"/>
                </a:solidFill>
              </a:rPr>
            </a:br>
            <a:r>
              <a:rPr lang="cs-CZ" sz="4800" b="1" cap="none" dirty="0">
                <a:ln/>
                <a:solidFill>
                  <a:srgbClr val="FF0000"/>
                </a:solidFill>
              </a:rPr>
              <a:t> </a:t>
            </a:r>
            <a:r>
              <a:rPr lang="cs-CZ" sz="4800" b="1" cap="none" dirty="0" smtClean="0">
                <a:ln/>
                <a:solidFill>
                  <a:srgbClr val="FF0000"/>
                </a:solidFill>
              </a:rPr>
              <a:t>    Pojištění majetku</a:t>
            </a:r>
            <a:endParaRPr lang="cs-CZ" sz="4800" b="1" cap="none" dirty="0">
              <a:ln/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467544" y="2132856"/>
            <a:ext cx="8229600" cy="4572000"/>
          </a:xfrm>
          <a:solidFill>
            <a:schemeClr val="accent1">
              <a:lumMod val="40000"/>
              <a:lumOff val="60000"/>
            </a:schemeClr>
          </a:solidFill>
          <a:ln>
            <a:solidFill>
              <a:schemeClr val="tx1">
                <a:lumMod val="65000"/>
              </a:schemeClr>
            </a:solidFill>
          </a:ln>
        </p:spPr>
        <p:txBody>
          <a:bodyPr>
            <a:normAutofit/>
          </a:bodyPr>
          <a:lstStyle/>
          <a:p>
            <a:pPr marL="0" lvl="0" indent="0">
              <a:spcBef>
                <a:spcPts val="0"/>
              </a:spcBef>
              <a:buClrTx/>
              <a:buSzTx/>
              <a:buNone/>
            </a:pPr>
            <a:r>
              <a:rPr lang="cs-CZ" dirty="0" smtClean="0"/>
              <a:t>Majetek pojišťujeme z důvodu ochrany, příkladem může být krádež či živelná pohroma.</a:t>
            </a:r>
          </a:p>
          <a:p>
            <a:pPr marL="0" lvl="0" indent="0">
              <a:spcBef>
                <a:spcPts val="0"/>
              </a:spcBef>
              <a:buClrTx/>
              <a:buSzTx/>
              <a:buNone/>
            </a:pPr>
            <a:endParaRPr lang="cs-CZ" dirty="0" smtClean="0"/>
          </a:p>
          <a:p>
            <a:pPr lvl="0">
              <a:spcBef>
                <a:spcPts val="0"/>
              </a:spcBef>
              <a:buClrTx/>
              <a:buSzTx/>
              <a:buFontTx/>
              <a:buChar char="-"/>
            </a:pPr>
            <a:r>
              <a:rPr lang="cs-CZ" dirty="0" smtClean="0"/>
              <a:t>Pojištění motorových vozidel –havarijní pojištění</a:t>
            </a:r>
          </a:p>
          <a:p>
            <a:pPr lvl="0">
              <a:spcBef>
                <a:spcPts val="0"/>
              </a:spcBef>
              <a:buClrTx/>
              <a:buSzTx/>
              <a:buFontTx/>
              <a:buChar char="-"/>
            </a:pPr>
            <a:r>
              <a:rPr lang="cs-CZ" dirty="0" smtClean="0"/>
              <a:t>Pojištění domácnosti</a:t>
            </a:r>
          </a:p>
          <a:p>
            <a:pPr lvl="0">
              <a:spcBef>
                <a:spcPts val="0"/>
              </a:spcBef>
              <a:buClrTx/>
              <a:buSzTx/>
              <a:buFontTx/>
              <a:buChar char="-"/>
            </a:pPr>
            <a:r>
              <a:rPr lang="cs-CZ" dirty="0" smtClean="0"/>
              <a:t>Pojištění budov</a:t>
            </a:r>
          </a:p>
          <a:p>
            <a:pPr lvl="0">
              <a:spcBef>
                <a:spcPts val="0"/>
              </a:spcBef>
              <a:buClrTx/>
              <a:buSzTx/>
              <a:buFontTx/>
              <a:buChar char="-"/>
            </a:pPr>
            <a:endParaRPr lang="cs-CZ" dirty="0" smtClean="0"/>
          </a:p>
          <a:p>
            <a:pPr lvl="0">
              <a:spcBef>
                <a:spcPts val="0"/>
              </a:spcBef>
              <a:buClrTx/>
              <a:buSzTx/>
              <a:buFontTx/>
              <a:buChar char="-"/>
            </a:pPr>
            <a:endParaRPr lang="cs-CZ" b="1" dirty="0" smtClean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9552" y="2132856"/>
            <a:ext cx="4968552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endParaRPr lang="cs-CZ" sz="2000" dirty="0" smtClean="0"/>
          </a:p>
        </p:txBody>
      </p:sp>
      <p:pic>
        <p:nvPicPr>
          <p:cNvPr id="6146" name="Picture 2" descr="C:\Users\Uzivatel\AppData\Local\Microsoft\Windows\Temporary Internet Files\Content.IE5\ZMNC026Q\MC90041350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9366" y="3757311"/>
            <a:ext cx="4585580" cy="3023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13348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4638"/>
            <a:ext cx="8352928" cy="1143000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marL="0" indent="0">
              <a:buNone/>
            </a:pP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4800" b="1" cap="none" dirty="0" smtClean="0">
                <a:ln/>
                <a:solidFill>
                  <a:srgbClr val="FF0000"/>
                </a:solidFill>
              </a:rPr>
              <a:t>               </a:t>
            </a:r>
            <a:br>
              <a:rPr lang="cs-CZ" sz="4800" b="1" cap="none" dirty="0" smtClean="0">
                <a:ln/>
                <a:solidFill>
                  <a:srgbClr val="FF0000"/>
                </a:solidFill>
              </a:rPr>
            </a:br>
            <a:r>
              <a:rPr lang="cs-CZ" sz="4800" b="1" cap="none" dirty="0" smtClean="0">
                <a:ln/>
                <a:solidFill>
                  <a:srgbClr val="FF0000"/>
                </a:solidFill>
              </a:rPr>
              <a:t>      </a:t>
            </a:r>
            <a:r>
              <a:rPr lang="cs-CZ" sz="4000" b="1" cap="none" dirty="0" smtClean="0">
                <a:ln/>
                <a:solidFill>
                  <a:srgbClr val="FF0000"/>
                </a:solidFill>
              </a:rPr>
              <a:t>Pojištění odpovědnosti </a:t>
            </a:r>
            <a:br>
              <a:rPr lang="cs-CZ" sz="4000" b="1" cap="none" dirty="0" smtClean="0">
                <a:ln/>
                <a:solidFill>
                  <a:srgbClr val="FF0000"/>
                </a:solidFill>
              </a:rPr>
            </a:br>
            <a:r>
              <a:rPr lang="cs-CZ" sz="4000" b="1" cap="none" dirty="0">
                <a:ln/>
                <a:solidFill>
                  <a:srgbClr val="FF0000"/>
                </a:solidFill>
              </a:rPr>
              <a:t> </a:t>
            </a:r>
            <a:r>
              <a:rPr lang="cs-CZ" sz="4000" b="1" cap="none" dirty="0" smtClean="0">
                <a:ln/>
                <a:solidFill>
                  <a:srgbClr val="FF0000"/>
                </a:solidFill>
              </a:rPr>
              <a:t>                    za škody</a:t>
            </a:r>
            <a:endParaRPr lang="cs-CZ" sz="4000" b="1" cap="none" dirty="0">
              <a:ln/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467544" y="2132856"/>
            <a:ext cx="8229600" cy="4572000"/>
          </a:xfrm>
          <a:solidFill>
            <a:schemeClr val="accent1">
              <a:lumMod val="40000"/>
              <a:lumOff val="60000"/>
            </a:schemeClr>
          </a:solidFill>
          <a:ln>
            <a:solidFill>
              <a:schemeClr val="tx1">
                <a:lumMod val="65000"/>
              </a:schemeClr>
            </a:solidFill>
          </a:ln>
        </p:spPr>
        <p:txBody>
          <a:bodyPr>
            <a:normAutofit/>
          </a:bodyPr>
          <a:lstStyle/>
          <a:p>
            <a:pPr marL="0" lvl="0" indent="0" algn="ctr">
              <a:spcBef>
                <a:spcPts val="0"/>
              </a:spcBef>
              <a:buClrTx/>
              <a:buSzTx/>
              <a:buNone/>
            </a:pPr>
            <a:r>
              <a:rPr lang="cs-CZ" sz="2800" dirty="0" smtClean="0"/>
              <a:t>Když pojištění způsobí škodu jinému. Jedná se o škody způsobené v </a:t>
            </a:r>
          </a:p>
          <a:p>
            <a:pPr lvl="0" algn="ctr">
              <a:spcBef>
                <a:spcPts val="0"/>
              </a:spcBef>
              <a:buClrTx/>
              <a:buSzTx/>
              <a:buFontTx/>
              <a:buChar char="-"/>
            </a:pPr>
            <a:r>
              <a:rPr lang="cs-CZ" sz="2800" dirty="0"/>
              <a:t>o</a:t>
            </a:r>
            <a:r>
              <a:rPr lang="cs-CZ" sz="2800" dirty="0" smtClean="0"/>
              <a:t>bčanském životě</a:t>
            </a:r>
          </a:p>
          <a:p>
            <a:pPr lvl="0" algn="ctr">
              <a:spcBef>
                <a:spcPts val="0"/>
              </a:spcBef>
              <a:buClrTx/>
              <a:buSzTx/>
              <a:buFontTx/>
              <a:buChar char="-"/>
            </a:pPr>
            <a:r>
              <a:rPr lang="cs-CZ" sz="2800" dirty="0"/>
              <a:t>p</a:t>
            </a:r>
            <a:r>
              <a:rPr lang="cs-CZ" sz="2800" dirty="0" smtClean="0"/>
              <a:t>ři výkonu povolání</a:t>
            </a:r>
          </a:p>
          <a:p>
            <a:pPr lvl="0" algn="ctr">
              <a:spcBef>
                <a:spcPts val="0"/>
              </a:spcBef>
              <a:buClrTx/>
              <a:buSzTx/>
              <a:buFontTx/>
              <a:buChar char="-"/>
            </a:pPr>
            <a:r>
              <a:rPr lang="cs-CZ" sz="2800" dirty="0"/>
              <a:t>p</a:t>
            </a:r>
            <a:r>
              <a:rPr lang="cs-CZ" sz="2800" dirty="0" smtClean="0"/>
              <a:t>rovozem motorového vozidla.</a:t>
            </a:r>
          </a:p>
        </p:txBody>
      </p:sp>
      <p:pic>
        <p:nvPicPr>
          <p:cNvPr id="3" name="Picture 2" descr="C:\Users\Uzivatel\AppData\Local\Microsoft\Windows\Temporary Internet Files\Content.IE5\ILLXFSOZ\MC90019933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4365104"/>
            <a:ext cx="4248472" cy="23566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13348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4638"/>
            <a:ext cx="8352928" cy="1143000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marL="0" indent="0">
              <a:buNone/>
            </a:pP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4800" b="1" cap="none" dirty="0" smtClean="0">
                <a:ln/>
                <a:solidFill>
                  <a:srgbClr val="FF0000"/>
                </a:solidFill>
              </a:rPr>
              <a:t>               </a:t>
            </a:r>
            <a:br>
              <a:rPr lang="cs-CZ" sz="4800" b="1" cap="none" dirty="0" smtClean="0">
                <a:ln/>
                <a:solidFill>
                  <a:srgbClr val="FF0000"/>
                </a:solidFill>
              </a:rPr>
            </a:br>
            <a:r>
              <a:rPr lang="cs-CZ" sz="4800" b="1" cap="none" dirty="0" smtClean="0">
                <a:ln/>
                <a:solidFill>
                  <a:srgbClr val="FF0000"/>
                </a:solidFill>
              </a:rPr>
              <a:t>         </a:t>
            </a:r>
            <a:r>
              <a:rPr lang="cs-CZ" sz="4000" b="1" cap="none" dirty="0" smtClean="0">
                <a:ln/>
                <a:solidFill>
                  <a:srgbClr val="FF0000"/>
                </a:solidFill>
              </a:rPr>
              <a:t>Cestovní pojištění</a:t>
            </a:r>
            <a:endParaRPr lang="cs-CZ" sz="4000" b="1" cap="none" dirty="0">
              <a:ln/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323528" y="1962986"/>
            <a:ext cx="5256584" cy="4572000"/>
          </a:xfrm>
          <a:solidFill>
            <a:schemeClr val="accent1">
              <a:lumMod val="40000"/>
              <a:lumOff val="60000"/>
            </a:schemeClr>
          </a:solidFill>
          <a:ln>
            <a:solidFill>
              <a:schemeClr val="tx1">
                <a:lumMod val="65000"/>
              </a:schemeClr>
            </a:solidFill>
          </a:ln>
        </p:spPr>
        <p:txBody>
          <a:bodyPr>
            <a:normAutofit/>
          </a:bodyPr>
          <a:lstStyle/>
          <a:p>
            <a:pPr marL="0" lvl="0" indent="0" algn="ctr">
              <a:spcBef>
                <a:spcPts val="0"/>
              </a:spcBef>
              <a:buClrTx/>
              <a:buSzTx/>
              <a:buNone/>
            </a:pPr>
            <a:r>
              <a:rPr lang="cs-CZ" sz="2800" dirty="0" smtClean="0"/>
              <a:t>Toto pojištění si zřizujeme pro pokrytí rizik, když cestujeme do zahraničí.</a:t>
            </a:r>
          </a:p>
          <a:p>
            <a:pPr marL="0" lvl="0" indent="0" algn="ctr">
              <a:spcBef>
                <a:spcPts val="0"/>
              </a:spcBef>
              <a:buClrTx/>
              <a:buSzTx/>
              <a:buNone/>
            </a:pPr>
            <a:r>
              <a:rPr lang="cs-CZ" sz="2800" b="1" dirty="0" smtClean="0"/>
              <a:t>Můžeme si zřídit:</a:t>
            </a:r>
          </a:p>
          <a:p>
            <a:pPr lvl="0" algn="ctr">
              <a:spcBef>
                <a:spcPts val="0"/>
              </a:spcBef>
              <a:buClrTx/>
              <a:buSzTx/>
              <a:buFontTx/>
              <a:buChar char="-"/>
            </a:pPr>
            <a:r>
              <a:rPr lang="cs-CZ" sz="2800" dirty="0"/>
              <a:t>p</a:t>
            </a:r>
            <a:r>
              <a:rPr lang="cs-CZ" sz="2800" dirty="0" smtClean="0"/>
              <a:t>ojištění léčebných výloh</a:t>
            </a:r>
          </a:p>
          <a:p>
            <a:pPr lvl="0" algn="ctr">
              <a:spcBef>
                <a:spcPts val="0"/>
              </a:spcBef>
              <a:buClrTx/>
              <a:buSzTx/>
              <a:buFontTx/>
              <a:buChar char="-"/>
            </a:pPr>
            <a:r>
              <a:rPr lang="cs-CZ" sz="2800" dirty="0"/>
              <a:t>p</a:t>
            </a:r>
            <a:r>
              <a:rPr lang="cs-CZ" sz="2800" dirty="0" smtClean="0"/>
              <a:t>ojištění asistence</a:t>
            </a:r>
          </a:p>
          <a:p>
            <a:pPr lvl="0" algn="ctr">
              <a:spcBef>
                <a:spcPts val="0"/>
              </a:spcBef>
              <a:buClrTx/>
              <a:buSzTx/>
              <a:buFontTx/>
              <a:buChar char="-"/>
            </a:pPr>
            <a:r>
              <a:rPr lang="cs-CZ" sz="2800" dirty="0"/>
              <a:t>p</a:t>
            </a:r>
            <a:r>
              <a:rPr lang="cs-CZ" sz="2800" dirty="0" smtClean="0"/>
              <a:t>ojištění odpovědnosti</a:t>
            </a:r>
          </a:p>
          <a:p>
            <a:pPr lvl="0" algn="ctr">
              <a:spcBef>
                <a:spcPts val="0"/>
              </a:spcBef>
              <a:buClrTx/>
              <a:buSzTx/>
              <a:buFontTx/>
              <a:buChar char="-"/>
            </a:pPr>
            <a:r>
              <a:rPr lang="cs-CZ" sz="2800" dirty="0"/>
              <a:t>p</a:t>
            </a:r>
            <a:r>
              <a:rPr lang="cs-CZ" sz="2800" dirty="0" smtClean="0"/>
              <a:t>ojištění zavazadel</a:t>
            </a:r>
          </a:p>
        </p:txBody>
      </p:sp>
      <p:pic>
        <p:nvPicPr>
          <p:cNvPr id="8194" name="Picture 2" descr="C:\Users\Uzivatel\AppData\Local\Microsoft\Windows\Temporary Internet Files\Content.IE5\ZMNC026Q\MM900300552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420888"/>
            <a:ext cx="3107558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56606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274638"/>
            <a:ext cx="7560840" cy="1143000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marL="0" indent="0">
              <a:buNone/>
            </a:pP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0000"/>
                </a:solidFill>
              </a:rPr>
              <a:t>Otázky a úkoly</a:t>
            </a:r>
            <a:endParaRPr lang="cs-CZ" sz="4800" b="1" cap="none" dirty="0">
              <a:ln/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467544" y="2132856"/>
            <a:ext cx="8229600" cy="4572000"/>
          </a:xfrm>
          <a:solidFill>
            <a:schemeClr val="accent1">
              <a:lumMod val="40000"/>
              <a:lumOff val="60000"/>
            </a:schemeClr>
          </a:solidFill>
          <a:ln>
            <a:solidFill>
              <a:schemeClr val="tx1">
                <a:lumMod val="65000"/>
              </a:schemeClr>
            </a:solidFill>
          </a:ln>
        </p:spPr>
        <p:txBody>
          <a:bodyPr>
            <a:normAutofit lnSpcReduction="10000"/>
          </a:bodyPr>
          <a:lstStyle/>
          <a:p>
            <a:pPr marL="742950" indent="-742950">
              <a:buAutoNum type="arabicPeriod"/>
            </a:pPr>
            <a:r>
              <a:rPr lang="cs-CZ" sz="3200" b="1" dirty="0" smtClean="0">
                <a:latin typeface="Calibri" pitchFamily="34" charset="0"/>
              </a:rPr>
              <a:t>Na co vše můžeme využít služeb pojišťovny?</a:t>
            </a:r>
            <a:endParaRPr lang="cs-CZ" sz="3200" b="1" dirty="0" smtClean="0">
              <a:latin typeface="Calibri" pitchFamily="34" charset="0"/>
            </a:endParaRPr>
          </a:p>
          <a:p>
            <a:pPr marL="742950" indent="-742950">
              <a:buAutoNum type="arabicPeriod"/>
            </a:pPr>
            <a:r>
              <a:rPr lang="cs-CZ" sz="3200" b="1" dirty="0" smtClean="0">
                <a:latin typeface="Calibri" pitchFamily="34" charset="0"/>
              </a:rPr>
              <a:t>Stane-li se nám úraz v zahraničí a nebudeme pojištění, jaký bude asi další postup?</a:t>
            </a:r>
            <a:endParaRPr lang="cs-CZ" sz="3200" b="1" dirty="0" smtClean="0">
              <a:latin typeface="Calibri" pitchFamily="34" charset="0"/>
            </a:endParaRPr>
          </a:p>
          <a:p>
            <a:pPr marL="742950" indent="-742950">
              <a:buAutoNum type="arabicPeriod"/>
            </a:pPr>
            <a:r>
              <a:rPr lang="cs-CZ" sz="3200" b="1" dirty="0" smtClean="0">
                <a:latin typeface="Calibri" pitchFamily="34" charset="0"/>
              </a:rPr>
              <a:t>Když vytopíme souseda a nebudeme mít pojištění domácnosti, co se stane?</a:t>
            </a:r>
          </a:p>
          <a:p>
            <a:pPr marL="742950" indent="-742950">
              <a:buAutoNum type="arabicPeriod"/>
            </a:pPr>
            <a:r>
              <a:rPr lang="cs-CZ" sz="3200" b="1" dirty="0" smtClean="0">
                <a:latin typeface="Calibri" pitchFamily="34" charset="0"/>
              </a:rPr>
              <a:t>Přemýšlej, co vše se může přihodit a proč je tedy nutné mít pojištění.</a:t>
            </a:r>
            <a:endParaRPr lang="cs-CZ" sz="3200" b="1" dirty="0" smtClean="0">
              <a:latin typeface="Calibri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9552" y="2132856"/>
            <a:ext cx="4968552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1862186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764</TotalTime>
  <Words>279</Words>
  <Application>Microsoft Office PowerPoint</Application>
  <PresentationFormat>Předvádění na obrazovce (4:3)</PresentationFormat>
  <Paragraphs>111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Arkýř</vt:lpstr>
      <vt:lpstr>Prezentace aplikace PowerPoint</vt:lpstr>
      <vt:lpstr>            Pojištění</vt:lpstr>
      <vt:lpstr>Prezentace aplikace PowerPoint</vt:lpstr>
      <vt:lpstr>                    Životní pojištění</vt:lpstr>
      <vt:lpstr>                   Úrazové pojištění</vt:lpstr>
      <vt:lpstr>                       Pojištění invalidity </vt:lpstr>
      <vt:lpstr>                         Pojištění majetku</vt:lpstr>
      <vt:lpstr>                          Pojištění odpovědnosti                       za škody</vt:lpstr>
      <vt:lpstr>                             Cestovní pojištění</vt:lpstr>
      <vt:lpstr>    Otázky a úkoly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</dc:creator>
  <cp:lastModifiedBy>Uzivatel</cp:lastModifiedBy>
  <cp:revision>79</cp:revision>
  <dcterms:created xsi:type="dcterms:W3CDTF">2012-10-27T08:31:01Z</dcterms:created>
  <dcterms:modified xsi:type="dcterms:W3CDTF">2013-04-01T15:35:35Z</dcterms:modified>
</cp:coreProperties>
</file>