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361902-56C0-4FB4-AA6E-DA4DB7782DF2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0784C2-3705-4933-B6DB-361D760ECF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084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BD5B90-F5A1-451F-A9D5-5B803EC8B1B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6511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BD5B90-F5A1-451F-A9D5-5B803EC8B1B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7571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BD5B90-F5A1-451F-A9D5-5B803EC8B1B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1677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BD5B90-F5A1-451F-A9D5-5B803EC8B1B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6548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BD5B90-F5A1-451F-A9D5-5B803EC8B1B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5858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BD5B90-F5A1-451F-A9D5-5B803EC8B1B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1899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BD5B90-F5A1-451F-A9D5-5B803EC8B1B0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53112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C5331A8-3B2D-43CE-A446-4C3A98D8E695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5F7878E-8DE7-4DA4-ADA4-271465534035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31A8-3B2D-43CE-A446-4C3A98D8E695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7878E-8DE7-4DA4-ADA4-271465534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FC5331A8-3B2D-43CE-A446-4C3A98D8E695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65F7878E-8DE7-4DA4-ADA4-27146553403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31A8-3B2D-43CE-A446-4C3A98D8E695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7878E-8DE7-4DA4-ADA4-271465534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31A8-3B2D-43CE-A446-4C3A98D8E695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65F7878E-8DE7-4DA4-ADA4-271465534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31A8-3B2D-43CE-A446-4C3A98D8E695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7878E-8DE7-4DA4-ADA4-271465534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31A8-3B2D-43CE-A446-4C3A98D8E695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7878E-8DE7-4DA4-ADA4-271465534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31A8-3B2D-43CE-A446-4C3A98D8E695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65F7878E-8DE7-4DA4-ADA4-271465534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31A8-3B2D-43CE-A446-4C3A98D8E695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7878E-8DE7-4DA4-ADA4-271465534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31A8-3B2D-43CE-A446-4C3A98D8E695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7878E-8DE7-4DA4-ADA4-271465534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31A8-3B2D-43CE-A446-4C3A98D8E695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7878E-8DE7-4DA4-ADA4-271465534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C5331A8-3B2D-43CE-A446-4C3A98D8E695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65F7878E-8DE7-4DA4-ADA4-27146553403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2020site.org/trees/apple.html" TargetMode="External"/><Relationship Id="rId7" Type="http://schemas.openxmlformats.org/officeDocument/2006/relationships/hyperlink" Target="http://www.garten.cz/a/cz/4971-svestka-udrzovaci-rez/" TargetMode="External"/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redskolaci.cz/?p=12225" TargetMode="External"/><Relationship Id="rId5" Type="http://schemas.openxmlformats.org/officeDocument/2006/relationships/hyperlink" Target="http://www.biolib.cz/cz/taxonimage/id34680/?taxonid=39511" TargetMode="External"/><Relationship Id="rId4" Type="http://schemas.openxmlformats.org/officeDocument/2006/relationships/hyperlink" Target="http://ladyrovena.blog.cz/1011/jablon-domaci-malus-domestic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5275769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Pavla </a:t>
                      </a:r>
                      <a:r>
                        <a:rPr lang="cs-CZ" sz="2000" dirty="0" err="1" smtClean="0"/>
                        <a:t>Kešeláková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VY_52_INOVACE_PR.1.1-11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Podzim</a:t>
                      </a:r>
                      <a:r>
                        <a:rPr lang="cs-CZ" sz="2000" baseline="0" dirty="0" smtClean="0"/>
                        <a:t> – Ovoce /Hádanky/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4530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400600"/>
          </a:xfrm>
        </p:spPr>
        <p:txBody>
          <a:bodyPr>
            <a:normAutofit fontScale="92500" lnSpcReduction="10000"/>
          </a:bodyPr>
          <a:lstStyle/>
          <a:p>
            <a:pPr marL="0" lvl="0" indent="0" rtl="0">
              <a:spcBef>
                <a:spcPct val="20000"/>
              </a:spcBef>
              <a:buClrTx/>
              <a:buSzTx/>
              <a:buNone/>
            </a:pPr>
            <a:r>
              <a:rPr lang="cs-CZ" sz="2000" b="1" kern="12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Název školy: </a:t>
            </a:r>
            <a:r>
              <a:rPr lang="cs-CZ" sz="2000" kern="12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ZŠ a MŠ T. G. Masaryka, příspěvková organizace</a:t>
            </a:r>
            <a:endParaRPr lang="cs-CZ" sz="2000" b="1" kern="1200" dirty="0">
              <a:solidFill>
                <a:prstClr val="black"/>
              </a:solidFill>
              <a:latin typeface="Calibri"/>
              <a:ea typeface="+mn-ea"/>
              <a:cs typeface="+mn-cs"/>
            </a:endParaRPr>
          </a:p>
          <a:p>
            <a:pPr marL="0" lvl="0" indent="0" rtl="0">
              <a:spcBef>
                <a:spcPct val="20000"/>
              </a:spcBef>
              <a:buClrTx/>
              <a:buSzTx/>
              <a:buNone/>
            </a:pPr>
            <a:r>
              <a:rPr lang="cs-CZ" sz="2000" b="1" kern="12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Autor: </a:t>
            </a:r>
            <a:r>
              <a:rPr lang="cs-CZ" sz="2000" kern="12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Mgr.</a:t>
            </a:r>
            <a:r>
              <a:rPr lang="cs-CZ" sz="2000" b="1" kern="12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</a:t>
            </a:r>
            <a:r>
              <a:rPr lang="cs-CZ" sz="2000" kern="12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Pavla </a:t>
            </a:r>
            <a:r>
              <a:rPr lang="cs-CZ" sz="2000" kern="1200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Kešeláková</a:t>
            </a:r>
            <a:endParaRPr lang="cs-CZ" sz="2000" kern="1200" dirty="0">
              <a:solidFill>
                <a:prstClr val="black"/>
              </a:solidFill>
              <a:latin typeface="Calibri"/>
              <a:ea typeface="+mn-ea"/>
              <a:cs typeface="+mn-cs"/>
            </a:endParaRPr>
          </a:p>
          <a:p>
            <a:pPr marL="0" lvl="0" indent="0" rtl="0">
              <a:spcBef>
                <a:spcPct val="20000"/>
              </a:spcBef>
              <a:buClrTx/>
              <a:buSzTx/>
              <a:buNone/>
            </a:pPr>
            <a:r>
              <a:rPr lang="cs-CZ" sz="2000" b="1" kern="12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Datum vytvoření: </a:t>
            </a:r>
            <a:r>
              <a:rPr lang="cs-CZ" sz="2000" kern="1200" dirty="0" smtClean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říjen. 2011</a:t>
            </a:r>
            <a:endParaRPr lang="cs-CZ" sz="2000" b="1" kern="1200" dirty="0">
              <a:solidFill>
                <a:prstClr val="black"/>
              </a:solidFill>
              <a:latin typeface="Calibri"/>
              <a:ea typeface="+mn-ea"/>
              <a:cs typeface="+mn-cs"/>
            </a:endParaRPr>
          </a:p>
          <a:p>
            <a:pPr marL="0" lvl="0" indent="0" rtl="0">
              <a:spcBef>
                <a:spcPct val="20000"/>
              </a:spcBef>
              <a:buClrTx/>
              <a:buSzTx/>
              <a:buNone/>
            </a:pPr>
            <a:r>
              <a:rPr lang="cs-CZ" sz="2000" b="1" kern="12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Ročník: </a:t>
            </a:r>
            <a:r>
              <a:rPr lang="cs-CZ" sz="2000" kern="12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1. ZŠ /6 -7 let/</a:t>
            </a:r>
          </a:p>
          <a:p>
            <a:pPr marL="0" lvl="0" indent="0" rtl="0">
              <a:spcBef>
                <a:spcPct val="20000"/>
              </a:spcBef>
              <a:buClrTx/>
              <a:buSzTx/>
              <a:buNone/>
            </a:pPr>
            <a:r>
              <a:rPr lang="cs-CZ" sz="2000" b="1" kern="12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Vzdělávací oblast: </a:t>
            </a:r>
            <a:r>
              <a:rPr lang="cs-CZ" sz="2000" kern="12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Člověk a jeho svět, Prvouka</a:t>
            </a:r>
          </a:p>
          <a:p>
            <a:pPr marL="0" lvl="0" indent="0" rtl="0">
              <a:spcBef>
                <a:spcPct val="20000"/>
              </a:spcBef>
              <a:buClrTx/>
              <a:buSzTx/>
              <a:buNone/>
            </a:pPr>
            <a:r>
              <a:rPr lang="cs-CZ" sz="2000" b="1" kern="12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Téma</a:t>
            </a:r>
            <a:r>
              <a:rPr lang="cs-CZ" sz="2000" kern="12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: Podzim </a:t>
            </a:r>
            <a:r>
              <a:rPr lang="cs-CZ" sz="2000" kern="1200" dirty="0" smtClean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– ovoce /hádanky/</a:t>
            </a: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Anotace: </a:t>
            </a:r>
          </a:p>
          <a:p>
            <a:pPr marL="0" lvl="0" indent="0"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Žáci v prezentaci </a:t>
            </a:r>
            <a:r>
              <a:rPr lang="cs-CZ" sz="1600" dirty="0">
                <a:solidFill>
                  <a:prstClr val="black"/>
                </a:solidFill>
              </a:rPr>
              <a:t>hádají názvy ovoce, podle </a:t>
            </a:r>
            <a:r>
              <a:rPr lang="cs-CZ" sz="1600" dirty="0" smtClean="0">
                <a:solidFill>
                  <a:prstClr val="black"/>
                </a:solidFill>
              </a:rPr>
              <a:t>hádanek, </a:t>
            </a:r>
            <a:r>
              <a:rPr lang="cs-CZ" sz="1600" dirty="0">
                <a:solidFill>
                  <a:prstClr val="black"/>
                </a:solidFill>
              </a:rPr>
              <a:t>s nápovědou barevných obrázků, naučí se básničky o některém ovoci, </a:t>
            </a:r>
            <a:r>
              <a:rPr lang="cs-CZ" sz="1600" dirty="0" smtClean="0">
                <a:solidFill>
                  <a:prstClr val="black"/>
                </a:solidFill>
              </a:rPr>
              <a:t>zopakují si </a:t>
            </a:r>
            <a:r>
              <a:rPr lang="cs-CZ" sz="1600" dirty="0">
                <a:solidFill>
                  <a:prstClr val="black"/>
                </a:solidFill>
              </a:rPr>
              <a:t>známé </a:t>
            </a:r>
            <a:r>
              <a:rPr lang="cs-CZ" sz="1600" dirty="0" smtClean="0">
                <a:solidFill>
                  <a:prstClr val="black"/>
                </a:solidFill>
              </a:rPr>
              <a:t>písničky,</a:t>
            </a:r>
          </a:p>
          <a:p>
            <a:pPr marL="0" lvl="0" indent="0"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na listě10 si procvičí uvolňovací cvik, dolní oblouk .</a:t>
            </a:r>
          </a:p>
          <a:p>
            <a:pPr marL="0" lvl="0" indent="0"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Uplatnění mezipředmětových vztahů: ČJ – básničky, pohádky, hádanky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                                   </a:t>
            </a:r>
            <a:r>
              <a:rPr lang="cs-CZ" sz="1600" dirty="0" smtClean="0">
                <a:solidFill>
                  <a:prstClr val="black"/>
                </a:solidFill>
              </a:rPr>
              <a:t>  </a:t>
            </a:r>
            <a:r>
              <a:rPr lang="cs-CZ" sz="1600" dirty="0">
                <a:solidFill>
                  <a:prstClr val="black"/>
                </a:solidFill>
              </a:rPr>
              <a:t>HV – písničky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                                    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VV – kreslení, malování plodů,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                                             </a:t>
            </a:r>
            <a:r>
              <a:rPr lang="cs-CZ" sz="1600" dirty="0" smtClean="0">
                <a:solidFill>
                  <a:prstClr val="black"/>
                </a:solidFill>
              </a:rPr>
              <a:t>tiskátka </a:t>
            </a:r>
            <a:r>
              <a:rPr lang="cs-CZ" sz="1600" dirty="0">
                <a:solidFill>
                  <a:prstClr val="black"/>
                </a:solidFill>
              </a:rPr>
              <a:t>z plodů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                                     </a:t>
            </a:r>
            <a:r>
              <a:rPr lang="cs-CZ" sz="1600" dirty="0" smtClean="0">
                <a:solidFill>
                  <a:prstClr val="black"/>
                </a:solidFill>
              </a:rPr>
              <a:t>PČ </a:t>
            </a:r>
            <a:r>
              <a:rPr lang="cs-CZ" sz="1600" dirty="0">
                <a:solidFill>
                  <a:prstClr val="black"/>
                </a:solidFill>
              </a:rPr>
              <a:t>– modelování ovoce,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                                             </a:t>
            </a:r>
            <a:r>
              <a:rPr lang="cs-CZ" sz="1600" dirty="0" smtClean="0">
                <a:solidFill>
                  <a:prstClr val="black"/>
                </a:solidFill>
              </a:rPr>
              <a:t>ochutnávka</a:t>
            </a:r>
            <a:r>
              <a:rPr lang="cs-CZ" sz="1600" dirty="0">
                <a:solidFill>
                  <a:prstClr val="black"/>
                </a:solidFill>
              </a:rPr>
              <a:t>, výstavka plodů</a:t>
            </a:r>
          </a:p>
          <a:p>
            <a:pPr marL="182880" indent="0">
              <a:buNone/>
            </a:pPr>
            <a:endParaRPr lang="cs-CZ" sz="1600" dirty="0"/>
          </a:p>
          <a:p>
            <a:pPr marL="18288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Klíčová slova: </a:t>
            </a:r>
            <a:r>
              <a:rPr lang="cs-CZ" sz="1600" dirty="0" smtClean="0">
                <a:solidFill>
                  <a:prstClr val="black"/>
                </a:solidFill>
              </a:rPr>
              <a:t>sad, sadař, ovocné stromy, ovoce – jablko, hruška, švestka, ořech, sklizeň ovoce, česání plodů, zpracování – zavařování, uskladnění, zmrazování …</a:t>
            </a:r>
          </a:p>
          <a:p>
            <a:pPr marL="0" lvl="0" indent="0">
              <a:buNone/>
            </a:pP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13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 descr="C:\Users\12j8\Documents\HÁDANK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92" y="476672"/>
            <a:ext cx="7776865" cy="291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24744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 Rounded MT Bold" pitchFamily="34" charset="0"/>
                <a:cs typeface="Arabic Typesetting" pitchFamily="66" charset="-78"/>
              </a:rPr>
              <a:t>HÁDANKA ?</a:t>
            </a:r>
            <a:endParaRPr lang="cs-CZ" b="1" dirty="0">
              <a:solidFill>
                <a:srgbClr val="FF0000"/>
              </a:solidFill>
              <a:latin typeface="Arial Rounded MT Bold" pitchFamily="34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2432" y="3545632"/>
            <a:ext cx="7139136" cy="2337123"/>
          </a:xfrm>
        </p:spPr>
        <p:txBody>
          <a:bodyPr/>
          <a:lstStyle/>
          <a:p>
            <a:r>
              <a:rPr lang="cs-CZ" dirty="0" smtClean="0"/>
              <a:t>Na stromě se narodilo,</a:t>
            </a:r>
          </a:p>
          <a:p>
            <a:r>
              <a:rPr lang="cs-CZ" dirty="0" smtClean="0"/>
              <a:t>zprvu něžným kvítkem bylo,</a:t>
            </a:r>
          </a:p>
          <a:p>
            <a:r>
              <a:rPr lang="cs-CZ" dirty="0" smtClean="0"/>
              <a:t>teď se směje červeně:</a:t>
            </a:r>
          </a:p>
          <a:p>
            <a:r>
              <a:rPr lang="cs-CZ" dirty="0" smtClean="0"/>
              <a:t>Pojďte ke mně, snězte mě!</a:t>
            </a:r>
          </a:p>
          <a:p>
            <a:endParaRPr lang="cs-CZ" dirty="0"/>
          </a:p>
        </p:txBody>
      </p:sp>
      <p:pic>
        <p:nvPicPr>
          <p:cNvPr id="2051" name="Picture 3" descr="C:\Users\12j8\AppData\Local\Microsoft\Windows\Temporary Internet Files\Content.IE5\D4QLTJ6C\MP900321070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41" t="41856" r="31415" b="4232"/>
          <a:stretch/>
        </p:blipFill>
        <p:spPr bwMode="auto">
          <a:xfrm>
            <a:off x="6660232" y="4293096"/>
            <a:ext cx="1479903" cy="180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7790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" y="-34459"/>
            <a:ext cx="9324528" cy="6858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56" y="6093296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Na stromě se narodilo,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9794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5" name="Picture 13" descr="http://nd04.jxs.cz/870/371/8cc69b01d0_70923198_o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867" y="0"/>
            <a:ext cx="917486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48725" y="6109003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z</a:t>
            </a:r>
            <a:r>
              <a:rPr lang="cs-CZ" sz="2400" dirty="0" smtClean="0">
                <a:solidFill>
                  <a:schemeClr val="bg1"/>
                </a:solidFill>
              </a:rPr>
              <a:t>prvu něžným kvítkem bylo,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9715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5806329"/>
            <a:ext cx="9036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Zazpívejte si písničku o jablíčku! Koulelo so koulelo ….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12j8\AppData\Local\Microsoft\Windows\Temporary Internet Files\Content.IE5\ZAXBBRKQ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4249"/>
            <a:ext cx="5692080" cy="5692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12j8\AppData\Local\Microsoft\Windows\Temporary Internet Files\Content.IE5\AM1I8PN9\MC90044179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84829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476672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n w="18415" cmpd="sng">
                  <a:solidFill>
                    <a:schemeClr val="bg1">
                      <a:lumMod val="9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</a:t>
            </a:r>
            <a:r>
              <a:rPr lang="cs-CZ" sz="2400" dirty="0" smtClean="0">
                <a:ln w="18415" cmpd="sng">
                  <a:solidFill>
                    <a:schemeClr val="bg1">
                      <a:lumMod val="9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eď se směje červeně: Pojďte ke mně, snězte mě!</a:t>
            </a:r>
            <a:endParaRPr lang="cs-CZ" dirty="0">
              <a:ln w="18415" cmpd="sng">
                <a:solidFill>
                  <a:schemeClr val="bg1">
                    <a:lumMod val="95000"/>
                  </a:schemeClr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12387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7411" y="3573016"/>
            <a:ext cx="8229600" cy="4525963"/>
          </a:xfrm>
        </p:spPr>
        <p:txBody>
          <a:bodyPr/>
          <a:lstStyle/>
          <a:p>
            <a:pPr algn="ctr"/>
            <a:r>
              <a:rPr lang="cs-CZ" dirty="0" smtClean="0"/>
              <a:t>Nejdřív šaty zelené, </a:t>
            </a:r>
          </a:p>
          <a:p>
            <a:pPr algn="ctr"/>
            <a:r>
              <a:rPr lang="cs-CZ" dirty="0" smtClean="0"/>
              <a:t>potom nosí červené. </a:t>
            </a:r>
          </a:p>
          <a:p>
            <a:pPr algn="ctr"/>
            <a:r>
              <a:rPr lang="cs-CZ" dirty="0" smtClean="0"/>
              <a:t>A když už modré má, </a:t>
            </a:r>
          </a:p>
          <a:p>
            <a:pPr marL="182880" indent="0" algn="ctr">
              <a:buNone/>
            </a:pPr>
            <a:r>
              <a:rPr lang="cs-CZ" dirty="0" smtClean="0"/>
              <a:t>s dobrou chutí jíst se dá.</a:t>
            </a:r>
          </a:p>
          <a:p>
            <a:pPr algn="ctr"/>
            <a:endParaRPr lang="cs-CZ" dirty="0"/>
          </a:p>
        </p:txBody>
      </p:sp>
      <p:pic>
        <p:nvPicPr>
          <p:cNvPr id="4" name="Picture 3" descr="C:\Users\12j8\Documents\HÁDANK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660" y="332656"/>
            <a:ext cx="8250986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55776" y="1268760"/>
            <a:ext cx="37444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Arial Rounded MT Bold" pitchFamily="34" charset="0"/>
              </a:rPr>
              <a:t>HÁDANKA ?</a:t>
            </a:r>
            <a:endParaRPr lang="cs-CZ" sz="4400" b="1" dirty="0">
              <a:solidFill>
                <a:srgbClr val="FF000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09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-243408"/>
            <a:ext cx="5165408" cy="43651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636912"/>
            <a:ext cx="4897727" cy="400506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5759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1269" y="1124744"/>
            <a:ext cx="8075240" cy="2376264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ŠVESTKA</a:t>
            </a:r>
            <a:br>
              <a:rPr lang="cs-CZ" sz="3200" dirty="0" smtClean="0"/>
            </a:br>
            <a:r>
              <a:rPr lang="cs-CZ" sz="3200" dirty="0" smtClean="0"/>
              <a:t>Jan Čarek</a:t>
            </a:r>
            <a:br>
              <a:rPr lang="cs-CZ" sz="3200" dirty="0" smtClean="0"/>
            </a:br>
            <a:r>
              <a:rPr lang="cs-CZ" sz="3200" dirty="0" smtClean="0"/>
              <a:t>Dokud švestka nedozraje,</a:t>
            </a:r>
            <a:br>
              <a:rPr lang="cs-CZ" sz="3200" dirty="0" smtClean="0"/>
            </a:br>
            <a:r>
              <a:rPr lang="cs-CZ" sz="3200" dirty="0" smtClean="0"/>
              <a:t>chudinka, jen zelená je.</a:t>
            </a:r>
            <a:br>
              <a:rPr lang="cs-CZ" sz="3200" dirty="0" smtClean="0"/>
            </a:br>
            <a:r>
              <a:rPr lang="cs-CZ" sz="3200" dirty="0" smtClean="0"/>
              <a:t>Počkejte, až dozraje,</a:t>
            </a:r>
            <a:br>
              <a:rPr lang="cs-CZ" sz="3200" dirty="0" smtClean="0"/>
            </a:br>
            <a:r>
              <a:rPr lang="cs-CZ" sz="3200" dirty="0" smtClean="0"/>
              <a:t>potom pěkně modrá je.</a:t>
            </a:r>
            <a:br>
              <a:rPr lang="cs-CZ" sz="3200" dirty="0" smtClean="0"/>
            </a:br>
            <a:r>
              <a:rPr lang="cs-CZ" sz="2200" i="1" dirty="0" smtClean="0"/>
              <a:t>/Ovoce, ovoce na naší zahrádce/</a:t>
            </a:r>
            <a:endParaRPr lang="cs-CZ" sz="3200" i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924944"/>
            <a:ext cx="4103055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645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44008" y="1268760"/>
            <a:ext cx="396044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HRUŠKA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cs-CZ" sz="2800" dirty="0" smtClean="0"/>
              <a:t>František Hrubín</a:t>
            </a:r>
          </a:p>
          <a:p>
            <a:endParaRPr lang="cs-CZ" sz="2800" dirty="0" smtClean="0"/>
          </a:p>
          <a:p>
            <a:r>
              <a:rPr lang="cs-CZ" sz="2800" dirty="0" smtClean="0"/>
              <a:t>Vezmi žlutou tužku, </a:t>
            </a:r>
          </a:p>
          <a:p>
            <a:r>
              <a:rPr lang="cs-CZ" sz="2800" dirty="0" smtClean="0"/>
              <a:t>Namaluj mi hrušku</a:t>
            </a:r>
          </a:p>
          <a:p>
            <a:r>
              <a:rPr lang="cs-CZ" sz="2800" dirty="0" smtClean="0"/>
              <a:t>A pod hrušku talíř:</a:t>
            </a:r>
          </a:p>
          <a:p>
            <a:r>
              <a:rPr lang="cs-CZ" sz="2800" dirty="0" smtClean="0"/>
              <a:t>Sláva už jsi malíř!</a:t>
            </a:r>
            <a:endParaRPr lang="cs-CZ" sz="2800" dirty="0"/>
          </a:p>
        </p:txBody>
      </p:sp>
      <p:pic>
        <p:nvPicPr>
          <p:cNvPr id="1026" name="Picture 2" descr="C:\Users\12j8\AppData\Local\Microsoft\Windows\Temporary Internet Files\Content.IE5\8UYWMOJD\MC900112354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28885">
            <a:off x="1259632" y="836712"/>
            <a:ext cx="2873575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12j8\AppData\Local\Microsoft\Windows\Temporary Internet Files\Content.IE5\LVSNLQ2N\MC90044173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19564">
            <a:off x="4825664" y="4743863"/>
            <a:ext cx="1544671" cy="1544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8561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904656"/>
          </a:xfrm>
        </p:spPr>
        <p:txBody>
          <a:bodyPr>
            <a:normAutofit fontScale="85000" lnSpcReduction="20000"/>
          </a:bodyPr>
          <a:lstStyle/>
          <a:p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Zdroj: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Obr. 6, 11: 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http://office.microsoft.com/cs-cz/images/?CTT=6&amp;ver=14&amp;app=powerpnt.exe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Obr. 4: jabloň - 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3"/>
              </a:rPr>
              <a:t>http://www.2020site.org/trees/apple.html 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Obr. 5: květ - 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4"/>
              </a:rPr>
              <a:t>http://ladyrovena.blog.cz/1011/jablon-domaci-malus-domestica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Obr. 8: 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 zelená švestka -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5"/>
              </a:rPr>
              <a:t>http://www.biolib.cz/cz/taxonimage/id34680/?taxonid=39511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182880" indent="0">
              <a:buNone/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modrá </a:t>
            </a:r>
            <a:r>
              <a:rPr lang="cs-CZ" sz="2400" dirty="0">
                <a:latin typeface="Calibri" pitchFamily="34" charset="0"/>
                <a:cs typeface="Calibri" pitchFamily="34" charset="0"/>
              </a:rPr>
              <a:t>švestka - </a:t>
            </a:r>
            <a:r>
              <a:rPr lang="cs-CZ" sz="2400" dirty="0">
                <a:latin typeface="Calibri" pitchFamily="34" charset="0"/>
                <a:cs typeface="Calibri" pitchFamily="34" charset="0"/>
                <a:hlinkClick r:id="rId6"/>
              </a:rPr>
              <a:t>–</a:t>
            </a:r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>
                <a:latin typeface="Calibri" pitchFamily="34" charset="0"/>
                <a:cs typeface="Calibri" pitchFamily="34" charset="0"/>
                <a:hlinkClick r:id="rId7"/>
              </a:rPr>
              <a:t>http://www.garten.cz/a/cz/4971-svestka-udrzovaci-rez/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Obr. 9: švestka - </a:t>
            </a:r>
            <a:r>
              <a:rPr lang="cs-CZ" sz="2400" dirty="0">
                <a:latin typeface="Calibri" pitchFamily="34" charset="0"/>
                <a:cs typeface="Calibri" pitchFamily="34" charset="0"/>
                <a:hlinkClick r:id="rId6"/>
              </a:rPr>
              <a:t>http://www.predskolaci.cz/?p=12225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Obr</a:t>
            </a:r>
            <a:r>
              <a:rPr lang="cs-CZ" sz="2400" dirty="0">
                <a:latin typeface="Calibri" pitchFamily="34" charset="0"/>
                <a:cs typeface="Calibri" pitchFamily="34" charset="0"/>
              </a:rPr>
              <a:t>. 10: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Obr.11 – hruška</a:t>
            </a:r>
          </a:p>
          <a:p>
            <a:pPr marL="0" indent="0">
              <a:buNone/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</a:t>
            </a:r>
            <a:r>
              <a:rPr lang="cs-CZ" sz="2400" dirty="0">
                <a:latin typeface="Calibri" pitchFamily="34" charset="0"/>
                <a:cs typeface="Calibri" pitchFamily="34" charset="0"/>
                <a:hlinkClick r:id="rId2"/>
              </a:rPr>
              <a:t>http://office.microsoft.com/cs-cz/images/?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CTT=6&amp;ver=14&amp;app=powerpnt.exe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cs-CZ" sz="2400" dirty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        Hádanky a básničky: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latin typeface="Calibri" pitchFamily="34" charset="0"/>
                <a:ea typeface="Calibri"/>
                <a:cs typeface="Calibri" pitchFamily="34" charset="0"/>
              </a:rPr>
              <a:t>DAGMAR ŠOTTNEROVÁ. </a:t>
            </a:r>
            <a:r>
              <a:rPr lang="cs-CZ" sz="2400" i="1" dirty="0">
                <a:latin typeface="Calibri" pitchFamily="34" charset="0"/>
                <a:ea typeface="Calibri"/>
                <a:cs typeface="Calibri" pitchFamily="34" charset="0"/>
              </a:rPr>
              <a:t>Léto a podzim</a:t>
            </a:r>
            <a:r>
              <a:rPr lang="cs-CZ" sz="2400" dirty="0">
                <a:latin typeface="Calibri" pitchFamily="34" charset="0"/>
                <a:ea typeface="Calibri"/>
                <a:cs typeface="Calibri" pitchFamily="34" charset="0"/>
              </a:rPr>
              <a:t>. První vydání. Olomouc: </a:t>
            </a:r>
            <a:r>
              <a:rPr lang="cs-CZ" sz="2400" dirty="0" err="1">
                <a:latin typeface="Calibri" pitchFamily="34" charset="0"/>
                <a:ea typeface="Calibri"/>
                <a:cs typeface="Calibri" pitchFamily="34" charset="0"/>
              </a:rPr>
              <a:t>Rubico</a:t>
            </a:r>
            <a:r>
              <a:rPr lang="cs-CZ" sz="2400" dirty="0">
                <a:latin typeface="Calibri" pitchFamily="34" charset="0"/>
                <a:ea typeface="Calibri"/>
                <a:cs typeface="Calibri" pitchFamily="34" charset="0"/>
              </a:rPr>
              <a:t>, 2006. ISBN 80-7346-066-1. </a:t>
            </a:r>
            <a:r>
              <a:rPr lang="cs-CZ" sz="2400" dirty="0" smtClean="0">
                <a:latin typeface="Calibri" pitchFamily="34" charset="0"/>
                <a:ea typeface="Calibri"/>
                <a:cs typeface="Calibri" pitchFamily="34" charset="0"/>
              </a:rPr>
              <a:t>s. 55, 73 </a:t>
            </a:r>
            <a:endParaRPr lang="cs-CZ" sz="2400" dirty="0">
              <a:latin typeface="Calibri" pitchFamily="34" charset="0"/>
              <a:ea typeface="Calibri"/>
              <a:cs typeface="Calibri" pitchFamily="34" charset="0"/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554248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3</TotalTime>
  <Words>414</Words>
  <Application>Microsoft Office PowerPoint</Application>
  <PresentationFormat>Předvádění na obrazovce (4:3)</PresentationFormat>
  <Paragraphs>77</Paragraphs>
  <Slides>11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Carnival</vt:lpstr>
      <vt:lpstr>Prezentace aplikace PowerPoint</vt:lpstr>
      <vt:lpstr>Prezentace aplikace PowerPoint</vt:lpstr>
      <vt:lpstr>HÁDANKA 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ŠVESTKA Jan Čarek Dokud švestka nedozraje, chudinka, jen zelená je. Počkejte, až dozraje, potom pěkně modrá je. /Ovoce, ovoce na naší zahrádce/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12j8</dc:creator>
  <cp:lastModifiedBy>12j8</cp:lastModifiedBy>
  <cp:revision>2</cp:revision>
  <dcterms:created xsi:type="dcterms:W3CDTF">2011-10-01T06:49:46Z</dcterms:created>
  <dcterms:modified xsi:type="dcterms:W3CDTF">2012-01-28T08:55:57Z</dcterms:modified>
</cp:coreProperties>
</file>