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C16599-6C85-4572-A74E-81A2D1E208E9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E5257F-A04A-4A26-97FB-F234945800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624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2104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3626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392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16683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450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1252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258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ozahrade.webnode.cz    hobby.blesk.cz</a:t>
            </a:r>
            <a:r>
              <a:rPr lang="cs-CZ" baseline="0" dirty="0" smtClean="0"/>
              <a:t> ….modrá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512542_zelenina‑pareniste‑rostliny‑zahrada‑hobby‑vysevy‑zelenina.jpg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hobby.blesk.cz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0948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2049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68319-6AA4-4A72-9C41-4DD38801BA01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5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325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926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149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576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224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463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325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08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172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347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45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D75B10-18AA-4A08-8EBE-8BDDE375AFEF}" type="datetimeFigureOut">
              <a:rPr lang="cs-CZ" smtClean="0"/>
              <a:t>28.1.2012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058E4-2138-45AF-9F5D-54E0956C44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613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zelenina.iprostor.cz/kedlubny.htm" TargetMode="External"/><Relationship Id="rId3" Type="http://schemas.openxmlformats.org/officeDocument/2006/relationships/hyperlink" Target="http://www.moda.cz/Kategorie/Zdravi_a_krasa/20100602_Zelenina_Je_Lepsi_Syrova_Nebo_Varena.html" TargetMode="External"/><Relationship Id="rId7" Type="http://schemas.openxmlformats.org/officeDocument/2006/relationships/hyperlink" Target="http://zelenina.iprostor.cz/zeli.htm" TargetMode="External"/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rt.purdue.edu/ext/senior/vegetabl/chinesecab1.htm" TargetMode="External"/><Relationship Id="rId5" Type="http://schemas.openxmlformats.org/officeDocument/2006/relationships/hyperlink" Target="http://www.garten.cz/a/cz/6442-zelenina-v-nadobach-cerstva-petrzel-i-v-zime/" TargetMode="External"/><Relationship Id="rId10" Type="http://schemas.openxmlformats.org/officeDocument/2006/relationships/hyperlink" Target="http://zelenina.iprostor.cz/kapusta.htm" TargetMode="External"/><Relationship Id="rId4" Type="http://schemas.openxmlformats.org/officeDocument/2006/relationships/hyperlink" Target="http://pesema.cz/produkty.php" TargetMode="External"/><Relationship Id="rId9" Type="http://schemas.openxmlformats.org/officeDocument/2006/relationships/hyperlink" Target="http://search.centrum.cz/?sites=1&amp;sec=img&amp;q=%C4%8Derven%C3%A1+%C5%99epa&amp;site=recepty.centrum.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8147482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VY_52_INOVACE_PR.1.1-16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Podzim</a:t>
                      </a:r>
                      <a:r>
                        <a:rPr lang="cs-CZ" sz="2000" baseline="0" dirty="0" smtClean="0"/>
                        <a:t> -zelenina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97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prstClr val="black"/>
                </a:solidFill>
              </a:rPr>
              <a:t>Název školy: </a:t>
            </a:r>
            <a:r>
              <a:rPr lang="cs-CZ" sz="2000" dirty="0">
                <a:solidFill>
                  <a:prstClr val="black"/>
                </a:solidFill>
              </a:rPr>
              <a:t>ZŠ a MŠ T. G. Masaryka, příspěvková organizace</a:t>
            </a:r>
            <a:endParaRPr lang="cs-CZ" sz="20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</a:rPr>
              <a:t>Autor: </a:t>
            </a:r>
            <a:r>
              <a:rPr lang="cs-CZ" sz="2000" dirty="0" smtClean="0">
                <a:solidFill>
                  <a:prstClr val="black"/>
                </a:solidFill>
              </a:rPr>
              <a:t>Mgr.</a:t>
            </a:r>
            <a:r>
              <a:rPr lang="cs-CZ" sz="2000" b="1" dirty="0" smtClean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Pavla </a:t>
            </a:r>
            <a:r>
              <a:rPr lang="cs-CZ" sz="2000" dirty="0" err="1">
                <a:solidFill>
                  <a:prstClr val="black"/>
                </a:solidFill>
              </a:rPr>
              <a:t>Kešeláková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</a:rPr>
              <a:t>Datum vytvoření</a:t>
            </a:r>
            <a:r>
              <a:rPr lang="cs-CZ" sz="2000" b="1" smtClean="0">
                <a:solidFill>
                  <a:prstClr val="black"/>
                </a:solidFill>
              </a:rPr>
              <a:t>: </a:t>
            </a:r>
            <a:r>
              <a:rPr lang="cs-CZ" sz="2000" smtClean="0">
                <a:solidFill>
                  <a:prstClr val="black"/>
                </a:solidFill>
              </a:rPr>
              <a:t>říjen. </a:t>
            </a:r>
            <a:r>
              <a:rPr lang="cs-CZ" sz="2000" smtClean="0">
                <a:solidFill>
                  <a:prstClr val="black"/>
                </a:solidFill>
              </a:rPr>
              <a:t>2011</a:t>
            </a:r>
            <a:endParaRPr lang="cs-CZ" sz="20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</a:rPr>
              <a:t>1. ZŠ /6 -7 let/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</a:rPr>
              <a:t>Vzdělávací oblast: </a:t>
            </a:r>
            <a:r>
              <a:rPr lang="cs-CZ" sz="2000" dirty="0">
                <a:solidFill>
                  <a:prstClr val="black"/>
                </a:solidFill>
              </a:rPr>
              <a:t>Člověk a jeho svět, </a:t>
            </a:r>
            <a:r>
              <a:rPr lang="cs-CZ" sz="2000" dirty="0" smtClean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</a:rPr>
              <a:t>Téma</a:t>
            </a:r>
            <a:r>
              <a:rPr lang="cs-CZ" sz="2000" dirty="0" smtClean="0">
                <a:solidFill>
                  <a:prstClr val="black"/>
                </a:solidFill>
              </a:rPr>
              <a:t>: Podzim - zelenina</a:t>
            </a: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</a:rPr>
              <a:t>Anotace</a:t>
            </a:r>
            <a:r>
              <a:rPr lang="cs-CZ" sz="2000" b="1" dirty="0">
                <a:solidFill>
                  <a:prstClr val="black"/>
                </a:solidFill>
              </a:rPr>
              <a:t>: </a:t>
            </a:r>
            <a:endParaRPr lang="cs-CZ" sz="2000" b="1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Výkladová prezentace pro žáky s ukázkami barevných obrázků.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Žáci  </a:t>
            </a:r>
            <a:r>
              <a:rPr lang="cs-CZ" sz="2000" dirty="0">
                <a:solidFill>
                  <a:prstClr val="black"/>
                </a:solidFill>
              </a:rPr>
              <a:t>podle obrázků rozeznávají jednotlivé druhy zeleniny, všímají si charakteristických znaků. </a:t>
            </a: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</a:rPr>
              <a:t>Klíčová slova</a:t>
            </a:r>
            <a:r>
              <a:rPr lang="cs-CZ" sz="2000" dirty="0" smtClean="0">
                <a:solidFill>
                  <a:prstClr val="black"/>
                </a:solidFill>
              </a:rPr>
              <a:t>: zahrada, zahradník, zelenina, kterou sklízíme na podzim – mrkev, petržel, celer, rajče, paprika, cibule, česnek, pórek, salát, zelí, kedluben, fazole, méně známé druhy zeleniny,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</a:rPr>
              <a:t>Uplatnění mezipředmětových vztahů: 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ČJ – básničky, pohádky, hádanky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HV – písničky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VV – kreslení, malování plodů, tiskátka z plodů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</a:rPr>
              <a:t>PČ – modelování, ochutnávka, výstavka plodů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724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12j8\AppData\Local\Microsoft\Windows\Temporary Internet Files\Content.IE5\IGDBFTKU\MP90040953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423" y="15596"/>
            <a:ext cx="8930904" cy="648236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55776" y="4449886"/>
            <a:ext cx="6189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>
                  <a:solidFill>
                    <a:schemeClr val="bg2">
                      <a:lumMod val="10000"/>
                    </a:schemeClr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PODZIMNÍ ZELENINA</a:t>
            </a:r>
            <a:endParaRPr lang="cs-CZ" sz="5400" b="1" dirty="0">
              <a:ln w="11430">
                <a:solidFill>
                  <a:schemeClr val="bg2">
                    <a:lumMod val="10000"/>
                  </a:schemeClr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463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11" t="12262" r="4927" b="4988"/>
          <a:stretch/>
        </p:blipFill>
        <p:spPr bwMode="auto">
          <a:xfrm>
            <a:off x="0" y="1124744"/>
            <a:ext cx="9144000" cy="5816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171399"/>
            <a:ext cx="8388424" cy="1584176"/>
          </a:xfr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Kterou zeleninu poznáte ?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05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7" name="Picture 5" descr="C:\Users\12j8\AppData\Local\Microsoft\Windows\Temporary Internet Files\Content.IE5\LYNNF25Y\MP90031372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1504" cy="6871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224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2914650"/>
            <a:ext cx="6233027" cy="433077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Sedí pana ve světnici,</a:t>
            </a:r>
          </a:p>
          <a:p>
            <a:pPr marL="0" indent="0" algn="ctr">
              <a:buNone/>
            </a:pPr>
            <a:r>
              <a:rPr lang="cs-CZ" sz="4000" dirty="0" smtClean="0"/>
              <a:t>Vlasy má až na lavici.</a:t>
            </a:r>
          </a:p>
          <a:p>
            <a:pPr marL="0" indent="0" algn="ctr">
              <a:buNone/>
            </a:pPr>
            <a:r>
              <a:rPr lang="cs-CZ" sz="4000" dirty="0" smtClean="0"/>
              <a:t>Kdo je to?</a:t>
            </a:r>
            <a:endParaRPr lang="cs-CZ" sz="4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10" y="0"/>
            <a:ext cx="8967787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516215" y="4725143"/>
            <a:ext cx="2160241" cy="1095263"/>
            <a:chOff x="6062240" y="4502107"/>
            <a:chExt cx="2875595" cy="1318300"/>
          </a:xfrm>
        </p:grpSpPr>
        <p:sp>
          <p:nvSpPr>
            <p:cNvPr id="2" name="TextovéPole 1"/>
            <p:cNvSpPr txBox="1"/>
            <p:nvPr/>
          </p:nvSpPr>
          <p:spPr>
            <a:xfrm>
              <a:off x="6201531" y="5512630"/>
              <a:ext cx="2736304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i="1" dirty="0" smtClean="0"/>
                <a:t>/Mrkev, řepa/</a:t>
              </a:r>
              <a:endParaRPr lang="cs-CZ" sz="1400" i="1" dirty="0"/>
            </a:p>
          </p:txBody>
        </p:sp>
        <p:pic>
          <p:nvPicPr>
            <p:cNvPr id="1026" name="Picture 2" descr="C:\Users\12j8\AppData\Local\Microsoft\Windows\Temporary Internet Files\Content.IE5\K0O7W0UI\MC90025083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2240" y="4502107"/>
              <a:ext cx="1540848" cy="10105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10623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3223015"/>
            <a:ext cx="9118082" cy="3707691"/>
            <a:chOff x="0" y="3223015"/>
            <a:chExt cx="9118082" cy="3707691"/>
          </a:xfrm>
        </p:grpSpPr>
        <p:grpSp>
          <p:nvGrpSpPr>
            <p:cNvPr id="3" name="Skupina 2"/>
            <p:cNvGrpSpPr/>
            <p:nvPr/>
          </p:nvGrpSpPr>
          <p:grpSpPr>
            <a:xfrm>
              <a:off x="5322100" y="3488587"/>
              <a:ext cx="3795982" cy="3442119"/>
              <a:chOff x="5322100" y="3488587"/>
              <a:chExt cx="3795982" cy="3442119"/>
            </a:xfrm>
          </p:grpSpPr>
          <p:pic>
            <p:nvPicPr>
              <p:cNvPr id="7172" name="Picture 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22100" y="3488587"/>
                <a:ext cx="3795982" cy="344211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" name="Obdélník 3"/>
              <p:cNvSpPr/>
              <p:nvPr/>
            </p:nvSpPr>
            <p:spPr>
              <a:xfrm>
                <a:off x="5903865" y="5733256"/>
                <a:ext cx="2632452" cy="923330"/>
              </a:xfrm>
              <a:prstGeom prst="rect">
                <a:avLst/>
              </a:prstGeom>
              <a:noFill/>
            </p:spPr>
            <p:txBody>
              <a:bodyPr wrap="none" lIns="91440" tIns="45720" rIns="91440" bIns="45720">
                <a:spAutoFit/>
              </a:bodyPr>
              <a:lstStyle/>
              <a:p>
                <a:pPr algn="ctr"/>
                <a:r>
                  <a:rPr lang="cs-CZ" sz="5400" b="1" cap="none" spc="50" dirty="0" smtClean="0">
                    <a:ln w="13500">
                      <a:solidFill>
                        <a:schemeClr val="accent1">
                          <a:shade val="2500"/>
                          <a:alpha val="6500"/>
                        </a:schemeClr>
                      </a:solidFill>
                      <a:prstDash val="solid"/>
                    </a:ln>
                    <a:solidFill>
                      <a:schemeClr val="accent1">
                        <a:tint val="3000"/>
                        <a:alpha val="95000"/>
                      </a:schemeClr>
                    </a:solidFill>
                    <a:effectLst>
                      <a:innerShdw blurRad="50900" dist="38500" dir="13500000">
                        <a:srgbClr val="000000">
                          <a:alpha val="60000"/>
                        </a:srgbClr>
                      </a:innerShdw>
                    </a:effectLst>
                  </a:rPr>
                  <a:t>PETRŽEL</a:t>
                </a:r>
                <a:endParaRPr lang="cs-CZ" sz="5400" b="1" cap="none" spc="50" dirty="0">
                  <a:ln w="13500">
                    <a:solidFill>
                      <a:schemeClr val="accent1">
                        <a:shade val="2500"/>
                        <a:alpha val="6500"/>
                      </a:schemeClr>
                    </a:solidFill>
                    <a:prstDash val="solid"/>
                  </a:ln>
                  <a:solidFill>
                    <a:schemeClr val="accent1">
                      <a:tint val="3000"/>
                      <a:alpha val="95000"/>
                    </a:schemeClr>
                  </a:solidFill>
                  <a:effectLst>
                    <a:innerShdw blurRad="50900" dist="38500" dir="13500000">
                      <a:srgbClr val="000000">
                        <a:alpha val="60000"/>
                      </a:srgbClr>
                    </a:innerShdw>
                  </a:effectLst>
                </a:endParaRPr>
              </a:p>
            </p:txBody>
          </p:sp>
        </p:grp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23015"/>
              <a:ext cx="5476092" cy="36450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4" name="Picture 6" descr="C:\Users\12j8\AppData\Local\Microsoft\Windows\Temporary Internet Files\Content.IE5\AM1I8PN9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047" y="-459432"/>
            <a:ext cx="6412589" cy="468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6915104" cy="1880603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MRKEV</a:t>
            </a:r>
            <a:r>
              <a:rPr lang="cs-CZ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dirty="0" smtClean="0">
                <a:ln w="11430"/>
              </a:rPr>
              <a:t>Kdo se jí nejvíc podobá?</a:t>
            </a:r>
            <a:r>
              <a:rPr lang="cs-CZ" sz="7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cs-CZ" sz="7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167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947859" y="49556"/>
            <a:ext cx="406466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PAPRIKY</a:t>
            </a:r>
            <a:endParaRPr lang="cs-CZ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3074" name="Picture 2" descr="C:\Users\12j8\AppData\Local\Microsoft\Windows\Temporary Internet Files\Content.IE5\38IQPPFU\MP9004065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20" y="0"/>
            <a:ext cx="45742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12j8\AppData\Local\Microsoft\Windows\Temporary Internet Files\Content.IE5\AM1I8PN9\MP90042296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3114" y="972886"/>
            <a:ext cx="3521322" cy="3773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12j8\AppData\Local\Microsoft\Windows\Temporary Internet Files\Content.IE5\95YRVTDP\MP90040058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73684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0" y="5403240"/>
            <a:ext cx="486311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RAJČE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017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37592"/>
            <a:ext cx="8229600" cy="29396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Sedí babka </a:t>
            </a:r>
            <a:r>
              <a:rPr lang="cs-CZ" sz="3600" dirty="0" smtClean="0"/>
              <a:t>kulatá</a:t>
            </a:r>
            <a:br>
              <a:rPr lang="cs-CZ" sz="3600" dirty="0" smtClean="0"/>
            </a:br>
            <a:r>
              <a:rPr lang="cs-CZ" sz="3600" dirty="0" smtClean="0"/>
              <a:t>má sto sukní ze zlata.</a:t>
            </a:r>
            <a:br>
              <a:rPr lang="cs-CZ" sz="3600" dirty="0" smtClean="0"/>
            </a:br>
            <a:r>
              <a:rPr lang="cs-CZ" sz="3600" dirty="0" smtClean="0"/>
              <a:t>Když jí jednu svléknout zkusíš,</a:t>
            </a:r>
            <a:br>
              <a:rPr lang="cs-CZ" sz="3600" dirty="0" smtClean="0"/>
            </a:br>
            <a:r>
              <a:rPr lang="cs-CZ" sz="3600" dirty="0" smtClean="0"/>
              <a:t> rozplakat se přitom musíš.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76213" y="27243"/>
            <a:ext cx="8967787" cy="2910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6670753" y="5367926"/>
            <a:ext cx="2880320" cy="1190741"/>
            <a:chOff x="6670753" y="5367926"/>
            <a:chExt cx="2880320" cy="1190741"/>
          </a:xfrm>
        </p:grpSpPr>
        <p:sp>
          <p:nvSpPr>
            <p:cNvPr id="3" name="TextovéPole 2"/>
            <p:cNvSpPr txBox="1"/>
            <p:nvPr/>
          </p:nvSpPr>
          <p:spPr>
            <a:xfrm>
              <a:off x="6670753" y="6076489"/>
              <a:ext cx="288032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/</a:t>
              </a:r>
              <a:r>
                <a:rPr lang="cs-CZ" dirty="0" smtClean="0"/>
                <a:t>cibule/</a:t>
              </a:r>
              <a:endParaRPr lang="cs-CZ" dirty="0"/>
            </a:p>
          </p:txBody>
        </p:sp>
        <p:pic>
          <p:nvPicPr>
            <p:cNvPr id="2050" name="Picture 2" descr="C:\Users\12j8\AppData\Local\Microsoft\Windows\Temporary Internet Files\Content.IE5\SX79SVY8\MC90041356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24328" y="5367926"/>
              <a:ext cx="936104" cy="119074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35905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99980" y="4470651"/>
            <a:ext cx="22076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CIBULE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9" name="Picture 3" descr="C:\Users\12j8\AppData\Local\Microsoft\Windows\Temporary Internet Files\Content.IE5\D1NLNJ4S\MP90040251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65"/>
          <a:stretch/>
        </p:blipFill>
        <p:spPr bwMode="auto">
          <a:xfrm>
            <a:off x="0" y="0"/>
            <a:ext cx="5440803" cy="4258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12j8\AppData\Local\Microsoft\Windows\Temporary Internet Files\Content.IE5\IGDBFTKU\MP90043299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19831" y="2926322"/>
            <a:ext cx="2633089" cy="522489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12j8\AppData\Local\Microsoft\Windows\Temporary Internet Files\Content.IE5\AU3EP7GM\MP900409538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55"/>
          <a:stretch/>
        </p:blipFill>
        <p:spPr bwMode="auto">
          <a:xfrm>
            <a:off x="5440803" y="0"/>
            <a:ext cx="3703197" cy="4258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760334" y="0"/>
            <a:ext cx="23836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ČESNEK</a:t>
            </a:r>
            <a:endParaRPr lang="cs-CZ" sz="5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4323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081511" y="116632"/>
            <a:ext cx="4882977" cy="160043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   </a:t>
            </a:r>
            <a:r>
              <a:rPr lang="cs-CZ" sz="4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Která hlava nikdy neplešatí?</a:t>
            </a:r>
            <a:endParaRPr lang="cs-CZ" sz="4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597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212" y="1908191"/>
            <a:ext cx="3168352" cy="30416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61048"/>
            <a:ext cx="3080856" cy="280357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6725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204864"/>
            <a:ext cx="8229600" cy="1143000"/>
          </a:xfrm>
        </p:spPr>
        <p:txBody>
          <a:bodyPr/>
          <a:lstStyle/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5685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17864" y="32405"/>
            <a:ext cx="594015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KEDLUBNY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856" y="847765"/>
            <a:ext cx="5087144" cy="62536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303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4869160"/>
            <a:ext cx="45983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ČERVENÁ ŘEPA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85010" y="2172145"/>
            <a:ext cx="34852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ŘEDKVIČKA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"/>
            <a:ext cx="5073995" cy="4638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 descr="C:\Users\12j8\AppData\Local\Microsoft\Windows\Temporary Internet Files\Content.IE5\HG2FQQFD\MP900387905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41" t="7464" r="7463" b="7761"/>
          <a:stretch/>
        </p:blipFill>
        <p:spPr bwMode="auto">
          <a:xfrm>
            <a:off x="5073995" y="3117733"/>
            <a:ext cx="4200612" cy="374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23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8977" y="-42086"/>
            <a:ext cx="82660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Méně známé druhy zeleniny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68" t="3461" r="18340" b="1710"/>
          <a:stretch/>
        </p:blipFill>
        <p:spPr bwMode="auto">
          <a:xfrm>
            <a:off x="5755835" y="870884"/>
            <a:ext cx="3131299" cy="240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34" r="12372"/>
          <a:stretch/>
        </p:blipFill>
        <p:spPr bwMode="auto">
          <a:xfrm rot="5889126">
            <a:off x="5986115" y="3355746"/>
            <a:ext cx="4152584" cy="28575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 descr="C:\Users\12j8\AppData\Local\Microsoft\Windows\Temporary Internet Files\Content.IE5\DE4CGPLA\MP900387898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99" t="10641" r="13131" b="7833"/>
          <a:stretch/>
        </p:blipFill>
        <p:spPr bwMode="auto">
          <a:xfrm>
            <a:off x="3869648" y="4421445"/>
            <a:ext cx="2873811" cy="2127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12j8\AppData\Local\Microsoft\Windows\Temporary Internet Files\Content.IE5\HG2FQQFD\MP900387868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1" t="11883" r="7133" b="10387"/>
          <a:stretch/>
        </p:blipFill>
        <p:spPr bwMode="auto">
          <a:xfrm>
            <a:off x="2843808" y="772527"/>
            <a:ext cx="2797791" cy="35484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12j8\AppData\Local\Microsoft\Windows\Temporary Internet Files\Content.IE5\IGDBFTKU\MP900387876[1]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53" t="9235" r="8153" b="6064"/>
          <a:stretch/>
        </p:blipFill>
        <p:spPr bwMode="auto">
          <a:xfrm>
            <a:off x="280397" y="889496"/>
            <a:ext cx="2183643" cy="309804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/>
        </p:spPr>
      </p:pic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97" y="3979286"/>
            <a:ext cx="3422032" cy="30113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4649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892480" cy="6858000"/>
          </a:xfrm>
        </p:spPr>
        <p:txBody>
          <a:bodyPr>
            <a:normAutofit/>
          </a:bodyPr>
          <a:lstStyle/>
          <a:p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Zdroje obrázků na straně:</a:t>
            </a:r>
          </a:p>
          <a:p>
            <a:pPr marL="0" indent="0">
              <a:buNone/>
            </a:pPr>
            <a:r>
              <a:rPr lang="cs-CZ" sz="1400" dirty="0" smtClean="0"/>
              <a:t>3, 5, 7, 8 , 10 – </a:t>
            </a:r>
            <a:r>
              <a:rPr lang="cs-CZ" sz="1400" dirty="0" smtClean="0">
                <a:hlinkClick r:id="rId2"/>
              </a:rPr>
              <a:t>http://office.microsoft.com/cs-cz/images/?CTT=6&amp;ver=14&amp;app=powerpnt.exe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4  - zelenina</a:t>
            </a:r>
          </a:p>
          <a:p>
            <a:pPr marL="0" indent="0">
              <a:buNone/>
            </a:pPr>
            <a:r>
              <a:rPr lang="cs-CZ" sz="1400" dirty="0" smtClean="0">
                <a:hlinkClick r:id="rId3"/>
              </a:rPr>
              <a:t>http://www.moda.cz/Kategorie/Zdravi_a_krasa/20100602_Zelenina_Je_Lepsi_Syrova_Nebo_Varena.html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6, 9 -Hádanky-  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400" dirty="0">
                <a:ea typeface="Calibri"/>
                <a:cs typeface="Times New Roman"/>
              </a:rPr>
              <a:t>DAGMAR ŠOTTNEROVÁ. </a:t>
            </a:r>
            <a:r>
              <a:rPr lang="cs-CZ" sz="1400" i="1" dirty="0">
                <a:ea typeface="Calibri"/>
                <a:cs typeface="Times New Roman"/>
              </a:rPr>
              <a:t>Léto a podzim</a:t>
            </a:r>
            <a:r>
              <a:rPr lang="cs-CZ" sz="1400" dirty="0">
                <a:ea typeface="Calibri"/>
                <a:cs typeface="Times New Roman"/>
              </a:rPr>
              <a:t>. První vydání. Olomouc: </a:t>
            </a:r>
            <a:r>
              <a:rPr lang="cs-CZ" sz="1400" dirty="0" err="1">
                <a:ea typeface="Calibri"/>
                <a:cs typeface="Times New Roman"/>
              </a:rPr>
              <a:t>Rubico</a:t>
            </a:r>
            <a:r>
              <a:rPr lang="cs-CZ" sz="1400" dirty="0">
                <a:ea typeface="Calibri"/>
                <a:cs typeface="Times New Roman"/>
              </a:rPr>
              <a:t>, 2006. ISBN 80-7346-066-1. </a:t>
            </a:r>
            <a:r>
              <a:rPr lang="cs-CZ" sz="1400" dirty="0" smtClean="0">
                <a:ea typeface="Calibri"/>
                <a:cs typeface="Times New Roman"/>
              </a:rPr>
              <a:t>s. 55,73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400" dirty="0" smtClean="0"/>
              <a:t>7. </a:t>
            </a:r>
            <a:r>
              <a:rPr lang="cs-CZ" sz="1400" dirty="0"/>
              <a:t>- </a:t>
            </a:r>
            <a:r>
              <a:rPr lang="cs-CZ" sz="1400" dirty="0" smtClean="0"/>
              <a:t>Petržel -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pesema.cz/produkty.php</a:t>
            </a:r>
            <a:endParaRPr lang="cs-CZ" sz="1400" dirty="0"/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400" dirty="0" smtClean="0"/>
              <a:t>      Petrželová nať - </a:t>
            </a:r>
            <a:r>
              <a:rPr lang="cs-CZ" sz="1400" dirty="0" smtClean="0">
                <a:hlinkClick r:id="rId5"/>
              </a:rPr>
              <a:t>http://www.garten.cz/a/cz/6442-zelenina-v-nadobach-cerstva-petrzel-i-v-zime/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11 . </a:t>
            </a:r>
            <a:r>
              <a:rPr lang="cs-CZ" sz="1400" dirty="0"/>
              <a:t>zelí pekingské </a:t>
            </a:r>
            <a:r>
              <a:rPr lang="cs-CZ" sz="1400" dirty="0" smtClean="0"/>
              <a:t> -</a:t>
            </a:r>
            <a:r>
              <a:rPr lang="cs-CZ" sz="1400" dirty="0" smtClean="0">
                <a:hlinkClick r:id="rId6"/>
              </a:rPr>
              <a:t>http://www.hort.purdue.edu/ext/senior/vegetabl/chinesecab1.htm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        zelí - </a:t>
            </a:r>
            <a:r>
              <a:rPr lang="cs-CZ" sz="1400" dirty="0" smtClean="0">
                <a:hlinkClick r:id="rId7"/>
              </a:rPr>
              <a:t>http://zelenina.iprostor.cz/zeli.htm</a:t>
            </a:r>
            <a:r>
              <a:rPr lang="cs-CZ" sz="1400" dirty="0" smtClean="0"/>
              <a:t>      </a:t>
            </a:r>
          </a:p>
          <a:p>
            <a:pPr marL="0" indent="0">
              <a:buNone/>
            </a:pPr>
            <a:r>
              <a:rPr lang="cs-CZ" sz="1400" dirty="0" smtClean="0"/>
              <a:t>12.   </a:t>
            </a:r>
            <a:r>
              <a:rPr lang="cs-CZ" sz="1400" dirty="0" smtClean="0">
                <a:hlinkClick r:id="rId8"/>
              </a:rPr>
              <a:t>http://zelenina.iprostor.cz/kedlubny.htm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13 – červená řepa</a:t>
            </a:r>
          </a:p>
          <a:p>
            <a:pPr marL="0" indent="0">
              <a:buNone/>
            </a:pPr>
            <a:r>
              <a:rPr lang="cs-CZ" sz="1400" dirty="0" smtClean="0">
                <a:hlinkClick r:id="rId9"/>
              </a:rPr>
              <a:t>http://search.centrum.cz/?sites=1&amp;sec=img&amp;q=%C4%8Derven%C3%A1+%C5%99epa&amp;site=recepty.centrum.cz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 ředkvička</a:t>
            </a:r>
          </a:p>
          <a:p>
            <a:pPr marL="0" indent="0">
              <a:buNone/>
            </a:pPr>
            <a:r>
              <a:rPr lang="cs-CZ" sz="1400" dirty="0" smtClean="0">
                <a:hlinkClick r:id="rId2"/>
              </a:rPr>
              <a:t>http://office.microsoft.com/cs-cz/images/?CTT=6&amp;ver=14&amp;app=powerpnt.exe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14 - </a:t>
            </a:r>
            <a:r>
              <a:rPr lang="cs-CZ" sz="1400" dirty="0"/>
              <a:t> </a:t>
            </a:r>
            <a:r>
              <a:rPr lang="cs-CZ" sz="1400" dirty="0" smtClean="0"/>
              <a:t>Pórek, celer, lilek - </a:t>
            </a:r>
            <a:r>
              <a:rPr lang="cs-CZ" sz="14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2"/>
              </a:rPr>
              <a:t>://office.microsoft.com/cs-cz/images/?CTT=6&amp;ver=14&amp;app=powerpnt.exe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/>
              <a:t>        Brokolice , špenát - </a:t>
            </a:r>
            <a:r>
              <a:rPr lang="cs-CZ" sz="1400" dirty="0" smtClean="0">
                <a:hlinkClick r:id="rId3"/>
              </a:rPr>
              <a:t>http://www.moda.cz/Kategorie/Zdravi_a_krasa/20100602_Zelenina_Je_Lepsi_Syrova_Nebo_Varena.html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  </a:t>
            </a:r>
            <a:r>
              <a:rPr lang="cs-CZ" sz="1400" dirty="0"/>
              <a:t>kapusta </a:t>
            </a:r>
            <a:r>
              <a:rPr lang="cs-CZ" sz="1400" dirty="0" smtClean="0"/>
              <a:t> - </a:t>
            </a:r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://zelenina.iprostor.cz/kapusta.htm</a:t>
            </a:r>
            <a:endParaRPr lang="cs-CZ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01238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390</Words>
  <Application>Microsoft Office PowerPoint</Application>
  <PresentationFormat>Předvádění na obrazovce (4:3)</PresentationFormat>
  <Paragraphs>86</Paragraphs>
  <Slides>15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Kterou zeleninu poznáte ?</vt:lpstr>
      <vt:lpstr>Prezentace aplikace PowerPoint</vt:lpstr>
      <vt:lpstr>Prezentace aplikace PowerPoint</vt:lpstr>
      <vt:lpstr>MRKEV Kdo se jí nejvíc podobá? </vt:lpstr>
      <vt:lpstr>Prezentace aplikace PowerPoint</vt:lpstr>
      <vt:lpstr>Sedí babka kulatá má sto sukní ze zlata. Když jí jednu svléknout zkusíš,  rozplakat se přitom musíš.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12j8</dc:creator>
  <cp:lastModifiedBy>12j8</cp:lastModifiedBy>
  <cp:revision>2</cp:revision>
  <dcterms:created xsi:type="dcterms:W3CDTF">2011-10-22T05:03:50Z</dcterms:created>
  <dcterms:modified xsi:type="dcterms:W3CDTF">2012-01-28T08:10:20Z</dcterms:modified>
</cp:coreProperties>
</file>