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38DB5A-FB30-4B69-9A95-5DD619E49A9F}" type="datetimeFigureOut">
              <a:rPr lang="cs-CZ" smtClean="0"/>
              <a:t>28.1.2012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9FB41F-F177-4C26-9951-0EC02591FF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07387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757874-1478-408C-A1BB-7185FDAD805C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58179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757874-1478-408C-A1BB-7185FDAD805C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20376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757874-1478-408C-A1BB-7185FDAD805C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9140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757874-1478-408C-A1BB-7185FDAD805C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87481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19AEC-149E-4FBD-AB8F-369E263EFB89}" type="datetimeFigureOut">
              <a:rPr lang="cs-CZ" smtClean="0"/>
              <a:t>28.1.2012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889BAEE-35C0-4E58-93ED-0505B4B5C0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19AEC-149E-4FBD-AB8F-369E263EFB89}" type="datetimeFigureOut">
              <a:rPr lang="cs-CZ" smtClean="0"/>
              <a:t>28.1.2012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889BAEE-35C0-4E58-93ED-0505B4B5C0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19AEC-149E-4FBD-AB8F-369E263EFB89}" type="datetimeFigureOut">
              <a:rPr lang="cs-CZ" smtClean="0"/>
              <a:t>28.1.2012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9BAEE-35C0-4E58-93ED-0505B4B5C01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19AEC-149E-4FBD-AB8F-369E263EFB89}" type="datetimeFigureOut">
              <a:rPr lang="cs-CZ" smtClean="0"/>
              <a:t>28.1.2012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9BAEE-35C0-4E58-93ED-0505B4B5C0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19AEC-149E-4FBD-AB8F-369E263EFB89}" type="datetimeFigureOut">
              <a:rPr lang="cs-CZ" smtClean="0"/>
              <a:t>28.1.2012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889BAEE-35C0-4E58-93ED-0505B4B5C01A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19AEC-149E-4FBD-AB8F-369E263EFB89}" type="datetimeFigureOut">
              <a:rPr lang="cs-CZ" smtClean="0"/>
              <a:t>28.1.2012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9BAEE-35C0-4E58-93ED-0505B4B5C0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19AEC-149E-4FBD-AB8F-369E263EFB89}" type="datetimeFigureOut">
              <a:rPr lang="cs-CZ" smtClean="0"/>
              <a:t>28.1.2012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9BAEE-35C0-4E58-93ED-0505B4B5C0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19AEC-149E-4FBD-AB8F-369E263EFB89}" type="datetimeFigureOut">
              <a:rPr lang="cs-CZ" smtClean="0"/>
              <a:t>28.1.2012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9BAEE-35C0-4E58-93ED-0505B4B5C0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19AEC-149E-4FBD-AB8F-369E263EFB89}" type="datetimeFigureOut">
              <a:rPr lang="cs-CZ" smtClean="0"/>
              <a:t>28.1.2012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9BAEE-35C0-4E58-93ED-0505B4B5C01A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19AEC-149E-4FBD-AB8F-369E263EFB89}" type="datetimeFigureOut">
              <a:rPr lang="cs-CZ" smtClean="0"/>
              <a:t>28.1.2012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9BAEE-35C0-4E58-93ED-0505B4B5C0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19AEC-149E-4FBD-AB8F-369E263EFB89}" type="datetimeFigureOut">
              <a:rPr lang="cs-CZ" smtClean="0"/>
              <a:t>28.1.2012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9BAEE-35C0-4E58-93ED-0505B4B5C0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5219AEC-149E-4FBD-AB8F-369E263EFB89}" type="datetimeFigureOut">
              <a:rPr lang="cs-CZ" smtClean="0"/>
              <a:t>28.1.2012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889BAEE-35C0-4E58-93ED-0505B4B5C01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vinky.cz/zena/zdravi/171509-mrkev-muze-spatnym-varenim-ztratit-protirakovinne-ucinky.html" TargetMode="External"/><Relationship Id="rId2" Type="http://schemas.openxmlformats.org/officeDocument/2006/relationships/hyperlink" Target="http://recepty.centrum.cz/varime/2007/10/31/clanky/doprejte-si-vasnivy-celer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zahrade.webnode.cz/kalendar-praci-na-zahrade/" TargetMode="External"/><Relationship Id="rId5" Type="http://schemas.openxmlformats.org/officeDocument/2006/relationships/hyperlink" Target="http://www.receptyonline.cz/korenova-petrzel--1451.html" TargetMode="External"/><Relationship Id="rId4" Type="http://schemas.openxmlformats.org/officeDocument/2006/relationships/hyperlink" Target="http://www.srecepty.cz/ingredience/hlavkove-zel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6845840"/>
              </p:ext>
            </p:extLst>
          </p:nvPr>
        </p:nvGraphicFramePr>
        <p:xfrm>
          <a:off x="1547664" y="1700808"/>
          <a:ext cx="8229600" cy="1981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42592"/>
                <a:gridCol w="598700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Název školy: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ZŠ a MŠ T. G. Masaryka Fulnek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Autor: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Mgr. Pavla </a:t>
                      </a:r>
                      <a:r>
                        <a:rPr lang="cs-CZ" sz="2000" dirty="0" err="1" smtClean="0"/>
                        <a:t>Kešeláková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Název: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aseline="0" dirty="0" smtClean="0"/>
                        <a:t>VY_52_INOVACE_PR.1.1-17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Téma: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Podzim</a:t>
                      </a:r>
                      <a:r>
                        <a:rPr lang="cs-CZ" sz="2000" baseline="0" dirty="0" smtClean="0"/>
                        <a:t> – zelenina /básnička/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Číslo projektu: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CZ.1.07/1.4.00/21.0903</a:t>
                      </a:r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343" y="4293096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177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836712"/>
            <a:ext cx="8686800" cy="56886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>
                <a:solidFill>
                  <a:prstClr val="black"/>
                </a:solidFill>
              </a:rPr>
              <a:t>Název školy: </a:t>
            </a:r>
            <a:r>
              <a:rPr lang="cs-CZ" sz="2000" dirty="0">
                <a:solidFill>
                  <a:prstClr val="black"/>
                </a:solidFill>
              </a:rPr>
              <a:t>ZŠ a MŠ T. G. Masaryka, příspěvková organizace</a:t>
            </a:r>
            <a:endParaRPr lang="cs-CZ" sz="20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</a:rPr>
              <a:t>Autor</a:t>
            </a:r>
            <a:r>
              <a:rPr lang="cs-CZ" sz="2000" b="1" dirty="0">
                <a:solidFill>
                  <a:prstClr val="black"/>
                </a:solidFill>
              </a:rPr>
              <a:t>: </a:t>
            </a:r>
            <a:r>
              <a:rPr lang="cs-CZ" sz="2000" dirty="0" smtClean="0">
                <a:solidFill>
                  <a:prstClr val="black"/>
                </a:solidFill>
              </a:rPr>
              <a:t>Mgr. Pavla </a:t>
            </a:r>
            <a:r>
              <a:rPr lang="cs-CZ" sz="2000" dirty="0" err="1">
                <a:solidFill>
                  <a:prstClr val="black"/>
                </a:solidFill>
              </a:rPr>
              <a:t>Kešeláková</a:t>
            </a:r>
            <a:endParaRPr lang="cs-CZ" sz="20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000" b="1" dirty="0">
                <a:solidFill>
                  <a:prstClr val="black"/>
                </a:solidFill>
              </a:rPr>
              <a:t>Datum vytvoření</a:t>
            </a:r>
            <a:r>
              <a:rPr lang="cs-CZ" sz="2000" b="1" smtClean="0">
                <a:solidFill>
                  <a:prstClr val="black"/>
                </a:solidFill>
              </a:rPr>
              <a:t>: </a:t>
            </a:r>
            <a:r>
              <a:rPr lang="cs-CZ" sz="2000" smtClean="0">
                <a:solidFill>
                  <a:prstClr val="black"/>
                </a:solidFill>
              </a:rPr>
              <a:t>říjen. </a:t>
            </a:r>
            <a:r>
              <a:rPr lang="cs-CZ" sz="2000" smtClean="0">
                <a:solidFill>
                  <a:prstClr val="black"/>
                </a:solidFill>
              </a:rPr>
              <a:t>2011</a:t>
            </a:r>
            <a:endParaRPr lang="cs-CZ" sz="20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000" b="1" dirty="0">
                <a:solidFill>
                  <a:prstClr val="black"/>
                </a:solidFill>
              </a:rPr>
              <a:t>Ročník: </a:t>
            </a:r>
            <a:r>
              <a:rPr lang="cs-CZ" sz="2000" dirty="0" smtClean="0">
                <a:solidFill>
                  <a:prstClr val="black"/>
                </a:solidFill>
              </a:rPr>
              <a:t>1. ZŠ /6 -7 let/</a:t>
            </a:r>
            <a:endParaRPr lang="cs-CZ" sz="20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000" b="1" dirty="0">
                <a:solidFill>
                  <a:prstClr val="black"/>
                </a:solidFill>
              </a:rPr>
              <a:t>Vzdělávací oblast: </a:t>
            </a:r>
            <a:r>
              <a:rPr lang="cs-CZ" sz="2000" dirty="0">
                <a:solidFill>
                  <a:prstClr val="black"/>
                </a:solidFill>
              </a:rPr>
              <a:t>Člověk a jeho svět, </a:t>
            </a:r>
            <a:r>
              <a:rPr lang="cs-CZ" sz="2000" dirty="0" smtClean="0">
                <a:solidFill>
                  <a:prstClr val="black"/>
                </a:solidFill>
              </a:rPr>
              <a:t>Prvouka</a:t>
            </a: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</a:rPr>
              <a:t>Téma: </a:t>
            </a:r>
            <a:r>
              <a:rPr lang="cs-CZ" sz="2000" dirty="0" smtClean="0">
                <a:solidFill>
                  <a:prstClr val="black"/>
                </a:solidFill>
              </a:rPr>
              <a:t>Podzim – zelenina /básnička/</a:t>
            </a:r>
            <a:endParaRPr lang="cs-CZ" sz="20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0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</a:rPr>
              <a:t>Anotace</a:t>
            </a:r>
            <a:r>
              <a:rPr lang="cs-CZ" sz="2000" b="1" dirty="0">
                <a:solidFill>
                  <a:prstClr val="black"/>
                </a:solidFill>
              </a:rPr>
              <a:t>: </a:t>
            </a:r>
            <a:endParaRPr lang="cs-CZ" sz="2000" b="1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</a:rPr>
              <a:t>Básnička </a:t>
            </a:r>
            <a:r>
              <a:rPr lang="cs-CZ" sz="2000" dirty="0" smtClean="0">
                <a:solidFill>
                  <a:prstClr val="black"/>
                </a:solidFill>
              </a:rPr>
              <a:t>o zelenině, kterou se žáci naučí pomocí obrázkové prezentace zeleniny, která se v básničce objevuje, doplněno omalovánkou k vytisknutí pro žáky</a:t>
            </a:r>
          </a:p>
          <a:p>
            <a:pPr marL="0" lvl="0" indent="0">
              <a:buNone/>
            </a:pPr>
            <a:endParaRPr lang="cs-CZ" sz="2000" b="1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</a:rPr>
              <a:t>Uplatnění mezipředmětových vztahů: </a:t>
            </a:r>
            <a:r>
              <a:rPr lang="cs-CZ" sz="2000" dirty="0" smtClean="0">
                <a:solidFill>
                  <a:prstClr val="black"/>
                </a:solidFill>
              </a:rPr>
              <a:t>ČJ – básnička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942708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764704"/>
            <a:ext cx="7067128" cy="5616624"/>
          </a:xfrm>
        </p:spPr>
        <p:txBody>
          <a:bodyPr>
            <a:noAutofit/>
          </a:bodyPr>
          <a:lstStyle/>
          <a:p>
            <a:pPr algn="l"/>
            <a:r>
              <a:rPr lang="cs-CZ" sz="3200" dirty="0" smtClean="0">
                <a:effectLst/>
              </a:rPr>
              <a:t>Celer s mrkví lezly z hlíny,</a:t>
            </a:r>
            <a:br>
              <a:rPr lang="cs-CZ" sz="3200" dirty="0" smtClean="0">
                <a:effectLst/>
              </a:rPr>
            </a:br>
            <a:r>
              <a:rPr lang="cs-CZ" sz="3200" dirty="0" smtClean="0">
                <a:effectLst/>
              </a:rPr>
              <a:t>vymýšlely </a:t>
            </a:r>
            <a:r>
              <a:rPr lang="cs-CZ" sz="3200" dirty="0" err="1" smtClean="0">
                <a:effectLst/>
              </a:rPr>
              <a:t>skopičiny</a:t>
            </a:r>
            <a:r>
              <a:rPr lang="cs-CZ" sz="3200" dirty="0" smtClean="0">
                <a:effectLst/>
              </a:rPr>
              <a:t>,</a:t>
            </a:r>
            <a:br>
              <a:rPr lang="cs-CZ" sz="3200" dirty="0" smtClean="0">
                <a:effectLst/>
              </a:rPr>
            </a:br>
            <a:r>
              <a:rPr lang="cs-CZ" sz="3200" dirty="0" smtClean="0">
                <a:effectLst/>
              </a:rPr>
              <a:t>potom zase hlávka zelí</a:t>
            </a:r>
            <a:br>
              <a:rPr lang="cs-CZ" sz="3200" dirty="0" smtClean="0">
                <a:effectLst/>
              </a:rPr>
            </a:br>
            <a:r>
              <a:rPr lang="cs-CZ" sz="3200" dirty="0" smtClean="0">
                <a:effectLst/>
              </a:rPr>
              <a:t>hádala se s petrželí.</a:t>
            </a:r>
            <a:br>
              <a:rPr lang="cs-CZ" sz="3200" dirty="0" smtClean="0">
                <a:effectLst/>
              </a:rPr>
            </a:br>
            <a:r>
              <a:rPr lang="cs-CZ" sz="3200" dirty="0" smtClean="0">
                <a:effectLst/>
              </a:rPr>
              <a:t/>
            </a:r>
            <a:br>
              <a:rPr lang="cs-CZ" sz="3200" dirty="0" smtClean="0">
                <a:effectLst/>
              </a:rPr>
            </a:br>
            <a:r>
              <a:rPr lang="cs-CZ" sz="3200" dirty="0" smtClean="0">
                <a:effectLst/>
              </a:rPr>
              <a:t>Víte, jak to bylo dál?</a:t>
            </a:r>
            <a:br>
              <a:rPr lang="cs-CZ" sz="3200" dirty="0" smtClean="0">
                <a:effectLst/>
              </a:rPr>
            </a:br>
            <a:r>
              <a:rPr lang="cs-CZ" sz="3200" dirty="0" smtClean="0">
                <a:effectLst/>
              </a:rPr>
              <a:t>Zahradník je potrestal.</a:t>
            </a:r>
            <a:br>
              <a:rPr lang="cs-CZ" sz="3200" dirty="0" smtClean="0">
                <a:effectLst/>
              </a:rPr>
            </a:br>
            <a:r>
              <a:rPr lang="cs-CZ" sz="3200" dirty="0" smtClean="0">
                <a:effectLst/>
              </a:rPr>
              <a:t>Sklidil všechno ze záhonů</a:t>
            </a:r>
            <a:br>
              <a:rPr lang="cs-CZ" sz="3200" dirty="0" smtClean="0">
                <a:effectLst/>
              </a:rPr>
            </a:br>
            <a:r>
              <a:rPr lang="cs-CZ" sz="3200" dirty="0" smtClean="0">
                <a:effectLst/>
              </a:rPr>
              <a:t>a zanesl dětem domů.</a:t>
            </a:r>
            <a:br>
              <a:rPr lang="cs-CZ" sz="3200" dirty="0" smtClean="0">
                <a:effectLst/>
              </a:rPr>
            </a:br>
            <a:r>
              <a:rPr lang="cs-CZ" sz="3200" dirty="0"/>
              <a:t/>
            </a:r>
            <a:br>
              <a:rPr lang="cs-CZ" sz="3200" dirty="0"/>
            </a:br>
            <a:r>
              <a:rPr lang="cs-CZ" sz="2400" b="0" dirty="0" smtClean="0">
                <a:solidFill>
                  <a:schemeClr val="tx1"/>
                </a:solidFill>
                <a:effectLst/>
              </a:rPr>
              <a:t>Básničku se naučte zpaměti. Obrázky vám pomohou.</a:t>
            </a: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3200" dirty="0"/>
          </a:p>
        </p:txBody>
      </p:sp>
      <p:pic>
        <p:nvPicPr>
          <p:cNvPr id="410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40152" y="764704"/>
            <a:ext cx="2920695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431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164" y="0"/>
            <a:ext cx="5318901" cy="4765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3568" y="836712"/>
            <a:ext cx="16702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</a:rPr>
              <a:t>CELER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56176" y="260648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MRKEV</a:t>
            </a:r>
            <a:endParaRPr lang="cs-CZ" sz="4000" b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27093" y="1988528"/>
            <a:ext cx="5715000" cy="3929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8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72" y="21316"/>
            <a:ext cx="5763993" cy="6836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187" y="21316"/>
            <a:ext cx="3675345" cy="6836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7544" y="5733256"/>
            <a:ext cx="21264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3">
                    <a:lumMod val="75000"/>
                  </a:schemeClr>
                </a:solidFill>
              </a:rPr>
              <a:t>ZELÍ</a:t>
            </a:r>
            <a:endParaRPr lang="cs-CZ" sz="40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808187" y="6120227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PETRŽEL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1433436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6499798"/>
            <a:ext cx="8229600" cy="306311"/>
          </a:xfrm>
        </p:spPr>
        <p:txBody>
          <a:bodyPr>
            <a:normAutofit fontScale="55000" lnSpcReduction="20000"/>
          </a:bodyPr>
          <a:lstStyle/>
          <a:p>
            <a:pPr algn="ctr"/>
            <a:r>
              <a:rPr lang="cs-CZ" sz="2800" dirty="0" smtClean="0"/>
              <a:t>Zazpívej o zahradníkovi písničku a potom si jej můžeš vybarvit !</a:t>
            </a:r>
            <a:endParaRPr lang="cs-CZ" sz="2800" dirty="0"/>
          </a:p>
        </p:txBody>
      </p:sp>
      <p:sp>
        <p:nvSpPr>
          <p:cNvPr id="2" name="Obdélník 1"/>
          <p:cNvSpPr/>
          <p:nvPr/>
        </p:nvSpPr>
        <p:spPr>
          <a:xfrm>
            <a:off x="539552" y="0"/>
            <a:ext cx="76328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4000" b="1" dirty="0">
                <a:solidFill>
                  <a:schemeClr val="accent6"/>
                </a:solidFill>
              </a:rPr>
              <a:t>Víte, jak to bylo dál ?</a:t>
            </a:r>
            <a:endParaRPr lang="cs-CZ" sz="4000" b="1" dirty="0">
              <a:solidFill>
                <a:schemeClr val="accent6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677" y="707886"/>
            <a:ext cx="5832647" cy="5791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3844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332656"/>
            <a:ext cx="8964488" cy="5793507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cs-CZ" sz="2000" b="1" dirty="0" smtClean="0">
                <a:latin typeface="Calibri" pitchFamily="34" charset="0"/>
                <a:cs typeface="Calibri" pitchFamily="34" charset="0"/>
              </a:rPr>
              <a:t>Zdroje:</a:t>
            </a:r>
          </a:p>
          <a:p>
            <a:pPr indent="0">
              <a:buNone/>
            </a:pPr>
            <a:r>
              <a:rPr lang="cs-CZ" sz="2000" dirty="0">
                <a:latin typeface="Calibri" pitchFamily="34" charset="0"/>
                <a:cs typeface="Calibri" pitchFamily="34" charset="0"/>
              </a:rPr>
              <a:t>Básnička</a:t>
            </a:r>
            <a:r>
              <a:rPr lang="cs-CZ" sz="2000" dirty="0" smtClean="0">
                <a:latin typeface="Calibri" pitchFamily="34" charset="0"/>
                <a:cs typeface="Calibri" pitchFamily="34" charset="0"/>
              </a:rPr>
              <a:t>:</a:t>
            </a:r>
          </a:p>
          <a:p>
            <a:pPr indent="0">
              <a:buNone/>
            </a:pPr>
            <a:r>
              <a:rPr lang="cs-CZ" sz="2000" dirty="0" smtClean="0">
                <a:latin typeface="Calibri" pitchFamily="34" charset="0"/>
                <a:cs typeface="Calibri" pitchFamily="34" charset="0"/>
              </a:rPr>
              <a:t>KONEČNÁ</a:t>
            </a:r>
            <a:r>
              <a:rPr lang="cs-CZ" sz="2000" dirty="0">
                <a:latin typeface="Calibri" pitchFamily="34" charset="0"/>
                <a:cs typeface="Calibri" pitchFamily="34" charset="0"/>
              </a:rPr>
              <a:t>, L. Příručka pro učitele k vyučování prvouky v 1. ročníku ZŠ. Olomouc : </a:t>
            </a:r>
            <a:r>
              <a:rPr lang="cs-CZ" sz="2000" dirty="0" err="1">
                <a:latin typeface="Calibri" pitchFamily="34" charset="0"/>
                <a:cs typeface="Calibri" pitchFamily="34" charset="0"/>
              </a:rPr>
              <a:t>Prodos</a:t>
            </a:r>
            <a:r>
              <a:rPr lang="cs-CZ" sz="2000" dirty="0">
                <a:latin typeface="Calibri" pitchFamily="34" charset="0"/>
                <a:cs typeface="Calibri" pitchFamily="34" charset="0"/>
              </a:rPr>
              <a:t>, 1992. </a:t>
            </a:r>
            <a:r>
              <a:rPr lang="cs-CZ" sz="2000" dirty="0" smtClean="0">
                <a:latin typeface="Calibri" pitchFamily="34" charset="0"/>
                <a:cs typeface="Calibri" pitchFamily="34" charset="0"/>
              </a:rPr>
              <a:t>s.28</a:t>
            </a:r>
          </a:p>
          <a:p>
            <a:pPr indent="0">
              <a:buNone/>
            </a:pP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pPr indent="0">
              <a:buNone/>
            </a:pPr>
            <a:r>
              <a:rPr lang="cs-CZ" sz="2000" dirty="0" smtClean="0">
                <a:latin typeface="Calibri" pitchFamily="34" charset="0"/>
                <a:cs typeface="Calibri" pitchFamily="34" charset="0"/>
              </a:rPr>
              <a:t>Obr.4. celer</a:t>
            </a:r>
          </a:p>
          <a:p>
            <a:pPr indent="0">
              <a:buNone/>
            </a:pPr>
            <a:r>
              <a:rPr lang="cs-CZ" sz="2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cs-CZ" sz="2000" dirty="0" smtClean="0">
                <a:latin typeface="Calibri" pitchFamily="34" charset="0"/>
                <a:cs typeface="Calibri" pitchFamily="34" charset="0"/>
                <a:hlinkClick r:id="rId2"/>
              </a:rPr>
              <a:t>http://recepty.centrum.cz/varime/2007/10/31/clanky/doprejte-si-vasnivy-celer/</a:t>
            </a: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pPr indent="0">
              <a:buNone/>
            </a:pPr>
            <a:r>
              <a:rPr lang="cs-CZ" sz="2000" dirty="0">
                <a:latin typeface="Calibri" pitchFamily="34" charset="0"/>
                <a:cs typeface="Calibri" pitchFamily="34" charset="0"/>
              </a:rPr>
              <a:t> </a:t>
            </a:r>
            <a:r>
              <a:rPr lang="cs-CZ" sz="2000" dirty="0" smtClean="0">
                <a:latin typeface="Calibri" pitchFamily="34" charset="0"/>
                <a:cs typeface="Calibri" pitchFamily="34" charset="0"/>
              </a:rPr>
              <a:t>            mrkev - </a:t>
            </a:r>
            <a:r>
              <a:rPr lang="cs-CZ" sz="2000" dirty="0" smtClean="0">
                <a:latin typeface="Calibri" pitchFamily="34" charset="0"/>
                <a:cs typeface="Calibri" pitchFamily="34" charset="0"/>
                <a:hlinkClick r:id="rId3"/>
              </a:rPr>
              <a:t>http://www.novinky.cz/zena/zdravi/171509-mrkev-muze-spatnym-varenim-ztratit-protirakovinne-ucinky.html</a:t>
            </a: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pPr indent="0">
              <a:buNone/>
            </a:pP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pPr indent="0">
              <a:buNone/>
            </a:pPr>
            <a:r>
              <a:rPr lang="cs-CZ" sz="2000" dirty="0" smtClean="0">
                <a:latin typeface="Calibri" pitchFamily="34" charset="0"/>
                <a:cs typeface="Calibri" pitchFamily="34" charset="0"/>
              </a:rPr>
              <a:t>Obr.5 hlávka zelí - </a:t>
            </a:r>
            <a:r>
              <a:rPr lang="cs-CZ" sz="2000" dirty="0" smtClean="0">
                <a:latin typeface="Calibri" pitchFamily="34" charset="0"/>
                <a:cs typeface="Calibri" pitchFamily="34" charset="0"/>
                <a:hlinkClick r:id="rId4"/>
              </a:rPr>
              <a:t>http://www.srecepty.cz/ingredience/hlavkove-zeli</a:t>
            </a: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pPr indent="0">
              <a:buNone/>
            </a:pPr>
            <a:r>
              <a:rPr lang="cs-CZ" sz="2000" dirty="0">
                <a:latin typeface="Calibri" pitchFamily="34" charset="0"/>
                <a:cs typeface="Calibri" pitchFamily="34" charset="0"/>
              </a:rPr>
              <a:t> </a:t>
            </a:r>
            <a:r>
              <a:rPr lang="cs-CZ" sz="2000" dirty="0" smtClean="0">
                <a:latin typeface="Calibri" pitchFamily="34" charset="0"/>
                <a:cs typeface="Calibri" pitchFamily="34" charset="0"/>
              </a:rPr>
              <a:t>           petržel - </a:t>
            </a:r>
            <a:r>
              <a:rPr lang="cs-CZ" sz="2000" dirty="0" smtClean="0">
                <a:latin typeface="Calibri" pitchFamily="34" charset="0"/>
                <a:cs typeface="Calibri" pitchFamily="34" charset="0"/>
                <a:hlinkClick r:id="rId5"/>
              </a:rPr>
              <a:t>http://www.receptyonline.cz/korenova-petrzel--1451.html</a:t>
            </a: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pPr indent="0">
              <a:buNone/>
            </a:pP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pPr indent="0">
              <a:buNone/>
            </a:pPr>
            <a:r>
              <a:rPr lang="cs-CZ" sz="2000" dirty="0" smtClean="0">
                <a:latin typeface="Calibri" pitchFamily="34" charset="0"/>
                <a:cs typeface="Calibri" pitchFamily="34" charset="0"/>
              </a:rPr>
              <a:t>Obr.6 zahradník</a:t>
            </a:r>
          </a:p>
          <a:p>
            <a:pPr indent="0">
              <a:buNone/>
            </a:pPr>
            <a:r>
              <a:rPr lang="cs-CZ" sz="2000" dirty="0">
                <a:latin typeface="Calibri" pitchFamily="34" charset="0"/>
                <a:cs typeface="Calibri" pitchFamily="34" charset="0"/>
              </a:rPr>
              <a:t> </a:t>
            </a:r>
            <a:r>
              <a:rPr lang="cs-CZ" sz="2000" dirty="0" smtClean="0">
                <a:latin typeface="Calibri" pitchFamily="34" charset="0"/>
                <a:cs typeface="Calibri" pitchFamily="34" charset="0"/>
              </a:rPr>
              <a:t>           </a:t>
            </a:r>
            <a:r>
              <a:rPr lang="cs-CZ" sz="2000" dirty="0" smtClean="0">
                <a:latin typeface="Calibri" pitchFamily="34" charset="0"/>
                <a:cs typeface="Calibri" pitchFamily="34" charset="0"/>
                <a:hlinkClick r:id="rId6"/>
              </a:rPr>
              <a:t>http://ozahrade.webnode.cz/kalendar-praci-na-zahrade/</a:t>
            </a:r>
            <a:endParaRPr lang="cs-CZ" sz="20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387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</TotalTime>
  <Words>217</Words>
  <Application>Microsoft Office PowerPoint</Application>
  <PresentationFormat>Předvádění na obrazovce (4:3)</PresentationFormat>
  <Paragraphs>45</Paragraphs>
  <Slides>7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Prezentace aplikace PowerPoint</vt:lpstr>
      <vt:lpstr>Prezentace aplikace PowerPoint</vt:lpstr>
      <vt:lpstr>Celer s mrkví lezly z hlíny, vymýšlely skopičiny, potom zase hlávka zelí hádala se s petrželí.  Víte, jak to bylo dál? Zahradník je potrestal. Sklidil všechno ze záhonů a zanesl dětem domů.  Básničku se naučte zpaměti. Obrázky vám pomohou. 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12j8</dc:creator>
  <cp:lastModifiedBy>12j8</cp:lastModifiedBy>
  <cp:revision>3</cp:revision>
  <dcterms:created xsi:type="dcterms:W3CDTF">2011-10-22T06:06:49Z</dcterms:created>
  <dcterms:modified xsi:type="dcterms:W3CDTF">2012-01-28T08:18:45Z</dcterms:modified>
</cp:coreProperties>
</file>