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3"/>
  </p:notesMasterIdLst>
  <p:sldIdLst>
    <p:sldId id="277" r:id="rId2"/>
    <p:sldId id="276" r:id="rId3"/>
    <p:sldId id="280" r:id="rId4"/>
    <p:sldId id="281" r:id="rId5"/>
    <p:sldId id="282" r:id="rId6"/>
    <p:sldId id="283" r:id="rId7"/>
    <p:sldId id="284" r:id="rId8"/>
    <p:sldId id="285" r:id="rId9"/>
    <p:sldId id="287" r:id="rId10"/>
    <p:sldId id="288" r:id="rId11"/>
    <p:sldId id="28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00" autoAdjust="0"/>
    <p:restoredTop sz="90764" autoAdjust="0"/>
  </p:normalViewPr>
  <p:slideViewPr>
    <p:cSldViewPr>
      <p:cViewPr>
        <p:scale>
          <a:sx n="70" d="100"/>
          <a:sy n="70" d="100"/>
        </p:scale>
        <p:origin x="-151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86F1D7-9FD3-4F80-B526-8C0D92BA197A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EF931A-20B6-4FA1-A658-D57B954516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4910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C9B8F-269B-4190-B3BE-760FF8D30E17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772A7-8AC0-46FC-BADF-4AEB36F305D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C9B8F-269B-4190-B3BE-760FF8D30E17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772A7-8AC0-46FC-BADF-4AEB36F305D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C9B8F-269B-4190-B3BE-760FF8D30E17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772A7-8AC0-46FC-BADF-4AEB36F305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C9B8F-269B-4190-B3BE-760FF8D30E17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772A7-8AC0-46FC-BADF-4AEB36F305D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C9B8F-269B-4190-B3BE-760FF8D30E17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772A7-8AC0-46FC-BADF-4AEB36F305D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C9B8F-269B-4190-B3BE-760FF8D30E17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772A7-8AC0-46FC-BADF-4AEB36F305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C9B8F-269B-4190-B3BE-760FF8D30E17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772A7-8AC0-46FC-BADF-4AEB36F305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C9B8F-269B-4190-B3BE-760FF8D30E17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772A7-8AC0-46FC-BADF-4AEB36F305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C9B8F-269B-4190-B3BE-760FF8D30E17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772A7-8AC0-46FC-BADF-4AEB36F305D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C9B8F-269B-4190-B3BE-760FF8D30E17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772A7-8AC0-46FC-BADF-4AEB36F305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C9B8F-269B-4190-B3BE-760FF8D30E17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772A7-8AC0-46FC-BADF-4AEB36F305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11C9B8F-269B-4190-B3BE-760FF8D30E17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7A772A7-8AC0-46FC-BADF-4AEB36F305D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wmf"/><Relationship Id="rId7" Type="http://schemas.openxmlformats.org/officeDocument/2006/relationships/image" Target="../media/image20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wmf"/><Relationship Id="rId11" Type="http://schemas.openxmlformats.org/officeDocument/2006/relationships/image" Target="../media/image8.wmf"/><Relationship Id="rId5" Type="http://schemas.openxmlformats.org/officeDocument/2006/relationships/image" Target="../media/image18.png"/><Relationship Id="rId10" Type="http://schemas.openxmlformats.org/officeDocument/2006/relationships/image" Target="../media/image23.wmf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vat%C3%BD_Mikul%C3%A1%C5%A1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4077950807"/>
              </p:ext>
            </p:extLst>
          </p:nvPr>
        </p:nvGraphicFramePr>
        <p:xfrm>
          <a:off x="1547664" y="1700808"/>
          <a:ext cx="8229600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42592"/>
                <a:gridCol w="59870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Název školy: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ZŠ a MŠ T. G. Masaryka Fulnek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Autor: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Mgr. Pavla </a:t>
                      </a:r>
                      <a:r>
                        <a:rPr lang="cs-CZ" sz="2000" dirty="0" err="1" smtClean="0"/>
                        <a:t>Kešeláková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Název: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dirty="0" smtClean="0"/>
                        <a:t>VY_52_INOVACE_PR.1.1-32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Téma: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Mikuláš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 projektu: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CZ.1.07/1.4.00/21.0903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6343" y="429309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93727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548680"/>
            <a:ext cx="8229600" cy="5904656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4572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ZŠ a MŠ T. G. Masaryka, příspěvková organizace</a:t>
            </a:r>
            <a:endParaRPr lang="cs-CZ" sz="2000" b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</a:t>
            </a: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Mgr.Pavla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Kešeláková</a:t>
            </a: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45720" lvl="0" indent="0">
              <a:buNone/>
            </a:pP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Datum vytvoření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prosinec.2011</a:t>
            </a:r>
          </a:p>
          <a:p>
            <a:pPr marL="4572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1. ZŠ /6 -7 let/</a:t>
            </a:r>
          </a:p>
          <a:p>
            <a:pPr marL="4572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Vzdělávací oblast: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Člověk a jeho svět, Prvouka </a:t>
            </a:r>
          </a:p>
          <a:p>
            <a:pPr marL="4572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Téma: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Lidové zvyky a tradice – Mikuláš</a:t>
            </a:r>
            <a:endParaRPr lang="cs-CZ" sz="2000" b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Anotace</a:t>
            </a: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Žák získá informace o svátku Sv. Mikuláše. Materiál obsahuje obrázky charakteristické pro tento svátek, je doplněn hádankami , básničkami a písničkou.</a:t>
            </a: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Metodické pokyny: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Prezentace  po svátku Sv. Mikuláše.</a:t>
            </a: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Rozhovor s žáky: </a:t>
            </a:r>
            <a:r>
              <a:rPr lang="cs-CZ" sz="2000" dirty="0" smtClean="0">
                <a:latin typeface="Calibri" pitchFamily="34" charset="0"/>
                <a:ea typeface="Calibri"/>
                <a:cs typeface="Calibri" pitchFamily="34" charset="0"/>
              </a:rPr>
              <a:t>Kdy </a:t>
            </a:r>
            <a:r>
              <a:rPr lang="cs-CZ" sz="2000" dirty="0">
                <a:latin typeface="Calibri" pitchFamily="34" charset="0"/>
                <a:ea typeface="Calibri"/>
                <a:cs typeface="Calibri" pitchFamily="34" charset="0"/>
              </a:rPr>
              <a:t>slavíme svátek sv. Mikuláše</a:t>
            </a:r>
            <a:r>
              <a:rPr lang="cs-CZ" sz="2000" dirty="0" smtClean="0">
                <a:latin typeface="Calibri" pitchFamily="34" charset="0"/>
                <a:ea typeface="Calibri"/>
                <a:cs typeface="Calibri" pitchFamily="34" charset="0"/>
              </a:rPr>
              <a:t>?</a:t>
            </a:r>
            <a:r>
              <a:rPr lang="cs-CZ" sz="2000" dirty="0">
                <a:latin typeface="Calibri" pitchFamily="34" charset="0"/>
                <a:ea typeface="Calibri"/>
                <a:cs typeface="Calibri" pitchFamily="34" charset="0"/>
              </a:rPr>
              <a:t> Legenda o sv. </a:t>
            </a:r>
            <a:r>
              <a:rPr lang="cs-CZ" sz="2000" dirty="0" smtClean="0">
                <a:latin typeface="Calibri" pitchFamily="34" charset="0"/>
                <a:ea typeface="Calibri"/>
                <a:cs typeface="Calibri" pitchFamily="34" charset="0"/>
              </a:rPr>
              <a:t>Mikuláši.</a:t>
            </a:r>
            <a:endParaRPr lang="cs-CZ" sz="2000" dirty="0">
              <a:latin typeface="Calibri" pitchFamily="34" charset="0"/>
              <a:ea typeface="Calibri"/>
              <a:cs typeface="Calibri" pitchFamily="34" charset="0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000" dirty="0" smtClean="0">
                <a:latin typeface="Calibri" pitchFamily="34" charset="0"/>
                <a:ea typeface="Calibri"/>
                <a:cs typeface="Calibri" pitchFamily="34" charset="0"/>
              </a:rPr>
              <a:t>Popis </a:t>
            </a:r>
            <a:r>
              <a:rPr lang="cs-CZ" sz="2000" dirty="0">
                <a:latin typeface="Calibri" pitchFamily="34" charset="0"/>
                <a:ea typeface="Calibri"/>
                <a:cs typeface="Calibri" pitchFamily="34" charset="0"/>
              </a:rPr>
              <a:t>postav čerta, anděla a </a:t>
            </a:r>
            <a:r>
              <a:rPr lang="cs-CZ" sz="2000" dirty="0" smtClean="0">
                <a:latin typeface="Calibri" pitchFamily="34" charset="0"/>
                <a:ea typeface="Calibri"/>
                <a:cs typeface="Calibri" pitchFamily="34" charset="0"/>
              </a:rPr>
              <a:t>Mikuláše, jejich povahové vlastnosti.</a:t>
            </a:r>
            <a:endParaRPr lang="cs-CZ" sz="2000" dirty="0">
              <a:latin typeface="Calibri" pitchFamily="34" charset="0"/>
              <a:ea typeface="Calibri"/>
              <a:cs typeface="Calibri" pitchFamily="34" charset="0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Typ materiálu:</a:t>
            </a:r>
            <a:r>
              <a:rPr lang="cs-CZ" sz="20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V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ýkladová prezentace pro žáky .</a:t>
            </a:r>
          </a:p>
          <a:p>
            <a:pPr marL="4572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Klíčová slova: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Mikuláš, anděl, čert</a:t>
            </a:r>
          </a:p>
          <a:p>
            <a:pPr lvl="0"/>
            <a:endParaRPr lang="cs-CZ" sz="1600" b="1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1390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907704" y="3849296"/>
            <a:ext cx="5523342" cy="260404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800" dirty="0" smtClean="0"/>
              <a:t>Od domu prý k domu chodí,</a:t>
            </a:r>
          </a:p>
          <a:p>
            <a:pPr marL="45720" indent="0">
              <a:buNone/>
            </a:pPr>
            <a:r>
              <a:rPr lang="cs-CZ" sz="2800" dirty="0"/>
              <a:t>č</a:t>
            </a:r>
            <a:r>
              <a:rPr lang="cs-CZ" sz="2800" dirty="0" smtClean="0"/>
              <a:t>asto se i sněhem brodí.</a:t>
            </a:r>
          </a:p>
          <a:p>
            <a:pPr marL="45720" indent="0">
              <a:buNone/>
            </a:pPr>
            <a:r>
              <a:rPr lang="cs-CZ" sz="2800" dirty="0" smtClean="0"/>
              <a:t>Nosí dlouhý bílý plášť,</a:t>
            </a:r>
          </a:p>
          <a:p>
            <a:pPr marL="45720" indent="0">
              <a:buNone/>
            </a:pPr>
            <a:r>
              <a:rPr lang="cs-CZ" sz="2800" dirty="0"/>
              <a:t>j</a:t>
            </a:r>
            <a:r>
              <a:rPr lang="cs-CZ" sz="2800" dirty="0" smtClean="0"/>
              <a:t>e to svatý ………….</a:t>
            </a:r>
            <a:endParaRPr lang="cs-CZ" sz="2800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76672"/>
            <a:ext cx="6233164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5920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284984"/>
            <a:ext cx="5637010" cy="3888432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Calibri"/>
                <a:ea typeface="Calibri"/>
                <a:cs typeface="Times New Roman"/>
              </a:rPr>
              <a:t>Svatý </a:t>
            </a:r>
            <a:r>
              <a:rPr lang="cs-CZ" sz="2400" dirty="0">
                <a:latin typeface="Calibri"/>
                <a:ea typeface="Calibri"/>
                <a:cs typeface="Times New Roman"/>
              </a:rPr>
              <a:t>Mikuláš byl katolický biskup v Myře a </a:t>
            </a:r>
            <a:r>
              <a:rPr lang="cs-CZ" sz="2400" dirty="0" err="1">
                <a:latin typeface="Calibri"/>
                <a:ea typeface="Calibri"/>
                <a:cs typeface="Times New Roman"/>
              </a:rPr>
              <a:t>Lykii</a:t>
            </a:r>
            <a:r>
              <a:rPr lang="cs-CZ" sz="2400" dirty="0">
                <a:latin typeface="Calibri"/>
                <a:ea typeface="Calibri"/>
                <a:cs typeface="Times New Roman"/>
              </a:rPr>
              <a:t>, lidé ho měli rádi pro jeho moudrost, štědrost a lásku k lidem. Svátek sv. Mikuláše je spojen s rozdáváním dárků dětem. </a:t>
            </a:r>
            <a:endParaRPr lang="cs-CZ" sz="2400" dirty="0" smtClean="0">
              <a:latin typeface="Calibri"/>
              <a:ea typeface="Calibri"/>
              <a:cs typeface="Times New Roman"/>
            </a:endParaRPr>
          </a:p>
          <a:p>
            <a:r>
              <a:rPr lang="cs-CZ" sz="2400" dirty="0" smtClean="0">
                <a:latin typeface="Calibri"/>
                <a:ea typeface="Calibri"/>
                <a:cs typeface="Times New Roman"/>
              </a:rPr>
              <a:t>Sv</a:t>
            </a:r>
            <a:r>
              <a:rPr lang="cs-CZ" sz="2400" dirty="0">
                <a:latin typeface="Calibri"/>
                <a:ea typeface="Calibri"/>
                <a:cs typeface="Times New Roman"/>
              </a:rPr>
              <a:t>. Mikuláš se stal patronem, který chrání námořníky, lukostřelce, děti, lékárníky, právníky, studenty, ale i vězně před vším </a:t>
            </a:r>
            <a:r>
              <a:rPr lang="cs-CZ" sz="2400" dirty="0" smtClean="0">
                <a:latin typeface="Calibri"/>
                <a:ea typeface="Calibri"/>
                <a:cs typeface="Times New Roman"/>
              </a:rPr>
              <a:t>zlým.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602360"/>
            <a:ext cx="7175351" cy="1793167"/>
          </a:xfrm>
        </p:spPr>
        <p:txBody>
          <a:bodyPr>
            <a:normAutofit fontScale="90000"/>
          </a:bodyPr>
          <a:lstStyle/>
          <a:p>
            <a:pPr marL="182880" indent="0">
              <a:buNone/>
            </a:pPr>
            <a:r>
              <a:rPr lang="cs-CZ" sz="11500" dirty="0" smtClean="0">
                <a:effectLst>
                  <a:reflection blurRad="6350" stA="55000" endA="300" endPos="45500" dir="5400000" sy="-100000" algn="bl" rotWithShape="0"/>
                </a:effectLst>
              </a:rPr>
              <a:t>MIKULÁŠ</a:t>
            </a:r>
            <a:endParaRPr lang="cs-CZ" sz="11500" dirty="0">
              <a:effectLst>
                <a:reflection blurRad="6350" stA="55000" endA="300" endPos="45500" dir="5400000" sy="-100000" algn="bl" rotWithShape="0"/>
              </a:effectLst>
            </a:endParaRPr>
          </a:p>
        </p:txBody>
      </p:sp>
      <p:pic>
        <p:nvPicPr>
          <p:cNvPr id="1029" name="Picture 5" descr="C:\Users\12j8\AppData\Local\Microsoft\Windows\Temporary Internet Files\Content.IE5\ZAXBBRKQ\MC9004334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708920"/>
            <a:ext cx="3524754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700292" y="6124654"/>
            <a:ext cx="1001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/>
              <a:t>č</a:t>
            </a:r>
            <a:r>
              <a:rPr lang="cs-CZ" dirty="0" smtClean="0"/>
              <a:t>.4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2394952"/>
            <a:ext cx="23310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/>
                </a:solidFill>
              </a:rPr>
              <a:t>6. </a:t>
            </a:r>
            <a:r>
              <a:rPr lang="cs-CZ" sz="3200" b="1" dirty="0">
                <a:solidFill>
                  <a:schemeClr val="accent6"/>
                </a:solidFill>
              </a:rPr>
              <a:t>p</a:t>
            </a:r>
            <a:r>
              <a:rPr lang="cs-CZ" sz="3200" b="1" dirty="0" smtClean="0">
                <a:solidFill>
                  <a:schemeClr val="accent6"/>
                </a:solidFill>
              </a:rPr>
              <a:t>rosince</a:t>
            </a:r>
            <a:endParaRPr lang="cs-CZ" sz="3200" b="1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3587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371600" y="4149080"/>
            <a:ext cx="6400800" cy="237626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4000" dirty="0" smtClean="0"/>
              <a:t>Hodným dětem s radostí</a:t>
            </a:r>
          </a:p>
          <a:p>
            <a:pPr marL="45720" indent="0">
              <a:buNone/>
            </a:pPr>
            <a:r>
              <a:rPr lang="cs-CZ" sz="4000" dirty="0"/>
              <a:t>d</a:t>
            </a:r>
            <a:r>
              <a:rPr lang="cs-CZ" sz="4000" dirty="0" smtClean="0"/>
              <a:t>ává tenhle sladkosti,</a:t>
            </a:r>
          </a:p>
          <a:p>
            <a:pPr marL="45720" indent="0">
              <a:buNone/>
            </a:pPr>
            <a:r>
              <a:rPr lang="cs-CZ" sz="4000" dirty="0" smtClean="0"/>
              <a:t>Kdo je to?</a:t>
            </a:r>
            <a:endParaRPr lang="cs-CZ" sz="4000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692696"/>
            <a:ext cx="6502846" cy="30049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34575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 descr="C:\Users\12j8\AppData\Local\Microsoft\Windows\Temporary Internet Files\Content.IE5\5FG9IE6K\MP90017948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45093" y="404664"/>
            <a:ext cx="4653814" cy="1143000"/>
          </a:xfrm>
        </p:spPr>
        <p:txBody>
          <a:bodyPr>
            <a:normAutofit fontScale="90000"/>
          </a:bodyPr>
          <a:lstStyle/>
          <a:p>
            <a:pPr marL="0" indent="0">
              <a:buNone/>
            </a:pPr>
            <a:r>
              <a:rPr lang="cs-CZ" sz="8000" dirty="0" smtClean="0">
                <a:solidFill>
                  <a:schemeClr val="bg1"/>
                </a:solidFill>
              </a:rPr>
              <a:t>  ANDĚL</a:t>
            </a:r>
            <a:endParaRPr lang="cs-CZ" sz="8000" dirty="0">
              <a:solidFill>
                <a:schemeClr val="bg1"/>
              </a:solidFill>
            </a:endParaRPr>
          </a:p>
        </p:txBody>
      </p:sp>
      <p:pic>
        <p:nvPicPr>
          <p:cNvPr id="2057" name="Picture 9" descr="C:\Users\12j8\AppData\Local\Microsoft\Windows\Temporary Internet Files\Content.IE5\D1NLNJ4S\MC9003704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840880"/>
            <a:ext cx="2723434" cy="527399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3500" y="6093296"/>
            <a:ext cx="9937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  <a:t>Anděl s hvězdou na čele tváří se tu vesele.</a:t>
            </a:r>
            <a:endParaRPr lang="cs-CZ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513214" y="880110"/>
            <a:ext cx="3002726" cy="4079680"/>
            <a:chOff x="513214" y="880110"/>
            <a:chExt cx="3002726" cy="4079680"/>
          </a:xfrm>
        </p:grpSpPr>
        <p:pic>
          <p:nvPicPr>
            <p:cNvPr id="2056" name="Picture 8" descr="C:\Users\12j8\AppData\Local\Microsoft\Windows\Temporary Internet Files\Content.IE5\5FG9IE6K\MC900370414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3214" y="880110"/>
              <a:ext cx="3002726" cy="4079680"/>
            </a:xfrm>
            <a:prstGeom prst="ellipse">
              <a:avLst/>
            </a:prstGeom>
            <a:ln>
              <a:noFill/>
            </a:ln>
            <a:effectLst>
              <a:softEdge rad="1125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Pěticípá hvězda 3"/>
            <p:cNvSpPr/>
            <p:nvPr/>
          </p:nvSpPr>
          <p:spPr>
            <a:xfrm>
              <a:off x="1691680" y="880110"/>
              <a:ext cx="457200" cy="360040"/>
            </a:xfrm>
            <a:prstGeom prst="star5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503227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12j8\AppData\Local\Microsoft\Windows\Temporary Internet Files\Content.IE5\IGDBFTKU\MC9003316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890888">
            <a:off x="6555239" y="4196506"/>
            <a:ext cx="1318788" cy="301329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12j8\AppData\Local\Microsoft\Windows\Temporary Internet Files\Content.IE5\5FG9IE6K\MC9003521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181482"/>
            <a:ext cx="2372589" cy="294330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12j8\AppData\Local\Microsoft\Windows\Temporary Internet Files\Content.IE5\5FG9IE6K\MC900391162[1].wmf"/>
          <p:cNvPicPr>
            <a:picLocks noChangeAspect="1" noChangeArrowheads="1"/>
          </p:cNvPicPr>
          <p:nvPr/>
        </p:nvPicPr>
        <p:blipFill>
          <a:blip r:embed="rId4" cstate="print">
            <a:lum bright="-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920865">
            <a:off x="3527535" y="4652221"/>
            <a:ext cx="1756087" cy="177354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12j8\AppData\Local\Microsoft\Windows\Temporary Internet Files\Content.IE5\LVSNLQ2N\MC900435931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683" y="849292"/>
            <a:ext cx="5279852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404664"/>
            <a:ext cx="471795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Na zlobivé už tu vrčí,</a:t>
            </a:r>
          </a:p>
          <a:p>
            <a:r>
              <a:rPr lang="cs-CZ" sz="3200" b="1" dirty="0">
                <a:solidFill>
                  <a:srgbClr val="FF0000"/>
                </a:solidFill>
              </a:rPr>
              <a:t>d</a:t>
            </a:r>
            <a:r>
              <a:rPr lang="cs-CZ" sz="3200" b="1" dirty="0" smtClean="0">
                <a:solidFill>
                  <a:srgbClr val="FF0000"/>
                </a:solidFill>
              </a:rPr>
              <a:t>o pytle je rychle strčí.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9271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404664"/>
            <a:ext cx="6932240" cy="3801576"/>
          </a:xfrm>
          <a:prstGeom prst="rect">
            <a:avLst/>
          </a:prstGeom>
        </p:spPr>
        <p:txBody>
          <a:bodyPr/>
          <a:lstStyle/>
          <a:p>
            <a:pPr marL="45720" indent="0">
              <a:buNone/>
            </a:pPr>
            <a:r>
              <a:rPr lang="cs-CZ" sz="3200" dirty="0" smtClean="0"/>
              <a:t>M</a:t>
            </a:r>
            <a:r>
              <a:rPr lang="cs-CZ" sz="3600" dirty="0" smtClean="0"/>
              <a:t>y se čertů nebojíme.</a:t>
            </a:r>
          </a:p>
          <a:p>
            <a:pPr marL="45720" indent="0">
              <a:buNone/>
            </a:pPr>
            <a:r>
              <a:rPr lang="cs-CZ" sz="3600" dirty="0"/>
              <a:t>M</a:t>
            </a:r>
            <a:r>
              <a:rPr lang="cs-CZ" sz="3600" dirty="0" smtClean="0"/>
              <a:t>y jsme hodní nezlobíme.</a:t>
            </a:r>
          </a:p>
          <a:p>
            <a:pPr marL="45720" indent="0">
              <a:buNone/>
            </a:pPr>
            <a:r>
              <a:rPr lang="cs-CZ" sz="3600" dirty="0" smtClean="0"/>
              <a:t>Vítáme je básničkou,</a:t>
            </a:r>
          </a:p>
          <a:p>
            <a:pPr marL="45720" indent="0">
              <a:buNone/>
            </a:pPr>
            <a:r>
              <a:rPr lang="cs-CZ" sz="3600" dirty="0"/>
              <a:t>m</a:t>
            </a:r>
            <a:r>
              <a:rPr lang="cs-CZ" sz="3600" dirty="0" smtClean="0"/>
              <a:t>odlitbou či písničkou</a:t>
            </a:r>
            <a:endParaRPr lang="cs-CZ" sz="36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5569" y="3068960"/>
            <a:ext cx="5128431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 descr="C:\Users\12j8\AppData\Local\Microsoft\Windows\Temporary Internet Files\Content.IE5\ZAXBBRKQ\MC9003794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1756" y="3140969"/>
            <a:ext cx="654116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7987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5649808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</a:t>
            </a:r>
            <a:r>
              <a:rPr lang="cs-CZ" sz="3200" b="1" u="sng" dirty="0" smtClean="0"/>
              <a:t>Čert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1. Bum, bum, ratata, čert buší na vrata</a:t>
            </a:r>
          </a:p>
          <a:p>
            <a:pPr marL="45720" indent="0">
              <a:buNone/>
            </a:pPr>
            <a:r>
              <a:rPr lang="cs-CZ" dirty="0" smtClean="0"/>
              <a:t>    a hromuje třesky, </a:t>
            </a:r>
            <a:r>
              <a:rPr lang="cs-CZ" dirty="0" err="1" smtClean="0"/>
              <a:t>plesky</a:t>
            </a: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    a svolává hromy blesky,</a:t>
            </a:r>
          </a:p>
          <a:p>
            <a:pPr marL="45720" indent="0">
              <a:buNone/>
            </a:pPr>
            <a:r>
              <a:rPr lang="cs-CZ" dirty="0" smtClean="0"/>
              <a:t>    že je rohatý, taky chlupatý.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2. Bum, bum, ratata, koza rohatá,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straší čerta třesky </a:t>
            </a:r>
            <a:r>
              <a:rPr lang="cs-CZ" dirty="0" err="1" smtClean="0"/>
              <a:t>plesky</a:t>
            </a:r>
            <a:r>
              <a:rPr lang="cs-CZ" dirty="0" smtClean="0"/>
              <a:t>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a svolává hromy blesky,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že je rohatá, taky chlupatá.</a:t>
            </a:r>
          </a:p>
          <a:p>
            <a:pPr marL="45720" indent="0">
              <a:buNone/>
            </a:pPr>
            <a:r>
              <a:rPr lang="cs-CZ" dirty="0" smtClean="0"/>
              <a:t>.</a:t>
            </a:r>
          </a:p>
          <a:p>
            <a:pPr marL="45720" indent="0">
              <a:buNone/>
            </a:pPr>
            <a:r>
              <a:rPr lang="cs-CZ" dirty="0"/>
              <a:t>.</a:t>
            </a:r>
            <a:endParaRPr lang="cs-CZ" dirty="0" smtClean="0"/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1026" name="Picture 2" descr="C:\Users\12j8\AppData\Local\Microsoft\Windows\Temporary Internet Files\Content.IE5\DE4CGPLA\MC9004417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69709">
            <a:off x="5455197" y="4365104"/>
            <a:ext cx="1264556" cy="1264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271830" y="6131550"/>
            <a:ext cx="1070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č. 9</a:t>
            </a:r>
            <a:endParaRPr lang="cs-CZ" dirty="0"/>
          </a:p>
        </p:txBody>
      </p:sp>
      <p:pic>
        <p:nvPicPr>
          <p:cNvPr id="1028" name="Picture 4" descr="C:\Users\12j8\AppData\Local\Microsoft\Windows\Temporary Internet Files\Content.IE5\HG2FQQFD\MC9002373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9753" y="1412776"/>
            <a:ext cx="219900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9202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855" y="2721778"/>
            <a:ext cx="4316889" cy="4040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MC900331282[1]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385" y="132783"/>
            <a:ext cx="1254171" cy="935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70" t="-3325"/>
          <a:stretch>
            <a:fillRect/>
          </a:stretch>
        </p:blipFill>
        <p:spPr bwMode="auto">
          <a:xfrm>
            <a:off x="3848485" y="132783"/>
            <a:ext cx="1937456" cy="12364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6662" y="1568316"/>
            <a:ext cx="1390066" cy="1223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MC900432177[1]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7366" y="410802"/>
            <a:ext cx="1319579" cy="1719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MP900440290[1]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81" r="19553"/>
          <a:stretch>
            <a:fillRect/>
          </a:stretch>
        </p:blipFill>
        <p:spPr bwMode="auto">
          <a:xfrm rot="20159680">
            <a:off x="6661003" y="180614"/>
            <a:ext cx="1115101" cy="261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44067">
            <a:off x="191385" y="1241868"/>
            <a:ext cx="1373556" cy="1403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701994">
            <a:off x="5354940" y="1169500"/>
            <a:ext cx="1253176" cy="1698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MC900331251[1]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9314" y="922942"/>
            <a:ext cx="1319579" cy="1242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MC900352182[1]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570" y="3255945"/>
            <a:ext cx="4166334" cy="2993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1119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731520"/>
            <a:ext cx="9144000" cy="579382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Zdroje:</a:t>
            </a:r>
          </a:p>
          <a:p>
            <a:pPr marL="45720" indent="0"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 všechny použité obrázky v této prezentaci jsou z volně přístupná galerie klipartu</a:t>
            </a:r>
          </a:p>
          <a:p>
            <a:pPr marL="45720" indent="0"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  <a:hlinkClick r:id="rId2"/>
              </a:rPr>
              <a:t>http://office.microsoft.com</a:t>
            </a: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 marL="45720" indent="0">
              <a:buNone/>
            </a:pPr>
            <a:endParaRPr lang="cs-CZ" sz="2000" dirty="0">
              <a:latin typeface="Calibri" pitchFamily="34" charset="0"/>
              <a:cs typeface="Calibri" pitchFamily="34" charset="0"/>
            </a:endParaRPr>
          </a:p>
          <a:p>
            <a:pPr marL="45720" indent="0"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Písnička na obr. </a:t>
            </a:r>
            <a:r>
              <a:rPr lang="cs-CZ" sz="2000" dirty="0">
                <a:latin typeface="Calibri" pitchFamily="34" charset="0"/>
                <a:cs typeface="Calibri" pitchFamily="34" charset="0"/>
              </a:rPr>
              <a:t>č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. 9 je použita z knihy:</a:t>
            </a:r>
          </a:p>
          <a:p>
            <a:pPr marL="4572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000" dirty="0">
                <a:latin typeface="Arial"/>
                <a:ea typeface="Calibri"/>
                <a:cs typeface="Times New Roman"/>
              </a:rPr>
              <a:t>DAGMAR ŠOTTNEROVÁ. </a:t>
            </a:r>
            <a:r>
              <a:rPr lang="cs-CZ" sz="2000" i="1" dirty="0">
                <a:latin typeface="Arial"/>
                <a:ea typeface="Calibri"/>
                <a:cs typeface="Times New Roman"/>
              </a:rPr>
              <a:t>Adventní čas</a:t>
            </a:r>
            <a:r>
              <a:rPr lang="cs-CZ" sz="2000" dirty="0">
                <a:latin typeface="Arial"/>
                <a:ea typeface="Calibri"/>
                <a:cs typeface="Times New Roman"/>
              </a:rPr>
              <a:t>: </a:t>
            </a:r>
            <a:r>
              <a:rPr lang="cs-CZ" sz="2000" i="1" dirty="0">
                <a:latin typeface="Arial"/>
                <a:ea typeface="Calibri"/>
                <a:cs typeface="Times New Roman"/>
              </a:rPr>
              <a:t>zvyky, obyčeje, náměty, návody, pohádky, příběhy a hry</a:t>
            </a:r>
            <a:r>
              <a:rPr lang="cs-CZ" sz="2000" dirty="0">
                <a:latin typeface="Arial"/>
                <a:ea typeface="Calibri"/>
                <a:cs typeface="Times New Roman"/>
              </a:rPr>
              <a:t>. První vydání, dotisk. Olomouc: </a:t>
            </a:r>
            <a:r>
              <a:rPr lang="cs-CZ" sz="2000" dirty="0" err="1">
                <a:latin typeface="Arial"/>
                <a:ea typeface="Calibri"/>
                <a:cs typeface="Times New Roman"/>
              </a:rPr>
              <a:t>Rubico</a:t>
            </a:r>
            <a:r>
              <a:rPr lang="cs-CZ" sz="2000" dirty="0">
                <a:latin typeface="Arial"/>
                <a:ea typeface="Calibri"/>
                <a:cs typeface="Times New Roman"/>
              </a:rPr>
              <a:t>, 2005,2006. ISBN </a:t>
            </a:r>
            <a:r>
              <a:rPr lang="cs-CZ" sz="2000" dirty="0" smtClean="0">
                <a:latin typeface="Arial"/>
                <a:ea typeface="Calibri"/>
                <a:cs typeface="Times New Roman"/>
              </a:rPr>
              <a:t>80-7346-050-5.s. 105</a:t>
            </a:r>
          </a:p>
          <a:p>
            <a:pPr marL="45720" indent="0">
              <a:lnSpc>
                <a:spcPct val="115000"/>
              </a:lnSpc>
              <a:spcAft>
                <a:spcPts val="1000"/>
              </a:spcAft>
              <a:buNone/>
            </a:pPr>
            <a:endParaRPr lang="cs-CZ" sz="2000" dirty="0" smtClean="0">
              <a:latin typeface="Arial"/>
              <a:ea typeface="Calibri"/>
              <a:cs typeface="Times New Roman"/>
            </a:endParaRPr>
          </a:p>
          <a:p>
            <a:pPr marL="4572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000" dirty="0" smtClean="0">
                <a:latin typeface="Arial"/>
                <a:ea typeface="Calibri"/>
                <a:cs typeface="Times New Roman"/>
              </a:rPr>
              <a:t>Informace o </a:t>
            </a:r>
            <a:r>
              <a:rPr lang="cs-CZ" sz="2000" dirty="0" err="1" smtClean="0">
                <a:latin typeface="Arial"/>
                <a:ea typeface="Calibri"/>
                <a:cs typeface="Times New Roman"/>
              </a:rPr>
              <a:t>Sv</a:t>
            </a:r>
            <a:r>
              <a:rPr lang="cs-CZ" sz="2000" dirty="0" smtClean="0">
                <a:latin typeface="Arial"/>
                <a:ea typeface="Calibri"/>
                <a:cs typeface="Times New Roman"/>
              </a:rPr>
              <a:t> Mikuláši na str.4  </a:t>
            </a:r>
            <a:r>
              <a:rPr lang="cs-CZ" sz="2000" dirty="0">
                <a:latin typeface="Arial"/>
                <a:ea typeface="Calibri"/>
                <a:cs typeface="Times New Roman"/>
                <a:hlinkClick r:id="rId3"/>
              </a:rPr>
              <a:t>http://</a:t>
            </a:r>
            <a:r>
              <a:rPr lang="cs-CZ" sz="2000" dirty="0" smtClean="0">
                <a:latin typeface="Arial"/>
                <a:ea typeface="Calibri"/>
                <a:cs typeface="Times New Roman"/>
                <a:hlinkClick r:id="rId3"/>
              </a:rPr>
              <a:t>cs.wikipedia.org/wiki/Svat%C3%BD_Mikul%C3%A1%C5%A1</a:t>
            </a:r>
            <a:r>
              <a:rPr lang="cs-CZ" sz="2000" dirty="0" smtClean="0">
                <a:latin typeface="Arial"/>
                <a:ea typeface="Calibri"/>
                <a:cs typeface="Times New Roman"/>
              </a:rPr>
              <a:t> </a:t>
            </a:r>
            <a:endParaRPr lang="cs-CZ" sz="2800" dirty="0">
              <a:latin typeface="Calibri"/>
              <a:ea typeface="Calibri"/>
              <a:cs typeface="Times New Roman"/>
            </a:endParaRPr>
          </a:p>
          <a:p>
            <a:pPr marL="45720" indent="0">
              <a:buNone/>
            </a:pP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12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315</TotalTime>
  <Words>453</Words>
  <Application>Microsoft Office PowerPoint</Application>
  <PresentationFormat>Předvádění na obrazovce (4:3)</PresentationFormat>
  <Paragraphs>64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Prezentace aplikace PowerPoint</vt:lpstr>
      <vt:lpstr>Prezentace aplikace PowerPoint</vt:lpstr>
      <vt:lpstr>MIKULÁŠ</vt:lpstr>
      <vt:lpstr>Prezentace aplikace PowerPoint</vt:lpstr>
      <vt:lpstr>  ANDĚL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12j8</dc:creator>
  <cp:lastModifiedBy>Učitel</cp:lastModifiedBy>
  <cp:revision>40</cp:revision>
  <dcterms:created xsi:type="dcterms:W3CDTF">2011-12-04T07:57:14Z</dcterms:created>
  <dcterms:modified xsi:type="dcterms:W3CDTF">2013-04-14T06:04:24Z</dcterms:modified>
</cp:coreProperties>
</file>