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43E72-02E7-4638-8549-804D2CC185B0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CDD7-BD24-4301-80C5-0D248391BF0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10" Type="http://schemas.openxmlformats.org/officeDocument/2006/relationships/image" Target="../media/image8.png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image" Target="../media/image40.jpeg"/><Relationship Id="rId7" Type="http://schemas.openxmlformats.org/officeDocument/2006/relationships/image" Target="../media/image44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-creative.cz/2008/11/03/vanocni-stromecek-omalovanky-k-vytisknuti/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301165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VY_52_INOVACE_PR.1.1-34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Štědrý</a:t>
                      </a:r>
                      <a:r>
                        <a:rPr lang="cs-CZ" sz="2000" baseline="0" dirty="0" smtClean="0"/>
                        <a:t> den našich prababiček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462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9046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Mgr.Pavla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prosinec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.2011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Štědrý den našich prababiček</a:t>
            </a:r>
          </a:p>
          <a:p>
            <a:pPr marL="0" lvl="0" indent="0">
              <a:buNone/>
            </a:pP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 získá informace o způsobu slavení Štědrého dne našich prababiček.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Materiál obsahuje barevné obrázky, je doplněn obrázkovým čtením, básničkou a šablonou vánočního stromečku k dokreslení.</a:t>
            </a: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Typ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materiálu:</a:t>
            </a:r>
            <a:r>
              <a:rPr lang="cs-CZ" sz="20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ýkladová prezentace pro žáky doplněná pracovním listem.</a:t>
            </a: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Klíčová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slova: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Staré zvyky a tradice dodržované na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Š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tědrý den,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Štědračka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,   zlaté prasátko …</a:t>
            </a:r>
          </a:p>
          <a:p>
            <a:pPr lvl="0"/>
            <a:endParaRPr lang="cs-CZ" sz="2000" b="1" dirty="0" smtClean="0">
              <a:solidFill>
                <a:prstClr val="black"/>
              </a:solidFill>
            </a:endParaRPr>
          </a:p>
          <a:p>
            <a:pPr lvl="0"/>
            <a:endParaRPr lang="cs-CZ" sz="1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3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12j8\AppData\Local\Microsoft\Windows\Temporary Internet Files\Content.IE5\IGDBFTKU\MC900410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444" y="836712"/>
            <a:ext cx="5400600" cy="60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0215943">
            <a:off x="-200177" y="772540"/>
            <a:ext cx="6172200" cy="1894362"/>
          </a:xfrm>
        </p:spPr>
        <p:txBody>
          <a:bodyPr>
            <a:noAutofit/>
          </a:bodyPr>
          <a:lstStyle/>
          <a:p>
            <a:r>
              <a:rPr lang="cs-CZ" sz="11500" dirty="0" smtClean="0">
                <a:latin typeface="+mn-lt"/>
              </a:rPr>
              <a:t>Vánoce</a:t>
            </a:r>
            <a:endParaRPr lang="cs-CZ" sz="115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276122">
            <a:off x="1653949" y="2517692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24. PROSINCE  </a:t>
            </a: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57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12j8\AppData\Local\Microsoft\Windows\Temporary Internet Files\Content.IE5\95YRVTDP\MC900371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697" y="1556792"/>
            <a:ext cx="3645416" cy="2933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157192"/>
            <a:ext cx="9145016" cy="534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Ten</a:t>
            </a:r>
            <a:r>
              <a:rPr lang="cs-CZ" dirty="0" smtClean="0"/>
              <a:t>, kdo chtěl být po celý rok zdravý, </a:t>
            </a:r>
            <a:r>
              <a:rPr lang="cs-CZ" dirty="0" smtClean="0"/>
              <a:t>            </a:t>
            </a:r>
          </a:p>
        </p:txBody>
      </p:sp>
      <p:pic>
        <p:nvPicPr>
          <p:cNvPr id="1026" name="Picture 2" descr="C:\Users\12j8\AppData\Local\Microsoft\Windows\Temporary Internet Files\Content.IE5\IGDBFTKU\MC900281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288" y="1556792"/>
            <a:ext cx="3566011" cy="262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4288" y="764704"/>
            <a:ext cx="1681871" cy="646331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RÁNO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4755631" y="5157192"/>
            <a:ext cx="581398" cy="485350"/>
          </a:xfrm>
          <a:prstGeom prst="rightArrow">
            <a:avLst>
              <a:gd name="adj1" fmla="val 41755"/>
              <a:gd name="adj2" fmla="val 52062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9213" y="5691544"/>
            <a:ext cx="9420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musel </a:t>
            </a:r>
            <a:r>
              <a:rPr lang="cs-CZ" dirty="0"/>
              <a:t>se hned </a:t>
            </a:r>
            <a:r>
              <a:rPr lang="cs-CZ" dirty="0" smtClean="0"/>
              <a:t>ráno umýt </a:t>
            </a:r>
            <a:r>
              <a:rPr lang="cs-CZ" dirty="0"/>
              <a:t>v tekoucí, nebo čerstvě nabrané vodě ze </a:t>
            </a:r>
            <a:r>
              <a:rPr lang="cs-CZ" dirty="0" smtClean="0"/>
              <a:t>studny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762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229200"/>
            <a:ext cx="7125112" cy="1383695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6200" dirty="0" smtClean="0"/>
              <a:t>Ráno </a:t>
            </a:r>
            <a:r>
              <a:rPr lang="cs-CZ" sz="6200" dirty="0" smtClean="0"/>
              <a:t>dostaly děti chléb s        </a:t>
            </a:r>
            <a:r>
              <a:rPr lang="cs-CZ" sz="6200" dirty="0" smtClean="0"/>
              <a:t>medem</a:t>
            </a:r>
            <a:r>
              <a:rPr lang="cs-CZ" sz="6200" dirty="0" smtClean="0"/>
              <a:t>,</a:t>
            </a:r>
          </a:p>
          <a:p>
            <a:pPr marL="0" indent="0">
              <a:buNone/>
            </a:pPr>
            <a:r>
              <a:rPr lang="cs-CZ" sz="6200" dirty="0" smtClean="0"/>
              <a:t> </a:t>
            </a:r>
            <a:r>
              <a:rPr lang="cs-CZ" sz="6200" dirty="0" smtClean="0"/>
              <a:t>  aby </a:t>
            </a:r>
            <a:r>
              <a:rPr lang="cs-CZ" sz="6200" dirty="0" smtClean="0"/>
              <a:t>byly sladké (hodné) po celý rok.</a:t>
            </a:r>
            <a:endParaRPr lang="cs-CZ" sz="6200" dirty="0"/>
          </a:p>
        </p:txBody>
      </p:sp>
      <p:pic>
        <p:nvPicPr>
          <p:cNvPr id="2051" name="Picture 3" descr="C:\Users\12j8\AppData\Local\Microsoft\Windows\Temporary Internet Files\Content.IE5\38IQPPFU\MC9002810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55" y="-33838"/>
            <a:ext cx="5591170" cy="547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2j8\AppData\Local\Microsoft\Windows\Temporary Internet Files\Content.IE5\W3K4EFEN\MC9002904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29953"/>
            <a:ext cx="3078178" cy="303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2j8\AppData\Local\Microsoft\Windows\Temporary Internet Files\Content.IE5\K0O7W0UI\MC9002326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277642"/>
            <a:ext cx="910589" cy="117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058" y="5415489"/>
            <a:ext cx="701675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714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12j8\AppData\Local\Microsoft\Windows\Temporary Internet Files\Content.IE5\LVSNLQ2N\MC900215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1384" y="-52448"/>
            <a:ext cx="5263432" cy="456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12j8\AppData\Local\Microsoft\Windows\Temporary Internet Files\Content.IE5\DE4CGPLA\MC900331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814" y="3954104"/>
            <a:ext cx="1815220" cy="117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12j8\AppData\Local\Microsoft\Windows\Temporary Internet Files\Content.IE5\AU3EP7GM\MC9003312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37" y="4215022"/>
            <a:ext cx="1795604" cy="14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12j8\AppData\Local\Microsoft\Windows\Temporary Internet Files\Content.IE5\K0O7W0UI\MC900019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252" y="5310219"/>
            <a:ext cx="2744344" cy="149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12j8\AppData\Local\Microsoft\Windows\Temporary Internet Files\Content.IE5\8UYWMOJD\MC900199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701" y="5585505"/>
            <a:ext cx="1805271" cy="127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12j8\AppData\Local\Microsoft\Windows\Temporary Internet Files\Content.IE5\AU3EP7GM\MC900233354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3453" y="4511792"/>
            <a:ext cx="2316178" cy="179560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12j8\AppData\Local\Microsoft\Windows\Temporary Internet Files\Content.IE5\IGDBFTKU\MC9004135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859" y="3404891"/>
            <a:ext cx="1036786" cy="131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12j8\AppData\Local\Microsoft\Windows\Temporary Internet Files\Content.IE5\D1NLNJ4S\MC90041188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015" y="3900572"/>
            <a:ext cx="1698194" cy="164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254254"/>
            <a:ext cx="1545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Vařila se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320801" y="636124"/>
            <a:ext cx="49680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ŠTĚDRAČKA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32048" y="1567952"/>
            <a:ext cx="383149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-polévka, v níž bylo od všeho</a:t>
            </a:r>
          </a:p>
          <a:p>
            <a:r>
              <a:rPr lang="cs-CZ" sz="2000" dirty="0" smtClean="0"/>
              <a:t>co v chalupě bylo trochu.</a:t>
            </a:r>
          </a:p>
          <a:p>
            <a:r>
              <a:rPr lang="cs-CZ" sz="2000" dirty="0" smtClean="0"/>
              <a:t>Smyslem tohoto zvyku bylo, </a:t>
            </a:r>
          </a:p>
          <a:p>
            <a:r>
              <a:rPr lang="cs-CZ" sz="2000" dirty="0" smtClean="0"/>
              <a:t>aby bylo v domě dostatek jídla.</a:t>
            </a:r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4333" y="5725428"/>
            <a:ext cx="701675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13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12j8\AppData\Local\Microsoft\Windows\Temporary Internet Files\Content.IE5\5FG9IE6K\MC9003561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34" y="5272427"/>
            <a:ext cx="2821389" cy="157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12j8\AppData\Local\Microsoft\Windows\Temporary Internet Files\Content.IE5\AM1I8PN9\MC9003538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239" y="2705117"/>
            <a:ext cx="3819053" cy="2720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12j8\AppData\Local\Microsoft\Windows\Temporary Internet Files\Content.IE5\LYNNF25Y\MC90044139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984" y="4749632"/>
            <a:ext cx="2471225" cy="1833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7" y="1241440"/>
            <a:ext cx="79208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Všem zvířátkům se na Štědrý den podstrojovalo,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by byly velmi užitečná po celý příští rok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Čím jsou tyto zvířátka užitečná?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38238" y="179315"/>
            <a:ext cx="35958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ZVÍŘATA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4120" name="Picture 24" descr="C:\Users\12j8\AppData\Local\Microsoft\Windows\Temporary Internet Files\Content.IE5\5FG9IE6K\MC900250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2210554" cy="177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2j8\AppData\Local\Microsoft\Windows\Temporary Internet Files\Content.IE5\W3K4EFEN\MC9000306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493" y="3068960"/>
            <a:ext cx="1156716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20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60569" y="2885009"/>
            <a:ext cx="1822862" cy="1896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387" y="3491352"/>
            <a:ext cx="1805343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87496"/>
            <a:ext cx="1296144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30120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617" y="4945085"/>
            <a:ext cx="1292225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1205" y="1431240"/>
            <a:ext cx="79592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</a:t>
            </a:r>
            <a:r>
              <a:rPr lang="cs-CZ" sz="2800" dirty="0"/>
              <a:t>se </a:t>
            </a:r>
            <a:r>
              <a:rPr lang="cs-CZ" sz="2800" dirty="0" smtClean="0"/>
              <a:t>sypalo zrní s mákem aby hodně nesly.</a:t>
            </a:r>
            <a:endParaRPr lang="cs-CZ" sz="2800" dirty="0"/>
          </a:p>
        </p:txBody>
      </p:sp>
      <p:pic>
        <p:nvPicPr>
          <p:cNvPr id="6152" name="Picture 8" descr="C:\Users\12j8\AppData\Local\Microsoft\Windows\Temporary Internet Files\Content.IE5\S7687CZ2\MC9003313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79035">
            <a:off x="492972" y="1152777"/>
            <a:ext cx="1032825" cy="108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83901" y="547743"/>
            <a:ext cx="457894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>
                <a:ln w="12700">
                  <a:solidFill>
                    <a:srgbClr val="FFA600">
                      <a:lumMod val="75000"/>
                    </a:srgbClr>
                  </a:solidFill>
                  <a:prstDash val="solid"/>
                </a:ln>
                <a:solidFill>
                  <a:srgbClr val="FEDD78">
                    <a:lumMod val="7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SLEPICÍM</a:t>
            </a:r>
          </a:p>
        </p:txBody>
      </p:sp>
      <p:sp>
        <p:nvSpPr>
          <p:cNvPr id="2" name="Ovál 1"/>
          <p:cNvSpPr/>
          <p:nvPr/>
        </p:nvSpPr>
        <p:spPr>
          <a:xfrm rot="20338355">
            <a:off x="1750276" y="5626220"/>
            <a:ext cx="432048" cy="286075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2"/>
                </a:solidFill>
              </a:ln>
              <a:solidFill>
                <a:schemeClr val="bg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0870">
            <a:off x="1325380" y="5151349"/>
            <a:ext cx="469202" cy="299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83588">
            <a:off x="1082686" y="5681129"/>
            <a:ext cx="45720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632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7106387" cy="5759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260647"/>
            <a:ext cx="8730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Hospodář zapřáhl dvouletého koně a zajel s ním</a:t>
            </a:r>
          </a:p>
          <a:p>
            <a:r>
              <a:rPr lang="cs-CZ" sz="2400" b="1" dirty="0">
                <a:solidFill>
                  <a:schemeClr val="accent6"/>
                </a:solidFill>
              </a:rPr>
              <a:t>k</a:t>
            </a:r>
            <a:r>
              <a:rPr lang="cs-CZ" sz="2400" b="1" dirty="0" smtClean="0">
                <a:solidFill>
                  <a:schemeClr val="accent6"/>
                </a:solidFill>
              </a:rPr>
              <a:t> lesu pro pár    polen, aby prý koník jezdil jako oheň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3076" name="Picture 4" descr="C:\Users\12j8\AppData\Local\Microsoft\Windows\Temporary Internet Files\Content.IE5\ZAXBBRKQ\MP9002892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93283"/>
            <a:ext cx="3204831" cy="21472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5" y="616047"/>
            <a:ext cx="35083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919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12j8\AppData\Local\Microsoft\Windows\Temporary Internet Files\Content.IE5\95YRVTDP\MC900309928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93" t="26293" r="19539" b="22371"/>
          <a:stretch/>
        </p:blipFill>
        <p:spPr bwMode="auto">
          <a:xfrm>
            <a:off x="422302" y="1253916"/>
            <a:ext cx="8038130" cy="556417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2098" y="352580"/>
            <a:ext cx="78583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Kdo se nenechal celý den zlákat pochoutkami a postil se, uviděl večer při východu první hvězdy ……</a:t>
            </a:r>
            <a:endParaRPr lang="cs-CZ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87564"/>
            <a:ext cx="701675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573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5373216"/>
            <a:ext cx="7632848" cy="9899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KLÍT A NADÁVAT !!!!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172" name="Picture 4" descr="C:\Users\12j8\AppData\Local\Microsoft\Windows\Temporary Internet Files\Content.IE5\GWKW5HM8\MC900304521[1].wmf"/>
          <p:cNvPicPr>
            <a:picLocks noChangeAspect="1" noChangeArrowheads="1"/>
          </p:cNvPicPr>
          <p:nvPr/>
        </p:nvPicPr>
        <p:blipFill>
          <a:blip r:embed="rId2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64" y="861130"/>
            <a:ext cx="7672218" cy="469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66622" y="519890"/>
            <a:ext cx="2304256" cy="525906"/>
            <a:chOff x="666622" y="519890"/>
            <a:chExt cx="2304256" cy="525906"/>
          </a:xfrm>
        </p:grpSpPr>
        <p:sp>
          <p:nvSpPr>
            <p:cNvPr id="4" name="Veselý obličej 3"/>
            <p:cNvSpPr/>
            <p:nvPr/>
          </p:nvSpPr>
          <p:spPr>
            <a:xfrm>
              <a:off x="2267744" y="519890"/>
              <a:ext cx="576064" cy="525906"/>
            </a:xfrm>
            <a:prstGeom prst="smileyFace">
              <a:avLst>
                <a:gd name="adj" fmla="val -4653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666622" y="676464"/>
              <a:ext cx="23042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Nesmělo se </a:t>
              </a:r>
              <a:r>
                <a:rPr lang="cs-CZ" dirty="0" smtClean="0"/>
                <a:t>!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92276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3518" y="545592"/>
            <a:ext cx="7467600" cy="15872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600" dirty="0" smtClean="0"/>
              <a:t>Nesmělo </a:t>
            </a:r>
            <a:r>
              <a:rPr lang="cs-CZ" sz="2600" dirty="0" smtClean="0"/>
              <a:t>se</a:t>
            </a:r>
            <a:r>
              <a:rPr lang="cs-CZ" sz="2600" dirty="0" smtClean="0"/>
              <a:t>!</a:t>
            </a:r>
            <a:endParaRPr lang="cs-CZ" sz="26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8195" name="Picture 3" descr="C:\Users\12j8\AppData\Local\Microsoft\Windows\Temporary Internet Files\Content.IE5\IGDBFTKU\MC900351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919" y="1124744"/>
            <a:ext cx="2592288" cy="133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12j8\AppData\Local\Microsoft\Windows\Temporary Internet Files\Content.IE5\W3K4EFEN\MC9000570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25144"/>
            <a:ext cx="317288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12j8\AppData\Local\Microsoft\Windows\Temporary Internet Files\Content.IE5\W3K4EFEN\MC90002397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360" y="1988840"/>
            <a:ext cx="4657118" cy="5079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46927" y="545592"/>
            <a:ext cx="2300631" cy="923330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PRÁT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348" y="952130"/>
            <a:ext cx="432985" cy="428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9692" y="1619508"/>
            <a:ext cx="5044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/>
              <a:t>Přineslo by to smůlu do domu.</a:t>
            </a:r>
          </a:p>
        </p:txBody>
      </p:sp>
    </p:spTree>
    <p:extLst>
      <p:ext uri="{BB962C8B-B14F-4D97-AF65-F5344CB8AC3E}">
        <p14:creationId xmlns:p14="http://schemas.microsoft.com/office/powerpoint/2010/main" val="1342165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30" name="Picture 14" descr="C:\Users\12j8\AppData\Local\Microsoft\Windows\Temporary Internet Files\Content.IE5\IGDBFTKU\MC900300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077" y="4681398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1" name="Picture 15" descr="C:\Users\12j8\AppData\Local\Microsoft\Windows\Temporary Internet Files\Content.IE5\SX79SVY8\MC9003871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925" y="0"/>
            <a:ext cx="1564371" cy="156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049" y="0"/>
            <a:ext cx="8674248" cy="7029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   Odpoledne </a:t>
            </a:r>
            <a:r>
              <a:rPr lang="cs-CZ" dirty="0" smtClean="0"/>
              <a:t>se strojil s pomocí dětí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Děti na něj věšely             ,                    ,              ,              ,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suché                      a</a:t>
            </a:r>
            <a:r>
              <a:rPr lang="cs-CZ" b="1" dirty="0" smtClean="0">
                <a:solidFill>
                  <a:schemeClr val="accent6"/>
                </a:solidFill>
              </a:rPr>
              <a:t> </a:t>
            </a:r>
            <a:r>
              <a:rPr lang="cs-CZ" dirty="0" smtClean="0"/>
              <a:t>                 ,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vázaly                   a zabalovaly kousky   </a:t>
            </a:r>
            <a:r>
              <a:rPr lang="cs-CZ" dirty="0" smtClean="0"/>
              <a:t>                     </a:t>
            </a:r>
            <a:r>
              <a:rPr lang="cs-CZ" dirty="0" smtClean="0"/>
              <a:t>do barevných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</a:t>
            </a:r>
            <a:r>
              <a:rPr lang="cs-CZ" dirty="0" smtClean="0"/>
              <a:t>   papírků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9782" y="794930"/>
            <a:ext cx="73228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VÁNOČNÍ STROMEČEK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218" name="Picture 2" descr="C:\Users\12j8\AppData\Local\Microsoft\Windows\Temporary Internet Files\Content.IE5\SX79SVY8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345" y="1898545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12j8\AppData\Local\Microsoft\Windows\Temporary Internet Files\Content.IE5\LYNNF25Y\MC9002155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921" y="2003823"/>
            <a:ext cx="1552648" cy="104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12j8\AppData\Local\Microsoft\Windows\Temporary Internet Files\Content.IE5\S7687CZ2\MC9003054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342" y="1922093"/>
            <a:ext cx="973326" cy="110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12j8\AppData\Local\Microsoft\Windows\Temporary Internet Files\Content.IE5\5FG9IE6K\MC9001006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152" y="4662429"/>
            <a:ext cx="1488249" cy="146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12j8\AppData\Local\Microsoft\Windows\Temporary Internet Files\Content.IE5\8UYWMOJD\MC900193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152" y="3224813"/>
            <a:ext cx="1656108" cy="122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31" y="3224813"/>
            <a:ext cx="1259359" cy="1421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9" name="Picture 13" descr="C:\Users\12j8\AppData\Local\Microsoft\Windows\Temporary Internet Files\Content.IE5\5FG9IE6K\MC900439766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117" y="1814580"/>
            <a:ext cx="1323503" cy="1323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61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Nakreslete vánoční stromeček, jako jej zdobíte dnes.</a:t>
            </a:r>
          </a:p>
          <a:p>
            <a:r>
              <a:rPr lang="cs-CZ" dirty="0" smtClean="0"/>
              <a:t>Prohlédněte si obrázky a řekněte v čem se liší nebo shoduje s tím, který zdobily děti před dávnými časy.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Naučte se básničku o vánočním stromečku.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12480" y="620688"/>
            <a:ext cx="29482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ÚKOL ?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46" name="Picture 6" descr="C:\Users\12j8\AppData\Local\Microsoft\Windows\Temporary Internet Files\Content.IE5\DE4CGPLA\MC9002340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61948"/>
            <a:ext cx="2520280" cy="13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144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6" b="4297"/>
          <a:stretch/>
        </p:blipFill>
        <p:spPr bwMode="auto">
          <a:xfrm>
            <a:off x="1331640" y="26704"/>
            <a:ext cx="5944264" cy="6698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452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VÁNOČNÍ STROMEČEK</a:t>
            </a:r>
          </a:p>
          <a:p>
            <a:r>
              <a:rPr lang="cs-CZ" dirty="0" smtClean="0"/>
              <a:t>Michal Černík</a:t>
            </a:r>
          </a:p>
          <a:p>
            <a:endParaRPr lang="cs-CZ" dirty="0"/>
          </a:p>
          <a:p>
            <a:r>
              <a:rPr lang="cs-CZ" dirty="0" smtClean="0"/>
              <a:t>Stromku, pojď už k nám,</a:t>
            </a:r>
          </a:p>
          <a:p>
            <a:r>
              <a:rPr lang="cs-CZ" dirty="0"/>
              <a:t>j</a:t>
            </a:r>
            <a:r>
              <a:rPr lang="cs-CZ" dirty="0" smtClean="0"/>
              <a:t>á tě doma přivítám.</a:t>
            </a:r>
          </a:p>
          <a:p>
            <a:r>
              <a:rPr lang="cs-CZ" dirty="0" smtClean="0"/>
              <a:t>Překrásně tě ustrojím,</a:t>
            </a:r>
          </a:p>
          <a:p>
            <a:r>
              <a:rPr lang="cs-CZ" dirty="0"/>
              <a:t>b</a:t>
            </a:r>
            <a:r>
              <a:rPr lang="cs-CZ" dirty="0" smtClean="0"/>
              <a:t>udeš zářit v pokoji.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548680"/>
            <a:ext cx="679865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Naučte se básničku!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7" name="Picture 3" descr="C:\Users\12j8\AppData\Local\Microsoft\Windows\Temporary Internet Files\Content.IE5\IGDBFTKU\MC9004081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654" y="2132856"/>
            <a:ext cx="3590671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06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r>
              <a:rPr lang="cs-CZ" sz="2000" b="1" dirty="0" smtClean="0"/>
              <a:t>Zdroje: </a:t>
            </a:r>
          </a:p>
          <a:p>
            <a:r>
              <a:rPr lang="cs-CZ" sz="1800" dirty="0" smtClean="0"/>
              <a:t>Všechny obrázky (mimo šablonu stromečku na obr.15) jsou staženy z volné galerie </a:t>
            </a:r>
          </a:p>
          <a:p>
            <a:r>
              <a:rPr lang="cs-CZ" sz="1800" dirty="0" smtClean="0">
                <a:hlinkClick r:id="rId2"/>
              </a:rPr>
              <a:t>http://office.microsoft.com/cs-cz/images/?CTT=6&amp;ver=14&amp;app=powerpnt.exe</a:t>
            </a:r>
            <a:endParaRPr lang="cs-CZ" sz="1800" dirty="0" smtClean="0"/>
          </a:p>
          <a:p>
            <a:endParaRPr lang="cs-CZ" dirty="0" smtClean="0"/>
          </a:p>
          <a:p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Obr. na str. 15 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– šablona stromečku, kterou lze použít jako šablonu pro děti</a:t>
            </a:r>
          </a:p>
          <a:p>
            <a:r>
              <a:rPr lang="cs-CZ" sz="1800" dirty="0" smtClean="0">
                <a:latin typeface="Calibri" pitchFamily="34" charset="0"/>
                <a:cs typeface="Calibri" pitchFamily="34" charset="0"/>
                <a:hlinkClick r:id="rId3"/>
              </a:rPr>
              <a:t>http://www.i-creative.cz/2008/11/03/vanocni-stromecek-omalovanky-k-vytisknuti/</a:t>
            </a: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18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600" dirty="0" smtClean="0">
                <a:latin typeface="Arial"/>
                <a:ea typeface="Calibri"/>
                <a:cs typeface="Times New Roman"/>
              </a:rPr>
              <a:t>    </a:t>
            </a:r>
            <a:r>
              <a:rPr lang="cs-CZ" sz="1800" i="1" u="sng" dirty="0" smtClean="0">
                <a:latin typeface="Calibri" pitchFamily="34" charset="0"/>
                <a:ea typeface="Calibri"/>
                <a:cs typeface="Calibri" pitchFamily="34" charset="0"/>
              </a:rPr>
              <a:t>Použité informace byly čerpány z knihy:                                                                          </a:t>
            </a:r>
            <a:r>
              <a:rPr lang="cs-CZ" sz="1600" dirty="0" smtClean="0">
                <a:latin typeface="Arial"/>
                <a:ea typeface="Calibri"/>
                <a:cs typeface="Times New Roman"/>
              </a:rPr>
              <a:t>DAGMAR ŠOTTNEROVÁ</a:t>
            </a:r>
            <a:r>
              <a:rPr lang="cs-CZ" sz="1600" dirty="0">
                <a:latin typeface="Arial"/>
                <a:ea typeface="Calibri"/>
                <a:cs typeface="Times New Roman"/>
              </a:rPr>
              <a:t>. </a:t>
            </a:r>
            <a:r>
              <a:rPr lang="cs-CZ" sz="1600" i="1" dirty="0">
                <a:latin typeface="Arial"/>
                <a:ea typeface="Calibri"/>
                <a:cs typeface="Times New Roman"/>
              </a:rPr>
              <a:t>Vánoce</a:t>
            </a:r>
            <a:r>
              <a:rPr lang="cs-CZ" sz="1600" dirty="0">
                <a:latin typeface="Arial"/>
                <a:ea typeface="Calibri"/>
                <a:cs typeface="Times New Roman"/>
              </a:rPr>
              <a:t>: </a:t>
            </a:r>
            <a:r>
              <a:rPr lang="cs-CZ" sz="1600" i="1" dirty="0">
                <a:latin typeface="Arial"/>
                <a:ea typeface="Calibri"/>
                <a:cs typeface="Times New Roman"/>
              </a:rPr>
              <a:t>Původ, zvyky, koledy, hry a náměty</a:t>
            </a:r>
            <a:r>
              <a:rPr lang="cs-CZ" sz="1600" dirty="0">
                <a:latin typeface="Arial"/>
                <a:ea typeface="Calibri"/>
                <a:cs typeface="Times New Roman"/>
              </a:rPr>
              <a:t>. Druhé vydání. Olomouc: </a:t>
            </a:r>
            <a:r>
              <a:rPr lang="cs-CZ" sz="1600" dirty="0" err="1">
                <a:latin typeface="Arial"/>
                <a:ea typeface="Calibri"/>
                <a:cs typeface="Times New Roman"/>
              </a:rPr>
              <a:t>Rubico</a:t>
            </a:r>
            <a:r>
              <a:rPr lang="cs-CZ" sz="1600" dirty="0">
                <a:latin typeface="Arial"/>
                <a:ea typeface="Calibri"/>
                <a:cs typeface="Times New Roman"/>
              </a:rPr>
              <a:t>, 2004. ISBN 80-7346-041-6</a:t>
            </a:r>
            <a:r>
              <a:rPr lang="cs-CZ" sz="1600" dirty="0" smtClean="0">
                <a:latin typeface="Arial"/>
                <a:ea typeface="Calibri"/>
                <a:cs typeface="Times New Roman"/>
              </a:rPr>
              <a:t>. s. 21.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800" b="1" dirty="0" smtClean="0">
                <a:latin typeface="Calibri" pitchFamily="34" charset="0"/>
                <a:ea typeface="Calibri"/>
                <a:cs typeface="Calibri" pitchFamily="34" charset="0"/>
              </a:rPr>
              <a:t>Básnička na straně 16 </a:t>
            </a:r>
            <a:r>
              <a:rPr lang="cs-CZ" sz="1800" dirty="0" smtClean="0">
                <a:latin typeface="Calibri" pitchFamily="34" charset="0"/>
                <a:ea typeface="Calibri"/>
                <a:cs typeface="Calibri" pitchFamily="34" charset="0"/>
              </a:rPr>
              <a:t>je z výše uvedené knihy (str. 62)</a:t>
            </a:r>
            <a:endParaRPr lang="cs-CZ" sz="1800" dirty="0">
              <a:latin typeface="Calibri" pitchFamily="34" charset="0"/>
              <a:ea typeface="Calibri"/>
              <a:cs typeface="Calibri" pitchFamily="34" charset="0"/>
            </a:endParaRP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23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Vlastní 1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00B0F0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38</TotalTime>
  <Words>504</Words>
  <Application>Microsoft Office PowerPoint</Application>
  <PresentationFormat>Předvádění na obrazovce (4:3)</PresentationFormat>
  <Paragraphs>97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Summer</vt:lpstr>
      <vt:lpstr>Prezentace aplikace PowerPoint</vt:lpstr>
      <vt:lpstr>Prezentace aplikace PowerPoint</vt:lpstr>
      <vt:lpstr>Vánoce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12j8</cp:lastModifiedBy>
  <cp:revision>4</cp:revision>
  <dcterms:created xsi:type="dcterms:W3CDTF">2011-12-18T19:51:55Z</dcterms:created>
  <dcterms:modified xsi:type="dcterms:W3CDTF">2012-02-01T20:14:16Z</dcterms:modified>
</cp:coreProperties>
</file>