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769559-618A-497B-9895-C8F1824F2C27}" type="datetimeFigureOut">
              <a:rPr lang="cs-CZ" smtClean="0"/>
              <a:t>1.2.2012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12B9B-3B40-40F6-A850-67A9A97BBE6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besthealthnewsonline.com/walnuts-may-help-prevent-breast-cancer.html" TargetMode="External"/><Relationship Id="rId7" Type="http://schemas.openxmlformats.org/officeDocument/2006/relationships/hyperlink" Target="http://www.tyden.cz/rubriky/apetit/podzim-plny-chuti/cim-privitat-martina-plnou-cisi-a-vonavou-pecinkou_147227.html" TargetMode="External"/><Relationship Id="rId2" Type="http://schemas.openxmlformats.org/officeDocument/2006/relationships/hyperlink" Target="http://www.ioutdoor.cz/Seznam_specialu/Special_Vanoce/str_4/447_Vanocni_zvyk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ovaline.cz/index.php?page=4&amp;pages=220&amp;radit=name&amp;detail=586&amp;seo=jablko-oloupane-9cm-cervene" TargetMode="External"/><Relationship Id="rId5" Type="http://schemas.openxmlformats.org/officeDocument/2006/relationships/hyperlink" Target="http://vanocni-blazinec.blog.cz/1011/nejznamejsi-vanocni-zvyky-a-tradice" TargetMode="External"/><Relationship Id="rId4" Type="http://schemas.openxmlformats.org/officeDocument/2006/relationships/hyperlink" Target="http://vanoce-tradice.cz/2011/06/21/lodicky-z-orechovych-skorape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935507"/>
              </p:ext>
            </p:extLst>
          </p:nvPr>
        </p:nvGraphicFramePr>
        <p:xfrm>
          <a:off x="899592" y="1844824"/>
          <a:ext cx="7941568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64102"/>
                <a:gridCol w="5777466"/>
              </a:tblGrid>
              <a:tr h="33863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3863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3863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VY_52_INOVACE_PR.1.1-35</a:t>
                      </a:r>
                      <a:endParaRPr lang="cs-CZ" sz="2000" dirty="0"/>
                    </a:p>
                  </a:txBody>
                  <a:tcPr/>
                </a:tc>
              </a:tr>
              <a:tr h="33863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Štědrý večer</a:t>
                      </a:r>
                      <a:r>
                        <a:rPr lang="cs-CZ" sz="2000" baseline="0" dirty="0" smtClean="0"/>
                        <a:t> - </a:t>
                      </a:r>
                      <a:r>
                        <a:rPr lang="cs-CZ" sz="2000" dirty="0" smtClean="0"/>
                        <a:t>Lidové zvyky a tradice  </a:t>
                      </a:r>
                      <a:endParaRPr lang="cs-CZ" sz="2000" dirty="0"/>
                    </a:p>
                  </a:txBody>
                  <a:tcPr/>
                </a:tc>
              </a:tr>
              <a:tr h="33863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1317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34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229600" cy="6336704"/>
          </a:xfrm>
          <a:prstGeom prst="rect">
            <a:avLst/>
          </a:prstGeom>
        </p:spPr>
        <p:txBody>
          <a:bodyPr>
            <a:noAutofit/>
          </a:bodyPr>
          <a:lstStyle/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Mgr.Pavla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prosinec.2011</a:t>
            </a: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lvl="0"/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Lidové zvyky a tradice – Štědrý večer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Anotace: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obsahuje obrázky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některých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vánočních zvyků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,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doplněn                                   básničkami a písničkami, slouží k motivaci, k navození vánoční nálady před  svátky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Typ materiálu:</a:t>
            </a:r>
            <a:r>
              <a:rPr lang="cs-CZ" sz="20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výkladová prezentace pro žáky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/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730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116012" y="1052736"/>
            <a:ext cx="92248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innerShdw blurRad="63500" dist="50800">
                    <a:prstClr val="black">
                      <a:alpha val="50000"/>
                    </a:prstClr>
                  </a:innerShdw>
                  <a:reflection blurRad="12700" stA="28000" endPos="45000" dist="1000" dir="5400000" sy="-100000" algn="bl" rotWithShape="0"/>
                </a:effectLst>
              </a:rPr>
              <a:t>ŠTĚDRÝ VEČER NASTAL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innerShdw blurRad="63500" dist="50800">
                  <a:prstClr val="black">
                    <a:alpha val="50000"/>
                  </a:prstClr>
                </a:innerShdw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7" name="Picture 3" descr="C:\Users\12j8\AppData\Local\Microsoft\Windows\Temporary Internet Files\Content.IE5\IGDBFTKU\MC900410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55416"/>
            <a:ext cx="4594634" cy="3162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2j8\AppData\Local\Microsoft\Windows\Temporary Internet Files\Content.IE5\SX79SVY8\MC9004417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820" y="220486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48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2j8\AppData\Local\Microsoft\Windows\Temporary Internet Files\Content.IE5\D1NLNJ4S\MP9003995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7284"/>
            <a:ext cx="4860033" cy="69360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16631"/>
            <a:ext cx="3888432" cy="674136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100" b="1" i="1" u="sng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Vzácný host</a:t>
            </a:r>
          </a:p>
          <a:p>
            <a:pPr marL="0" indent="0">
              <a:buNone/>
            </a:pPr>
            <a:r>
              <a:rPr lang="cs-CZ" sz="29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Jaroslav </a:t>
            </a:r>
            <a:r>
              <a:rPr lang="cs-CZ" sz="2900" dirty="0" err="1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Wykrent</a:t>
            </a:r>
            <a:r>
              <a:rPr lang="cs-CZ" sz="29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endParaRPr lang="cs-CZ" sz="4000" dirty="0">
              <a:ln w="10160">
                <a:solidFill>
                  <a:schemeClr val="accent1"/>
                </a:solidFill>
                <a:prstDash val="solid"/>
              </a:ln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Přišly zase po roce …</a:t>
            </a:r>
          </a:p>
          <a:p>
            <a:pPr marL="0" indent="0">
              <a:buNone/>
            </a:pP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Kdo?</a:t>
            </a:r>
          </a:p>
          <a:p>
            <a:pPr marL="0" indent="0">
              <a:buNone/>
            </a:pPr>
            <a:endParaRPr lang="cs-CZ" sz="4000" dirty="0" smtClean="0">
              <a:ln w="10160">
                <a:solidFill>
                  <a:schemeClr val="accent1"/>
                </a:solidFill>
                <a:prstDash val="solid"/>
              </a:ln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No přece ………………..</a:t>
            </a:r>
          </a:p>
          <a:p>
            <a:pPr marL="0" indent="0">
              <a:buNone/>
            </a:pPr>
            <a:endParaRPr lang="cs-CZ" sz="4000" dirty="0" smtClean="0">
              <a:ln w="10160">
                <a:solidFill>
                  <a:schemeClr val="accent1"/>
                </a:solidFill>
                <a:prstDash val="solid"/>
              </a:ln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Po jehličí ……………</a:t>
            </a:r>
          </a:p>
          <a:p>
            <a:pPr marL="0" indent="0">
              <a:buNone/>
            </a:pPr>
            <a:endParaRPr lang="cs-CZ" sz="4000" dirty="0" smtClean="0">
              <a:ln w="10160">
                <a:solidFill>
                  <a:schemeClr val="accent1"/>
                </a:solidFill>
                <a:prstDash val="solid"/>
              </a:ln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o cukroví……………………</a:t>
            </a:r>
          </a:p>
          <a:p>
            <a:pPr marL="0" indent="0">
              <a:buNone/>
            </a:pPr>
            <a:endParaRPr lang="cs-CZ" sz="4000" dirty="0" smtClean="0">
              <a:ln w="10160">
                <a:solidFill>
                  <a:schemeClr val="accent1"/>
                </a:solidFill>
                <a:prstDash val="solid"/>
              </a:ln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S kmotrem ………………..</a:t>
            </a:r>
          </a:p>
          <a:p>
            <a:pPr marL="0" indent="0">
              <a:buNone/>
            </a:pPr>
            <a:r>
              <a:rPr lang="cs-CZ" sz="4000" dirty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v</a:t>
            </a: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e vaně.</a:t>
            </a:r>
          </a:p>
          <a:p>
            <a:pPr marL="0" indent="0">
              <a:buNone/>
            </a:pPr>
            <a:endParaRPr lang="cs-CZ" sz="4000" dirty="0">
              <a:ln w="10160">
                <a:solidFill>
                  <a:schemeClr val="accent1"/>
                </a:solidFill>
                <a:prstDash val="solid"/>
              </a:ln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Těšili jste se na ně?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504153" y="3176664"/>
            <a:ext cx="1058445" cy="495049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Klipart\Kliparty\Živočichové\Obratlovci\Ryby\kapr-b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641" y="4964560"/>
            <a:ext cx="1934253" cy="106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Klipart\Kliparty\Symboly\vanocni_stromek-b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2201" y="1196752"/>
            <a:ext cx="1161957" cy="182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Klipart\Kliparty\Potraviny\vanocni_cukrov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878" y="3861048"/>
            <a:ext cx="2088232" cy="715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7924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12j8\AppData\Local\Microsoft\Windows\Temporary Internet Files\Content.IE5\AU3EP7GM\MP9004226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30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1" name="Picture 9" descr="C:\Users\12j8\AppData\Local\Microsoft\Windows\Temporary Internet Files\Content.IE5\LYNNF25Y\MP9004318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4" y="-77214"/>
            <a:ext cx="5423892" cy="685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162" y="2204864"/>
            <a:ext cx="2717788" cy="165191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230" y="4241257"/>
            <a:ext cx="3103653" cy="1800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666713"/>
            <a:ext cx="73052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Štědrovečerní stůl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824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12j8\AppData\Local\Microsoft\Windows\Temporary Internet Files\Content.IE5\LVSNLQ2N\MP900403149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26" t="3163" r="20358"/>
          <a:stretch/>
        </p:blipFill>
        <p:spPr bwMode="auto">
          <a:xfrm>
            <a:off x="25687" y="-32614"/>
            <a:ext cx="6444208" cy="6787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93083" y="320624"/>
            <a:ext cx="33393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solidFill>
                    <a:srgbClr val="FF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Jablíčko</a:t>
            </a:r>
            <a:endParaRPr lang="cs-CZ" sz="5400" b="1" cap="none" spc="0" dirty="0">
              <a:ln w="31550" cmpd="sng">
                <a:solidFill>
                  <a:srgbClr val="FF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4" t="17000" r="15335" b="16333"/>
          <a:stretch/>
        </p:blipFill>
        <p:spPr bwMode="auto">
          <a:xfrm>
            <a:off x="5713906" y="4077072"/>
            <a:ext cx="2458744" cy="223522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58625"/>
            <a:ext cx="3473863" cy="231169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767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3098753" cy="924475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Hvězdička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sz="2400" dirty="0" smtClean="0">
                <a:solidFill>
                  <a:srgbClr val="FFC000"/>
                </a:solidFill>
              </a:rPr>
              <a:t>Oldřich Syrovátka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48880"/>
            <a:ext cx="30243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Vánoční stromeček  zavoněl v pokoji, maminka u stolu jablíčko rozkrojí. </a:t>
            </a:r>
          </a:p>
          <a:p>
            <a:endParaRPr lang="cs-CZ" sz="2000" dirty="0">
              <a:solidFill>
                <a:srgbClr val="FFFF00"/>
              </a:solidFill>
            </a:endParaRPr>
          </a:p>
          <a:p>
            <a:r>
              <a:rPr lang="cs-CZ" sz="2000" dirty="0" smtClean="0">
                <a:solidFill>
                  <a:srgbClr val="FFFF00"/>
                </a:solidFill>
              </a:rPr>
              <a:t>A když je rozkrojí, uvidí hvězdičku, co byla schována v červeném jablíčku</a:t>
            </a:r>
            <a:r>
              <a:rPr lang="cs-CZ" dirty="0" smtClean="0">
                <a:solidFill>
                  <a:srgbClr val="FFFF00"/>
                </a:solidFill>
              </a:rPr>
              <a:t>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2" r="6134"/>
          <a:stretch/>
        </p:blipFill>
        <p:spPr bwMode="auto">
          <a:xfrm>
            <a:off x="3275856" y="908720"/>
            <a:ext cx="5513396" cy="5253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538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2j8\Pictures\ořech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41" y="1484784"/>
            <a:ext cx="4392353" cy="402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636912"/>
            <a:ext cx="3303587" cy="351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06895" y="404664"/>
            <a:ext cx="29674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Ořechy</a:t>
            </a:r>
            <a:endParaRPr lang="cs-CZ" sz="5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561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69762"/>
            <a:ext cx="6246324" cy="924475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Házení střevícem</a:t>
            </a:r>
            <a:endParaRPr lang="cs-CZ" sz="4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 descr="C:\Users\12j8\AppData\Local\Microsoft\Windows\Temporary Internet Files\Content.IE5\ZAXBBRKQ\MC9004064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43755"/>
            <a:ext cx="4777158" cy="461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2j8\AppData\Local\Microsoft\Windows\Temporary Internet Files\Content.IE5\8UYWMOJD\MP900404922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92" t="6556" r="17498" b="8899"/>
          <a:stretch/>
        </p:blipFill>
        <p:spPr bwMode="auto">
          <a:xfrm>
            <a:off x="5364088" y="3140968"/>
            <a:ext cx="3184154" cy="3390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412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59651"/>
            <a:ext cx="3600400" cy="323364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7578" y="404664"/>
            <a:ext cx="3202518" cy="924475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TĚŠENÍ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000" dirty="0" smtClean="0"/>
              <a:t>Michal Černík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556792"/>
            <a:ext cx="65527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Těšíme se na Vánoce</a:t>
            </a:r>
          </a:p>
          <a:p>
            <a:r>
              <a:rPr lang="cs-CZ" sz="3600" dirty="0" smtClean="0"/>
              <a:t>nejkrásnější svátky v roce.</a:t>
            </a:r>
          </a:p>
          <a:p>
            <a:r>
              <a:rPr lang="cs-CZ" sz="3600" dirty="0" smtClean="0"/>
              <a:t>Už už aby tady byly, 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by se nám nezpozdily.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5183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9665" y="116632"/>
            <a:ext cx="8382775" cy="640871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endParaRPr lang="cs-CZ" b="1" dirty="0" smtClean="0"/>
          </a:p>
          <a:p>
            <a:r>
              <a:rPr lang="cs-CZ" b="1" dirty="0" smtClean="0"/>
              <a:t>Zdroj:</a:t>
            </a:r>
          </a:p>
          <a:p>
            <a:r>
              <a:rPr lang="cs-CZ" b="1" i="1" dirty="0" smtClean="0"/>
              <a:t>Informace o vánočních zvycích uvedených </a:t>
            </a:r>
            <a:r>
              <a:rPr lang="cs-CZ" b="1" i="1" smtClean="0"/>
              <a:t>v  </a:t>
            </a:r>
            <a:r>
              <a:rPr lang="cs-CZ" b="1" i="1" dirty="0" smtClean="0"/>
              <a:t>prezentaci jsou z knihy: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DAGMAR ŠOTTNEROVÁ. </a:t>
            </a:r>
            <a:r>
              <a:rPr lang="cs-CZ" i="1" dirty="0">
                <a:latin typeface="Arial"/>
                <a:ea typeface="Calibri"/>
                <a:cs typeface="Times New Roman"/>
              </a:rPr>
              <a:t>Vánoce</a:t>
            </a:r>
            <a:r>
              <a:rPr lang="cs-CZ" dirty="0">
                <a:latin typeface="Arial"/>
                <a:ea typeface="Calibri"/>
                <a:cs typeface="Times New Roman"/>
              </a:rPr>
              <a:t>: </a:t>
            </a:r>
            <a:r>
              <a:rPr lang="cs-CZ" i="1" dirty="0">
                <a:latin typeface="Arial"/>
                <a:ea typeface="Calibri"/>
                <a:cs typeface="Times New Roman"/>
              </a:rPr>
              <a:t>Původ, zvyky, koledy, hry a náměty</a:t>
            </a:r>
            <a:r>
              <a:rPr lang="cs-CZ" dirty="0">
                <a:latin typeface="Arial"/>
                <a:ea typeface="Calibri"/>
                <a:cs typeface="Times New Roman"/>
              </a:rPr>
              <a:t>. Druhé vydání. Olomouc: </a:t>
            </a:r>
            <a:r>
              <a:rPr lang="cs-CZ" dirty="0" err="1">
                <a:latin typeface="Arial"/>
                <a:ea typeface="Calibri"/>
                <a:cs typeface="Times New Roman"/>
              </a:rPr>
              <a:t>Rubico</a:t>
            </a:r>
            <a:r>
              <a:rPr lang="cs-CZ" dirty="0">
                <a:latin typeface="Arial"/>
                <a:ea typeface="Calibri"/>
                <a:cs typeface="Times New Roman"/>
              </a:rPr>
              <a:t>, 2004. ISBN 80-7346-041-6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300" dirty="0" smtClean="0">
                <a:latin typeface="Arial"/>
                <a:ea typeface="Calibri"/>
                <a:cs typeface="Times New Roman"/>
              </a:rPr>
              <a:t>Str. 22 – 24, básničky str. 62, 65, 92 </a:t>
            </a:r>
            <a:endParaRPr lang="cs-CZ" sz="2300" dirty="0">
              <a:latin typeface="Calibri"/>
              <a:ea typeface="Calibri"/>
              <a:cs typeface="Times New Roman"/>
            </a:endParaRPr>
          </a:p>
          <a:p>
            <a:r>
              <a:rPr lang="cs-CZ" b="1" i="1" dirty="0" smtClean="0"/>
              <a:t>Obrázky v prezentaci:</a:t>
            </a:r>
          </a:p>
          <a:p>
            <a:r>
              <a:rPr lang="cs-CZ" dirty="0" smtClean="0"/>
              <a:t>Rozkrojené jablko: 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hlinkClick r:id="rId2"/>
              </a:rPr>
              <a:t>www.ioutdoor.cz/Seznam_specialu/Special_Vanoce/str_4/447_Vanocni_zvyky/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  <a:hlinkClick r:id="rId3"/>
              </a:rPr>
              <a:t>Ořech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  <a:hlinkClick r:id="rId3"/>
              </a:rPr>
              <a:t>http://besthealthnewsonline.com/walnuts-may-help-prevent-breast-cancer.html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Ořechové lodičky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  <a:hlinkClick r:id="rId4"/>
              </a:rPr>
              <a:t>http://vanoce-tradice.cz/2011/06/21/lodicky-z-orechovych-skorapek/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Rozkrojené jablíčko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  <a:hlinkClick r:id="rId5"/>
              </a:rPr>
              <a:t>http://vanocni-blazinec.blog.cz/1011/nejznamejsi-vanocni-zvyky-a-tradice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Oloupané jablko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  <a:hlinkClick r:id="rId6"/>
              </a:rPr>
              <a:t>http://www.novaline.cz/index.php?page=4&amp;pages=220&amp;radit=name&amp;detail=586&amp;seo=jablko-oloupane-9cm-cervene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jablko na čtvrtky</a:t>
            </a: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  <a:hlinkClick r:id="rId7"/>
              </a:rPr>
              <a:t>http://www.tyden.cz/rubriky/apetit/podzim-plny-chuti/cim-privitat-martina-plnou-cisi-a-vonavou-pecinkou_147227.html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Ostatní obrázky jsou z volné galerie klipart: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hlinkClick r:id="rId8"/>
              </a:rPr>
              <a:t>www.office.Microsoft.com</a:t>
            </a:r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endParaRPr lang="cs-CZ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7749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5</TotalTime>
  <Words>313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Winter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Hvězdička Oldřich Syrovátka</vt:lpstr>
      <vt:lpstr>Prezentace aplikace PowerPoint</vt:lpstr>
      <vt:lpstr>Házení střevícem</vt:lpstr>
      <vt:lpstr>TĚŠENÍ Michal Černík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12j8</cp:lastModifiedBy>
  <cp:revision>3</cp:revision>
  <dcterms:created xsi:type="dcterms:W3CDTF">2011-12-18T20:24:20Z</dcterms:created>
  <dcterms:modified xsi:type="dcterms:W3CDTF">2012-02-01T20:23:02Z</dcterms:modified>
</cp:coreProperties>
</file>