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71" r:id="rId3"/>
    <p:sldId id="256" r:id="rId4"/>
    <p:sldId id="257" r:id="rId5"/>
    <p:sldId id="263" r:id="rId6"/>
    <p:sldId id="273" r:id="rId7"/>
    <p:sldId id="260" r:id="rId8"/>
    <p:sldId id="274" r:id="rId9"/>
    <p:sldId id="261" r:id="rId10"/>
    <p:sldId id="259" r:id="rId11"/>
    <p:sldId id="269" r:id="rId12"/>
    <p:sldId id="264" r:id="rId13"/>
    <p:sldId id="275" r:id="rId14"/>
    <p:sldId id="276" r:id="rId15"/>
    <p:sldId id="265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3A1F1E"/>
    <a:srgbClr val="682422"/>
    <a:srgbClr val="340F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5538-9989-400A-8890-6DEA3A76E343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4C802-72DF-45B5-8DA7-70CC406BE0D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5538-9989-400A-8890-6DEA3A76E343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4C802-72DF-45B5-8DA7-70CC406BE0D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5538-9989-400A-8890-6DEA3A76E343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4C802-72DF-45B5-8DA7-70CC406BE0D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5538-9989-400A-8890-6DEA3A76E343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4C802-72DF-45B5-8DA7-70CC406BE0D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5538-9989-400A-8890-6DEA3A76E343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4C802-72DF-45B5-8DA7-70CC406BE0D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5538-9989-400A-8890-6DEA3A76E343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4C802-72DF-45B5-8DA7-70CC406BE0D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5538-9989-400A-8890-6DEA3A76E343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4C802-72DF-45B5-8DA7-70CC406BE0D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5538-9989-400A-8890-6DEA3A76E343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4C802-72DF-45B5-8DA7-70CC406BE0D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5538-9989-400A-8890-6DEA3A76E343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4C802-72DF-45B5-8DA7-70CC406BE0D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5538-9989-400A-8890-6DEA3A76E343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4C802-72DF-45B5-8DA7-70CC406BE0D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C5538-9989-400A-8890-6DEA3A76E343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4C802-72DF-45B5-8DA7-70CC406BE0D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BC5538-9989-400A-8890-6DEA3A76E343}" type="datetimeFigureOut">
              <a:rPr lang="cs-CZ" smtClean="0"/>
              <a:t>30.4.2012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F04C802-72DF-45B5-8DA7-70CC406BE0D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?CTT=6&amp;ver=14&amp;app=powerpnt.exe" TargetMode="External"/><Relationship Id="rId2" Type="http://schemas.openxmlformats.org/officeDocument/2006/relationships/hyperlink" Target="http://office.microsoft.com/cs-cz/images/priroda-CM079001922.aspx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885825714"/>
              </p:ext>
            </p:extLst>
          </p:nvPr>
        </p:nvGraphicFramePr>
        <p:xfrm>
          <a:off x="1547664" y="1700808"/>
          <a:ext cx="8229600" cy="1981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42592"/>
                <a:gridCol w="598700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Název školy: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ZŠ a MŠ T. G. Masaryka Fulnek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Autor: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Mgr. Pavla </a:t>
                      </a:r>
                      <a:r>
                        <a:rPr lang="cs-CZ" sz="2000" dirty="0" err="1" smtClean="0"/>
                        <a:t>Kešeláková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Název: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aseline="0" smtClean="0"/>
                        <a:t>VY_52_INOVACE_PR.1.2-1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Téma: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Zima</a:t>
                      </a:r>
                      <a:r>
                        <a:rPr lang="cs-CZ" sz="2000" baseline="0" dirty="0" smtClean="0"/>
                        <a:t> je tady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Číslo projektu: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CZ.1.07/1.4.00/21.0903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343" y="4293096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763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620688"/>
            <a:ext cx="8229600" cy="62373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ZŠ a MŠ T. G. Masaryka, příspěvková organizace</a:t>
            </a:r>
            <a:endParaRPr lang="cs-CZ" sz="2000" b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</a:t>
            </a:r>
            <a:r>
              <a:rPr lang="cs-CZ" sz="20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Mgr. Pavla </a:t>
            </a:r>
            <a:r>
              <a:rPr lang="cs-CZ" sz="2000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Kešeláková</a:t>
            </a: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r>
              <a:rPr lang="cs-CZ" sz="20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Datum vytvoření</a:t>
            </a: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prosinec. 2011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Ročník: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1. ZŠ /6 - 7 let/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Vzdělávací oblast: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Člověk a jeho svět, Prvouka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Téma: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Zima je tady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</a:t>
            </a:r>
            <a:r>
              <a:rPr lang="cs-CZ" sz="20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cs-CZ" sz="200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Výkladová </a:t>
            </a:r>
            <a:r>
              <a:rPr lang="cs-CZ" sz="200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prezentace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 barevnými obrázky.</a:t>
            </a:r>
            <a:endParaRPr lang="cs-CZ" sz="2000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endParaRPr lang="cs-CZ" sz="1600" b="1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8514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12j8\AppData\Local\Microsoft\Windows\Temporary Internet Files\Content.IE5\GWKW5HM8\MP90042520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932" y="0"/>
            <a:ext cx="9175932" cy="6986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004048" y="4293096"/>
            <a:ext cx="7304856" cy="2929880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chemeClr val="accent1"/>
                </a:solidFill>
              </a:rPr>
              <a:t>21. prosince</a:t>
            </a:r>
            <a:endParaRPr lang="cs-CZ" sz="4800" b="1" dirty="0">
              <a:solidFill>
                <a:schemeClr val="accent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295524" y="836712"/>
            <a:ext cx="655294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8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Zima je tady</a:t>
            </a:r>
            <a:endParaRPr lang="cs-CZ" sz="8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8339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12j8\AppData\Local\Microsoft\Windows\Temporary Internet Files\Content.IE5\S7687CZ2\MP90043918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34" y="14334"/>
            <a:ext cx="9150334" cy="7251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12j8\AppData\Local\Microsoft\Windows\Temporary Internet Files\Content.IE5\K0O7W0UI\MP900449089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7" t="15152" r="16413" b="10452"/>
          <a:stretch/>
        </p:blipFill>
        <p:spPr bwMode="auto">
          <a:xfrm>
            <a:off x="5508104" y="620688"/>
            <a:ext cx="1774166" cy="197887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" y="1298333"/>
            <a:ext cx="1438275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366976"/>
            <a:ext cx="975018" cy="108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907703" y="385432"/>
            <a:ext cx="6800801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cs-CZ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Padá sníh</a:t>
            </a:r>
            <a:endParaRPr lang="cs-CZ" sz="4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109797" y="5589240"/>
            <a:ext cx="723816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/>
              <a:t>Zazpívejte si písničku:</a:t>
            </a:r>
          </a:p>
          <a:p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Padá sníh, padá sníh, pojedeme na saních.</a:t>
            </a:r>
            <a:endParaRPr lang="cs-CZ" sz="28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26" name="Picture 2" descr="C:\Users\12j8\AppData\Local\Microsoft\Windows\Temporary Internet Files\Content.IE5\ZAXBBRKQ\MC90037940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78" y="5229200"/>
            <a:ext cx="720080" cy="1030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487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75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75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12j8\AppData\Local\Microsoft\Windows\Temporary Internet Files\Content.IE5\LYNNF25Y\MC9002342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13823"/>
            <a:ext cx="3978594" cy="2697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12j8\AppData\Local\Microsoft\Windows\Temporary Internet Files\Content.IE5\S7687CZ2\MC90023213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52445">
            <a:off x="4694396" y="2269952"/>
            <a:ext cx="3024336" cy="3940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620688"/>
            <a:ext cx="8163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Na saních se dobře jede, jenom Jirka nepojede,</a:t>
            </a:r>
          </a:p>
        </p:txBody>
      </p:sp>
      <p:pic>
        <p:nvPicPr>
          <p:cNvPr id="3074" name="Picture 2" descr="C:\Users\12j8\AppData\Local\Microsoft\Windows\Temporary Internet Files\Content.IE5\S7687CZ2\MC90037940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7887" y="260647"/>
            <a:ext cx="723089" cy="1034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517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12j8\AppData\Local\Microsoft\Windows\Temporary Internet Files\Content.IE5\S7687CZ2\MP90043918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34" y="14334"/>
            <a:ext cx="9150334" cy="7251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12j8\AppData\Local\Microsoft\Windows\Temporary Internet Files\Content.IE5\K0O7W0UI\MP900449089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7" t="15152" r="16413" b="10452"/>
          <a:stretch/>
        </p:blipFill>
        <p:spPr bwMode="auto">
          <a:xfrm>
            <a:off x="5724128" y="1555578"/>
            <a:ext cx="1774166" cy="197887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9" y="1740154"/>
            <a:ext cx="1438275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268" y="3098799"/>
            <a:ext cx="975018" cy="108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619672" y="521470"/>
            <a:ext cx="7238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25000"/>
                  </a:schemeClr>
                </a:solidFill>
              </a:rPr>
              <a:t>Padá sníh, padá sníh, pojedeme na saních.</a:t>
            </a:r>
            <a:endParaRPr lang="cs-CZ" sz="28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26" name="Picture 2" descr="C:\Users\12j8\AppData\Local\Microsoft\Windows\Temporary Internet Files\Content.IE5\ZAXBBRKQ\MC90037940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7828"/>
            <a:ext cx="720080" cy="1030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299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75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75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472788" y="5316340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cs-CZ" sz="5400" dirty="0" smtClean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Lyžování</a:t>
            </a:r>
            <a:endParaRPr lang="cs-CZ" sz="5400" dirty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148" name="Picture 4" descr="C:\Users\12j8\AppData\Local\Microsoft\Windows\Temporary Internet Files\Content.IE5\SX79SVY8\MC9002324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901">
            <a:off x="47874" y="795105"/>
            <a:ext cx="2312377" cy="2469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12j8\AppData\Local\Microsoft\Windows\Temporary Internet Files\Content.IE5\D1NLNJ4S\MC90032048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23921">
            <a:off x="711306" y="3056121"/>
            <a:ext cx="2168651" cy="2258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12j8\AppData\Local\Microsoft\Windows\Temporary Internet Files\Content.IE5\AM1I8PN9\MC90032079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626" y="3789040"/>
            <a:ext cx="3276693" cy="260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12j8\AppData\Local\Microsoft\Windows\Temporary Internet Files\Content.IE5\95YRVTDP\MC90031873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186" y="1700808"/>
            <a:ext cx="3066869" cy="2757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C:\Users\12j8\AppData\Local\Microsoft\Windows\Temporary Internet Files\Content.IE5\D4QLTJ6C\MC90035366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49359">
            <a:off x="6148128" y="1324126"/>
            <a:ext cx="1937687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002933" y="264248"/>
            <a:ext cx="46353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u="sng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ZIMNÍ SPORTY</a:t>
            </a:r>
            <a:endParaRPr lang="cs-CZ" sz="5400" b="1" u="sng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13953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25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25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25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25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2j8\AppData\Local\Microsoft\Windows\Temporary Internet Files\Content.IE5\K0O7W0UI\MC9004125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93096"/>
            <a:ext cx="1628572" cy="206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12j8\AppData\Local\Microsoft\Windows\Temporary Internet Files\Content.IE5\YO8UA4PV\MC9000135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284984"/>
            <a:ext cx="4179217" cy="3444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12j8\AppData\Local\Microsoft\Windows\Temporary Internet Files\Content.IE5\K0O7W0UI\MC90019177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174610"/>
            <a:ext cx="3519460" cy="2791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12j8\AppData\Local\Microsoft\Windows\Temporary Internet Files\Content.IE5\5FG9IE6K\MC900149805[1].wm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E6E6B0"/>
              </a:clrFrom>
              <a:clrTo>
                <a:srgbClr val="E6E6B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91261"/>
            <a:ext cx="2897406" cy="207527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75802" y="411351"/>
            <a:ext cx="7759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Jmenuj další zimní sporty, obrázky ti pomohou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888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12j8\AppData\Local\Microsoft\Windows\Temporary Internet Files\Content.IE5\ZAXBBRKQ\MC90018306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090" y="301824"/>
            <a:ext cx="6192689" cy="6677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12j8\AppData\Local\Microsoft\Windows\Temporary Internet Files\Content.IE5\5FG9IE6K\MM900356790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1623" y="3140968"/>
            <a:ext cx="3384376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917194" y="620688"/>
            <a:ext cx="31133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u="sng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HRY DĚTÍ</a:t>
            </a:r>
            <a:endParaRPr lang="cs-CZ" sz="5400" b="1" u="sng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3614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2j8\AppData\Local\Microsoft\Windows\Temporary Internet Files\Content.IE5\W3K4EFEN\MC9003048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620688"/>
            <a:ext cx="4453388" cy="4995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14756" y="5949280"/>
            <a:ext cx="65101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Znáte nějakou básničku o sněhulákovi ?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86458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214" y="0"/>
            <a:ext cx="915417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188244" y="188640"/>
            <a:ext cx="734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Obr.9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633448" y="5784943"/>
            <a:ext cx="55886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CO ZVÍŘÁTKA? 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074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12j8\AppData\Local\Microsoft\Windows\Temporary Internet Files\Content.IE5\SX79SVY8\MC90021568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-77835"/>
            <a:ext cx="6228184" cy="534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12j8\AppData\Local\Microsoft\Windows\Temporary Internet Files\Content.IE5\W3K4EFEN\MC90011138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4058"/>
            <a:ext cx="3456384" cy="500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233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5576" y="1700808"/>
            <a:ext cx="2804318" cy="1959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059832" y="460774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990000"/>
                </a:solidFill>
              </a:rPr>
              <a:t>PRASE  DIVOKÉ</a:t>
            </a:r>
            <a:endParaRPr lang="cs-CZ" sz="2800" b="1" u="sng" dirty="0">
              <a:solidFill>
                <a:srgbClr val="990000"/>
              </a:solidFill>
            </a:endParaRPr>
          </a:p>
        </p:txBody>
      </p:sp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40" y="4125355"/>
            <a:ext cx="3971925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554512"/>
            <a:ext cx="5764510" cy="435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488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75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2j8\AppData\Local\Microsoft\Windows\Temporary Internet Files\Content.IE5\5FG9IE6K\MC9000572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41510"/>
            <a:ext cx="2219227" cy="316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12j8\AppData\Local\Microsoft\Windows\Temporary Internet Files\Content.IE5\LVSNLQ2N\MC900150321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27784" y="2391252"/>
            <a:ext cx="1656184" cy="171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001" y="3246521"/>
            <a:ext cx="4697999" cy="2953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0891" y="3805000"/>
            <a:ext cx="18902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chemeClr val="accent6"/>
                </a:solidFill>
              </a:rPr>
              <a:t>BAŽANT</a:t>
            </a:r>
            <a:endParaRPr lang="cs-CZ" sz="3600" b="1" u="sng" dirty="0">
              <a:solidFill>
                <a:schemeClr val="accent6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490196" y="3045102"/>
            <a:ext cx="13901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990000"/>
                </a:solidFill>
              </a:rPr>
              <a:t>ZAJÍC</a:t>
            </a:r>
            <a:endParaRPr lang="cs-CZ" sz="3600" b="1" u="sng" dirty="0">
              <a:solidFill>
                <a:srgbClr val="99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9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980728"/>
            <a:ext cx="8712968" cy="453650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cs-CZ" b="1" dirty="0" smtClean="0">
              <a:hlinkClick r:id="rId2"/>
            </a:endParaRPr>
          </a:p>
          <a:p>
            <a:pPr marL="45720" indent="0">
              <a:buNone/>
            </a:pP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  <a:hlinkClick r:id="rId2"/>
            </a:endParaRPr>
          </a:p>
          <a:p>
            <a:pPr marL="45720" indent="0">
              <a:buNone/>
            </a:pPr>
            <a:r>
              <a:rPr lang="cs-CZ" sz="2000" u="sng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  <a:hlinkClick r:id="rId2"/>
              </a:rPr>
              <a:t>Obr. 9: sýkorka</a:t>
            </a:r>
            <a:endParaRPr lang="cs-CZ" sz="2000" u="sng" dirty="0" smtClean="0">
              <a:solidFill>
                <a:schemeClr val="tx1"/>
              </a:solidFill>
              <a:latin typeface="Calibri" pitchFamily="34" charset="0"/>
              <a:cs typeface="Calibri" pitchFamily="34" charset="0"/>
              <a:hlinkClick r:id="rId2"/>
            </a:endParaRPr>
          </a:p>
          <a:p>
            <a:pPr marL="45720" indent="0">
              <a:buNone/>
            </a:pP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  <a:hlinkClick r:id="rId2"/>
              </a:rPr>
              <a:t>http</a:t>
            </a: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  <a:hlinkClick r:id="rId2"/>
              </a:rPr>
              <a:t>://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  <a:hlinkClick r:id="rId2"/>
              </a:rPr>
              <a:t>office.microsoft.com/cs-cz/images/priroda-CM079001922.aspx#ai:MP900433722</a:t>
            </a:r>
          </a:p>
          <a:p>
            <a:pPr marL="45720" indent="0">
              <a:buNone/>
            </a:pPr>
            <a:endParaRPr lang="cs-CZ" sz="2800" b="1" dirty="0">
              <a:solidFill>
                <a:schemeClr val="tx1"/>
              </a:solidFill>
              <a:latin typeface="Calibri" pitchFamily="34" charset="0"/>
              <a:cs typeface="Calibri" pitchFamily="34" charset="0"/>
              <a:hlinkClick r:id="rId2"/>
            </a:endParaRPr>
          </a:p>
          <a:p>
            <a:pPr marL="45720" indent="0">
              <a:buNone/>
            </a:pPr>
            <a:endParaRPr lang="cs-CZ" sz="2400" b="1" dirty="0">
              <a:hlinkClick r:id="rId2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51520" y="4293096"/>
            <a:ext cx="92890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alibri" pitchFamily="34" charset="0"/>
                <a:cs typeface="Calibri" pitchFamily="34" charset="0"/>
              </a:rPr>
              <a:t>Ostatní obrázky z volné galerie klipartu:</a:t>
            </a:r>
          </a:p>
          <a:p>
            <a:r>
              <a:rPr lang="cs-CZ" sz="2000" dirty="0" smtClean="0">
                <a:latin typeface="Calibri" pitchFamily="34" charset="0"/>
                <a:cs typeface="Calibri" pitchFamily="34" charset="0"/>
                <a:hlinkClick r:id="rId3"/>
              </a:rPr>
              <a:t>http://office.microsoft.com/cs-cz/images/?CTT=6&amp;ver=14&amp;app=powerpnt.exe</a:t>
            </a:r>
            <a:endParaRPr lang="cs-CZ" sz="2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686813"/>
            <a:ext cx="10843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>
                <a:latin typeface="Calibri" pitchFamily="34" charset="0"/>
                <a:cs typeface="Calibri" pitchFamily="34" charset="0"/>
              </a:rPr>
              <a:t>Zdroje:</a:t>
            </a:r>
            <a:endParaRPr lang="cs-CZ" sz="2400" b="1" u="sng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35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326</TotalTime>
  <Words>182</Words>
  <Application>Microsoft Office PowerPoint</Application>
  <PresentationFormat>Předvádění na obrazovce (4:3)</PresentationFormat>
  <Paragraphs>41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Lyžování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Zima je tady</dc:title>
  <dc:creator>Pavla Kešeláková</dc:creator>
  <cp:lastModifiedBy>12j8</cp:lastModifiedBy>
  <cp:revision>32</cp:revision>
  <dcterms:created xsi:type="dcterms:W3CDTF">2011-12-12T17:26:58Z</dcterms:created>
  <dcterms:modified xsi:type="dcterms:W3CDTF">2012-04-30T16:23:45Z</dcterms:modified>
</cp:coreProperties>
</file>