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67" r:id="rId2"/>
    <p:sldId id="269" r:id="rId3"/>
    <p:sldId id="256" r:id="rId4"/>
    <p:sldId id="258" r:id="rId5"/>
    <p:sldId id="259" r:id="rId6"/>
    <p:sldId id="261" r:id="rId7"/>
    <p:sldId id="270" r:id="rId8"/>
    <p:sldId id="27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788" autoAdjust="0"/>
    <p:restoredTop sz="94660"/>
  </p:normalViewPr>
  <p:slideViewPr>
    <p:cSldViewPr>
      <p:cViewPr varScale="1">
        <p:scale>
          <a:sx n="65" d="100"/>
          <a:sy n="65" d="100"/>
        </p:scale>
        <p:origin x="-78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7DF7136E-CA09-422D-BC2C-2BC342FB9DB9}" type="datetimeFigureOut">
              <a:rPr lang="cs-CZ" smtClean="0"/>
              <a:t>12.4.2012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075F5A-9D66-420E-A7C6-61BD288509C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4" r:id="rId1"/>
    <p:sldLayoutId id="2147483735" r:id="rId2"/>
    <p:sldLayoutId id="2147483736" r:id="rId3"/>
    <p:sldLayoutId id="2147483737" r:id="rId4"/>
    <p:sldLayoutId id="2147483738" r:id="rId5"/>
    <p:sldLayoutId id="2147483739" r:id="rId6"/>
    <p:sldLayoutId id="2147483740" r:id="rId7"/>
    <p:sldLayoutId id="2147483741" r:id="rId8"/>
    <p:sldLayoutId id="2147483742" r:id="rId9"/>
    <p:sldLayoutId id="2147483743" r:id="rId10"/>
    <p:sldLayoutId id="2147483744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90283053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Pavla </a:t>
                      </a:r>
                      <a:r>
                        <a:rPr lang="cs-CZ" sz="2000" dirty="0" err="1" smtClean="0"/>
                        <a:t>Kešeláková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VY_52_INOVACE_PR.1.2-11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Lidské</a:t>
                      </a:r>
                      <a:r>
                        <a:rPr lang="cs-CZ" sz="2000" baseline="0" dirty="0" smtClean="0"/>
                        <a:t> tělo - RUKA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0385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692150"/>
            <a:ext cx="8229600" cy="576103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ZŠ a MŠ T. G. Masaryka, příspěvková organizace</a:t>
            </a:r>
            <a:endParaRPr lang="cs-CZ" sz="2000" b="1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</a:t>
            </a: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Mgr. Pavla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Kešeláková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r>
              <a:rPr lang="cs-CZ" sz="2000" b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Datum vytvoření</a:t>
            </a: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únor.2012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1. ZŠ /6 - 7 let/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Vzdělávací oblast: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Člověk a jeho svět, Prvouka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Téma: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Lidské tělo - ruka </a:t>
            </a:r>
          </a:p>
          <a:p>
            <a:pPr marL="0" lvl="0" indent="0">
              <a:buNone/>
            </a:pPr>
            <a:r>
              <a:rPr lang="cs-CZ" sz="2000" b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Prezentace s křížovkou, básničkou, skládankou </a:t>
            </a:r>
          </a:p>
          <a:p>
            <a:pPr marL="0" lvl="0" indent="0">
              <a:buNone/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doplněna manipulačními kartičkami /názvy prstů/</a:t>
            </a:r>
          </a:p>
          <a:p>
            <a:pPr marL="0" lvl="0" indent="0">
              <a:buNone/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2000" b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0" lvl="0" indent="0">
              <a:buNone/>
            </a:pPr>
            <a:endParaRPr lang="cs-CZ" sz="1600" b="1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4170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7668586" y="5833434"/>
            <a:ext cx="359556" cy="40493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2745" y="4651602"/>
            <a:ext cx="1011237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755576" y="764704"/>
            <a:ext cx="6902325" cy="3790424"/>
            <a:chOff x="367730" y="965627"/>
            <a:chExt cx="6902325" cy="3790424"/>
          </a:xfrm>
        </p:grpSpPr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55080" y="1412776"/>
              <a:ext cx="5514975" cy="33432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367730" y="965627"/>
              <a:ext cx="2403423" cy="369331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                              </a:t>
              </a:r>
            </a:p>
            <a:p>
              <a:r>
                <a:rPr lang="cs-CZ" b="1" dirty="0"/>
                <a:t> </a:t>
              </a:r>
              <a:r>
                <a:rPr lang="cs-CZ" b="1" dirty="0" smtClean="0"/>
                <a:t>                                                            </a:t>
              </a:r>
            </a:p>
            <a:p>
              <a:r>
                <a:rPr lang="cs-CZ" b="1" dirty="0" smtClean="0"/>
                <a:t>                 </a:t>
              </a:r>
              <a:endParaRPr lang="cs-CZ" b="1" dirty="0"/>
            </a:p>
            <a:p>
              <a:r>
                <a:rPr lang="cs-CZ" b="1" dirty="0" smtClean="0"/>
                <a:t>                             1.              </a:t>
              </a:r>
            </a:p>
            <a:p>
              <a:r>
                <a:rPr lang="cs-CZ" b="1" dirty="0"/>
                <a:t> </a:t>
              </a:r>
              <a:r>
                <a:rPr lang="cs-CZ" b="1" dirty="0" smtClean="0"/>
                <a:t>                                  </a:t>
              </a:r>
            </a:p>
            <a:p>
              <a:r>
                <a:rPr lang="cs-CZ" b="1" dirty="0" smtClean="0"/>
                <a:t>                             </a:t>
              </a:r>
            </a:p>
            <a:p>
              <a:r>
                <a:rPr lang="cs-CZ" b="1" dirty="0" smtClean="0"/>
                <a:t>                             2.</a:t>
              </a:r>
              <a:endParaRPr lang="cs-CZ" b="1" dirty="0"/>
            </a:p>
            <a:p>
              <a:r>
                <a:rPr lang="cs-CZ" b="1" dirty="0" smtClean="0"/>
                <a:t>                                      </a:t>
              </a:r>
            </a:p>
            <a:p>
              <a:endParaRPr lang="cs-CZ" b="1" dirty="0" smtClean="0"/>
            </a:p>
            <a:p>
              <a:r>
                <a:rPr lang="cs-CZ" b="1" dirty="0"/>
                <a:t> </a:t>
              </a:r>
              <a:r>
                <a:rPr lang="cs-CZ" b="1" dirty="0" smtClean="0"/>
                <a:t>                            3.</a:t>
              </a:r>
            </a:p>
            <a:p>
              <a:r>
                <a:rPr lang="cs-CZ" b="1" dirty="0" smtClean="0"/>
                <a:t>               </a:t>
              </a:r>
            </a:p>
            <a:p>
              <a:endParaRPr lang="cs-CZ" b="1" dirty="0"/>
            </a:p>
            <a:p>
              <a:r>
                <a:rPr lang="cs-CZ" b="1" dirty="0" smtClean="0"/>
                <a:t>               4. </a:t>
              </a:r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656630" y="385500"/>
            <a:ext cx="82937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Vylušti tajenku. </a:t>
            </a:r>
            <a:r>
              <a:rPr lang="cs-CZ" sz="2800" dirty="0" smtClean="0">
                <a:solidFill>
                  <a:srgbClr val="FF0000"/>
                </a:solidFill>
              </a:rPr>
              <a:t>Část lidského těla je ___________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4" name="Šipka doleva 13"/>
          <p:cNvSpPr/>
          <p:nvPr/>
        </p:nvSpPr>
        <p:spPr>
          <a:xfrm rot="1208256">
            <a:off x="8029946" y="6048314"/>
            <a:ext cx="648072" cy="484632"/>
          </a:xfrm>
          <a:prstGeom prst="leftArrow">
            <a:avLst>
              <a:gd name="adj1" fmla="val 35543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6" name="Skupina 15"/>
          <p:cNvGrpSpPr/>
          <p:nvPr/>
        </p:nvGrpSpPr>
        <p:grpSpPr>
          <a:xfrm>
            <a:off x="924222" y="5116542"/>
            <a:ext cx="1453517" cy="669595"/>
            <a:chOff x="924222" y="5116542"/>
            <a:chExt cx="1453517" cy="669595"/>
          </a:xfrm>
        </p:grpSpPr>
        <p:pic>
          <p:nvPicPr>
            <p:cNvPr id="2052" name="Picture 4" descr="C:\Klipart\Kliparty\Človek\Skládání obličeje\rty_2-b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90256" y="5301208"/>
              <a:ext cx="1387483" cy="4849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924222" y="5116542"/>
              <a:ext cx="3914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2.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3037249" y="5002654"/>
            <a:ext cx="1245199" cy="743807"/>
            <a:chOff x="3037249" y="5002654"/>
            <a:chExt cx="1245199" cy="743807"/>
          </a:xfrm>
        </p:grpSpPr>
        <p:pic>
          <p:nvPicPr>
            <p:cNvPr id="2053" name="Picture 5" descr="C:\Klipart\Kliparty\Človek\Části těla\oko.pn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9000" y="5002654"/>
              <a:ext cx="1123448" cy="59710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3037249" y="5377129"/>
              <a:ext cx="3914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3.</a:t>
              </a:r>
              <a:endParaRPr lang="cs-CZ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5097980" y="4908894"/>
            <a:ext cx="1093433" cy="1533349"/>
            <a:chOff x="5097980" y="4908894"/>
            <a:chExt cx="1093433" cy="1533349"/>
          </a:xfrm>
        </p:grpSpPr>
        <p:grpSp>
          <p:nvGrpSpPr>
            <p:cNvPr id="8" name="Skupina 7"/>
            <p:cNvGrpSpPr/>
            <p:nvPr/>
          </p:nvGrpSpPr>
          <p:grpSpPr>
            <a:xfrm>
              <a:off x="5178753" y="4908894"/>
              <a:ext cx="1012660" cy="1381736"/>
              <a:chOff x="5670938" y="2532072"/>
              <a:chExt cx="2712662" cy="3574808"/>
            </a:xfrm>
          </p:grpSpPr>
          <p:pic>
            <p:nvPicPr>
              <p:cNvPr id="9" name="Picture 4" descr="C:\Klipart\Kliparty\Človek\Skládání obličeje\obrys_hlavy_-_oblicej_2-b.png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670938" y="2532072"/>
                <a:ext cx="2712662" cy="357480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0" name="Picture 9" descr="C:\Klipart\Kliparty\Človek\Skládání obličeje\oci_3-b.png"/>
              <p:cNvPicPr>
                <a:picLocks noChangeAspect="1" noChangeArrowheads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978872" y="3938476"/>
                <a:ext cx="2082800" cy="3810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1" name="Picture 10" descr="C:\Klipart\Kliparty\Človek\Skládání obličeje\nos_4-b.png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804248" y="4221249"/>
                <a:ext cx="504056" cy="678537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12" name="Picture 11" descr="C:\Klipart\Kliparty\Človek\Skládání obličeje\rty_1-b.png"/>
              <p:cNvPicPr>
                <a:picLocks noChangeAspect="1" noChangeArrowheads="1"/>
              </p:cNvPicPr>
              <p:nvPr/>
            </p:nvPicPr>
            <p:blipFill>
              <a:blip r:embed="rId10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6683598" y="5017976"/>
                <a:ext cx="901700" cy="2921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sp>
          <p:nvSpPr>
            <p:cNvPr id="19" name="TextovéPole 18"/>
            <p:cNvSpPr txBox="1"/>
            <p:nvPr/>
          </p:nvSpPr>
          <p:spPr>
            <a:xfrm>
              <a:off x="5097980" y="6072911"/>
              <a:ext cx="3914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4.</a:t>
              </a:r>
              <a:endParaRPr lang="cs-CZ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7164288" y="4451756"/>
            <a:ext cx="1368152" cy="2115062"/>
            <a:chOff x="7164288" y="4451756"/>
            <a:chExt cx="1368152" cy="2115062"/>
          </a:xfrm>
        </p:grpSpPr>
        <p:pic>
          <p:nvPicPr>
            <p:cNvPr id="13" name="Picture 4" descr="C:\Klipart\Kliparty\Človek\Skládání obličeje\vlasy_2-b.png"/>
            <p:cNvPicPr>
              <a:picLocks noChangeAspect="1" noChangeArrowheads="1"/>
            </p:cNvPicPr>
            <p:nvPr/>
          </p:nvPicPr>
          <p:blipFill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64288" y="4451756"/>
              <a:ext cx="1368152" cy="158414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7277132" y="6197486"/>
              <a:ext cx="3914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91498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548680"/>
            <a:ext cx="7959828" cy="59766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u="sng" dirty="0" smtClean="0">
                <a:solidFill>
                  <a:srgbClr val="C00000"/>
                </a:solidFill>
              </a:rPr>
              <a:t>ŘÍKANKA O RUCE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C00000"/>
                </a:solidFill>
              </a:rPr>
              <a:t>Jan </a:t>
            </a:r>
            <a:r>
              <a:rPr lang="cs-CZ" sz="2800" dirty="0" err="1" smtClean="0">
                <a:solidFill>
                  <a:srgbClr val="C00000"/>
                </a:solidFill>
              </a:rPr>
              <a:t>Blahynka</a:t>
            </a:r>
            <a:endParaRPr lang="cs-CZ" sz="2800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sz="2400" b="1" dirty="0" smtClean="0"/>
              <a:t>Dlaň – to je maminka,</a:t>
            </a:r>
          </a:p>
          <a:p>
            <a:pPr marL="0" indent="0">
              <a:buNone/>
            </a:pPr>
            <a:r>
              <a:rPr lang="cs-CZ" sz="2400" b="1" dirty="0"/>
              <a:t>p</a:t>
            </a:r>
            <a:r>
              <a:rPr lang="cs-CZ" sz="2400" b="1" dirty="0" smtClean="0"/>
              <a:t>rsty jsou děti.</a:t>
            </a:r>
          </a:p>
          <a:p>
            <a:pPr marL="0" indent="0">
              <a:buNone/>
            </a:pPr>
            <a:r>
              <a:rPr lang="cs-CZ" sz="2400" b="1" dirty="0" smtClean="0"/>
              <a:t>Pěkně je spočítej</a:t>
            </a:r>
          </a:p>
          <a:p>
            <a:pPr marL="0" indent="0">
              <a:buNone/>
            </a:pPr>
            <a:r>
              <a:rPr lang="cs-CZ" sz="2400" b="1" dirty="0"/>
              <a:t>o</a:t>
            </a:r>
            <a:r>
              <a:rPr lang="cs-CZ" sz="2400" b="1" dirty="0" smtClean="0"/>
              <a:t>d jedné k pěti.</a:t>
            </a:r>
          </a:p>
          <a:p>
            <a:pPr marL="0" indent="0">
              <a:buNone/>
            </a:pPr>
            <a:endParaRPr lang="cs-CZ" sz="2400" b="1" dirty="0" smtClean="0"/>
          </a:p>
          <a:p>
            <a:pPr marL="0" indent="0">
              <a:buNone/>
            </a:pPr>
            <a:r>
              <a:rPr lang="cs-CZ" sz="2400" b="1" dirty="0" smtClean="0"/>
              <a:t>Pět malých bratříčků</a:t>
            </a:r>
          </a:p>
          <a:p>
            <a:pPr marL="0" indent="0">
              <a:buNone/>
            </a:pPr>
            <a:r>
              <a:rPr lang="cs-CZ" sz="2400" b="1" dirty="0"/>
              <a:t>h</a:t>
            </a:r>
            <a:r>
              <a:rPr lang="cs-CZ" sz="2400" b="1" dirty="0" smtClean="0"/>
              <a:t>raje si – ťuká</a:t>
            </a:r>
          </a:p>
          <a:p>
            <a:pPr marL="0" indent="0">
              <a:buNone/>
            </a:pPr>
            <a:r>
              <a:rPr lang="cs-CZ" sz="2400" b="1" dirty="0" smtClean="0"/>
              <a:t>a spolu s maminkou </a:t>
            </a:r>
          </a:p>
          <a:p>
            <a:pPr marL="0" indent="0">
              <a:buNone/>
            </a:pPr>
            <a:r>
              <a:rPr lang="cs-CZ" sz="2400" b="1" dirty="0"/>
              <a:t>j</a:t>
            </a:r>
            <a:r>
              <a:rPr lang="cs-CZ" sz="2400" b="1" dirty="0" smtClean="0"/>
              <a:t>sou jedna ruka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/Zaťukáme si do lavice, do dlaně ……./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3" name="Picture 5" descr="C:\Users\12j8\AppData\Local\Microsoft\Windows\Temporary Internet Files\Content.IE5\38IQPPFU\MC90044173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746854">
            <a:off x="3527847" y="780436"/>
            <a:ext cx="5463222" cy="5220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6180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72481" y="3356992"/>
            <a:ext cx="4176713" cy="4633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0257" y="5649911"/>
            <a:ext cx="4352925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-387424"/>
            <a:ext cx="4329113" cy="3432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4802" y="-263648"/>
            <a:ext cx="3663950" cy="3328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527" y="286792"/>
            <a:ext cx="3346450" cy="304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213" y="2060848"/>
            <a:ext cx="2109787" cy="4200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5234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Skenované obrázky do DUMY\Ruka 001.jpg"/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prstClr val="black"/>
              <a:schemeClr val="accent6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35" t="3507" r="1"/>
          <a:stretch/>
        </p:blipFill>
        <p:spPr bwMode="auto">
          <a:xfrm>
            <a:off x="0" y="-133350"/>
            <a:ext cx="9324527" cy="6991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52021" y="3861048"/>
            <a:ext cx="1840459" cy="584775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PALEC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23564" y="6128729"/>
            <a:ext cx="2520436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UKAZOVÁK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5388125"/>
            <a:ext cx="3203848" cy="646331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PROSTŘEDNÍK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50010" y="4653136"/>
            <a:ext cx="2293990" cy="584775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PRSTENÍK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13396" y="3014908"/>
            <a:ext cx="1779084" cy="584775"/>
          </a:xfrm>
          <a:prstGeom prst="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MALÍK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6214098"/>
            <a:ext cx="63204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Pojmenuj prsty. Jak dostaly svá jména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0753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8562665"/>
              </p:ext>
            </p:extLst>
          </p:nvPr>
        </p:nvGraphicFramePr>
        <p:xfrm>
          <a:off x="107504" y="116630"/>
          <a:ext cx="9036495" cy="6741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2165"/>
                <a:gridCol w="3012165"/>
                <a:gridCol w="3012165"/>
              </a:tblGrid>
              <a:tr h="1348274"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PALEC</a:t>
                      </a:r>
                      <a:endParaRPr lang="cs-CZ" sz="28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PALEC</a:t>
                      </a:r>
                      <a:endParaRPr lang="cs-CZ" sz="28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0" dirty="0" smtClean="0">
                          <a:solidFill>
                            <a:schemeClr val="tx1"/>
                          </a:solidFill>
                        </a:rPr>
                        <a:t>PALEC</a:t>
                      </a:r>
                      <a:endParaRPr lang="cs-CZ" sz="28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48274"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dirty="0" smtClean="0"/>
                        <a:t>      UKAZOVÁK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dirty="0" smtClean="0"/>
                        <a:t>      UKAZOVÁK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dirty="0" smtClean="0"/>
                        <a:t>      UKAZOVÁK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48274"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</a:t>
                      </a:r>
                      <a:r>
                        <a:rPr lang="cs-CZ" sz="2400" b="1" dirty="0" smtClean="0"/>
                        <a:t>PROSTŘEDNÍK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</a:t>
                      </a:r>
                      <a:r>
                        <a:rPr lang="cs-CZ" sz="2400" b="1" dirty="0" smtClean="0"/>
                        <a:t>PROSTŘEDNÍK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</a:t>
                      </a:r>
                      <a:r>
                        <a:rPr lang="cs-CZ" sz="2400" b="1" dirty="0" smtClean="0"/>
                        <a:t>PROSTŘEDNÍK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48274"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   </a:t>
                      </a:r>
                      <a:r>
                        <a:rPr lang="cs-CZ" sz="2400" b="1" dirty="0" smtClean="0"/>
                        <a:t>PRSTENÍK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   </a:t>
                      </a:r>
                      <a:r>
                        <a:rPr lang="cs-CZ" sz="2400" b="1" dirty="0" smtClean="0"/>
                        <a:t>PRSTENÍK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   </a:t>
                      </a:r>
                      <a:r>
                        <a:rPr lang="cs-CZ" sz="2400" b="1" dirty="0" smtClean="0"/>
                        <a:t>PRSTENÍK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348274"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     </a:t>
                      </a:r>
                      <a:r>
                        <a:rPr lang="cs-CZ" sz="2400" b="1" dirty="0" smtClean="0"/>
                        <a:t>MALÍK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     </a:t>
                      </a:r>
                      <a:r>
                        <a:rPr lang="cs-CZ" sz="2400" b="1" dirty="0" smtClean="0"/>
                        <a:t>MALÍK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sz="2400" b="1" dirty="0" smtClean="0"/>
                    </a:p>
                    <a:p>
                      <a:pPr algn="l"/>
                      <a:r>
                        <a:rPr lang="cs-CZ" sz="2400" b="1" baseline="0" dirty="0" smtClean="0"/>
                        <a:t>          </a:t>
                      </a:r>
                      <a:r>
                        <a:rPr lang="cs-CZ" sz="2400" b="1" dirty="0" smtClean="0"/>
                        <a:t>MALÍK</a:t>
                      </a:r>
                      <a:endParaRPr lang="cs-CZ" sz="2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12j8\AppData\Local\Microsoft\Windows\Temporary Internet Files\Content.IE5\38IQPPFU\MC9002506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798325">
            <a:off x="2275985" y="4617058"/>
            <a:ext cx="576239" cy="86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1651" y="4609328"/>
            <a:ext cx="1030287" cy="87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3713" y="4581127"/>
            <a:ext cx="1030287" cy="877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40069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971601" y="908720"/>
            <a:ext cx="792088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Zdroj:</a:t>
            </a:r>
          </a:p>
          <a:p>
            <a:r>
              <a:rPr lang="cs-CZ" dirty="0" smtClean="0"/>
              <a:t>Obrázky na 3. slajdu: </a:t>
            </a:r>
            <a:r>
              <a:rPr lang="cs-CZ" dirty="0" smtClean="0"/>
              <a:t>CD výukové kliparty </a:t>
            </a:r>
            <a:r>
              <a:rPr lang="cs-CZ" dirty="0" err="1" smtClean="0"/>
              <a:t>Dosli</a:t>
            </a:r>
            <a:endParaRPr lang="cs-CZ" dirty="0" smtClean="0"/>
          </a:p>
          <a:p>
            <a:r>
              <a:rPr lang="cs-CZ" dirty="0" smtClean="0"/>
              <a:t>Obrázek na 4. slajdu: volná galerie klipart: (dlaň) </a:t>
            </a:r>
            <a:r>
              <a:rPr lang="cs-CZ" dirty="0" smtClean="0">
                <a:hlinkClick r:id="rId2"/>
              </a:rPr>
              <a:t>http://office.microsoft.com/cs-cz/images/?CTT=6&amp;ver=14&amp;app=powerpnt.exe</a:t>
            </a:r>
            <a:endParaRPr lang="cs-CZ" dirty="0" smtClean="0"/>
          </a:p>
          <a:p>
            <a:r>
              <a:rPr lang="cs-CZ" dirty="0" smtClean="0"/>
              <a:t>Obrázky na 5.6. slajdu: archiv autora</a:t>
            </a:r>
          </a:p>
          <a:p>
            <a:endParaRPr lang="cs-CZ" dirty="0"/>
          </a:p>
          <a:p>
            <a:r>
              <a:rPr lang="cs-CZ" dirty="0" smtClean="0"/>
              <a:t>Básnička: Říkanka o ruce, publikoval časopis Sluníčko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84150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211</TotalTime>
  <Words>268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Kešeláková</dc:creator>
  <cp:lastModifiedBy>12j8</cp:lastModifiedBy>
  <cp:revision>27</cp:revision>
  <dcterms:created xsi:type="dcterms:W3CDTF">2012-02-13T17:57:51Z</dcterms:created>
  <dcterms:modified xsi:type="dcterms:W3CDTF">2012-04-12T13:19:03Z</dcterms:modified>
</cp:coreProperties>
</file>