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16" r:id="rId1"/>
  </p:sldMasterIdLst>
  <p:notesMasterIdLst>
    <p:notesMasterId r:id="rId14"/>
  </p:notesMasterIdLst>
  <p:sldIdLst>
    <p:sldId id="266" r:id="rId2"/>
    <p:sldId id="267" r:id="rId3"/>
    <p:sldId id="256" r:id="rId4"/>
    <p:sldId id="259" r:id="rId5"/>
    <p:sldId id="260" r:id="rId6"/>
    <p:sldId id="261" r:id="rId7"/>
    <p:sldId id="262" r:id="rId8"/>
    <p:sldId id="263" r:id="rId9"/>
    <p:sldId id="257" r:id="rId10"/>
    <p:sldId id="264" r:id="rId11"/>
    <p:sldId id="268" r:id="rId12"/>
    <p:sldId id="258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20432" autoAdjust="0"/>
    <p:restoredTop sz="94786" autoAdjust="0"/>
  </p:normalViewPr>
  <p:slideViewPr>
    <p:cSldViewPr>
      <p:cViewPr varScale="1">
        <p:scale>
          <a:sx n="66" d="100"/>
          <a:sy n="66" d="100"/>
        </p:scale>
        <p:origin x="-492" y="-108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276" y="0"/>
    </p:cViewPr>
  </p:outlin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66D12AD-28F1-4B82-AC60-14442EB89CFC}" type="datetimeFigureOut">
              <a:rPr lang="cs-CZ" smtClean="0"/>
              <a:t>12.4.2012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F1E3AC1-8AF4-4555-985B-DB2B07CCC4A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5954912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609601"/>
            <a:ext cx="7772400" cy="4267200"/>
          </a:xfrm>
        </p:spPr>
        <p:txBody>
          <a:bodyPr anchor="b">
            <a:noAutofit/>
          </a:bodyPr>
          <a:lstStyle>
            <a:lvl1pPr>
              <a:lnSpc>
                <a:spcPct val="100000"/>
              </a:lnSpc>
              <a:defRPr sz="80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4953000"/>
            <a:ext cx="6400800" cy="1219200"/>
          </a:xfrm>
        </p:spPr>
        <p:txBody>
          <a:bodyPr>
            <a:normAutofit/>
          </a:bodyPr>
          <a:lstStyle>
            <a:lvl1pPr marL="0" indent="0" algn="ctr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A3C565-ED3B-418E-8C3D-C411A163C79D}" type="datetimeFigureOut">
              <a:rPr lang="cs-CZ" smtClean="0"/>
              <a:t>12.4.2012</a:t>
            </a:fld>
            <a:endParaRPr lang="cs-CZ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647FD7E9-A816-4C25-BDFD-1B4BD0170F5A}" type="slidenum">
              <a:rPr lang="cs-CZ" smtClean="0"/>
              <a:t>‹#›</a:t>
            </a:fld>
            <a:endParaRPr lang="cs-CZ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buFont typeface="Arial" pitchFamily="34" charset="0"/>
              <a:buChar char="•"/>
              <a:defRPr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A3C565-ED3B-418E-8C3D-C411A163C79D}" type="datetimeFigureOut">
              <a:rPr lang="cs-CZ" smtClean="0"/>
              <a:t>12.4.2012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7FD7E9-A816-4C25-BDFD-1B4BD0170F5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1371600"/>
            <a:ext cx="7772400" cy="2505075"/>
          </a:xfrm>
        </p:spPr>
        <p:txBody>
          <a:bodyPr anchor="b"/>
          <a:lstStyle>
            <a:lvl1pPr algn="ctr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lang="en-US" sz="4800" kern="1200" dirty="0" smtClean="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+mn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4068763"/>
            <a:ext cx="7772400" cy="1131887"/>
          </a:xfrm>
        </p:spPr>
        <p:txBody>
          <a:bodyPr anchor="t"/>
          <a:lstStyle>
            <a:lvl1pPr marL="0" indent="0" algn="ct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A3C565-ED3B-418E-8C3D-C411A163C79D}" type="datetimeFigureOut">
              <a:rPr lang="cs-CZ" smtClean="0"/>
              <a:t>12.4.2012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7FD7E9-A816-4C25-BDFD-1B4BD0170F5A}" type="slidenum">
              <a:rPr lang="cs-CZ" smtClean="0"/>
              <a:t>‹#›</a:t>
            </a:fld>
            <a:endParaRPr lang="cs-CZ"/>
          </a:p>
        </p:txBody>
      </p:sp>
      <p:sp>
        <p:nvSpPr>
          <p:cNvPr id="7" name="Oval 6"/>
          <p:cNvSpPr/>
          <p:nvPr/>
        </p:nvSpPr>
        <p:spPr>
          <a:xfrm>
            <a:off x="4495800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Oval 7"/>
          <p:cNvSpPr/>
          <p:nvPr/>
        </p:nvSpPr>
        <p:spPr>
          <a:xfrm>
            <a:off x="4695825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Oval 8"/>
          <p:cNvSpPr/>
          <p:nvPr/>
        </p:nvSpPr>
        <p:spPr>
          <a:xfrm>
            <a:off x="4296728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4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A3C565-ED3B-418E-8C3D-C411A163C79D}" type="datetimeFigureOut">
              <a:rPr lang="cs-CZ" smtClean="0"/>
              <a:t>12.4.2012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7FD7E9-A816-4C25-BDFD-1B4BD0170F5A}" type="slidenum">
              <a:rPr lang="cs-CZ" smtClean="0"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365760" y="1600200"/>
            <a:ext cx="4041648" cy="452628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4040188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1600200"/>
            <a:ext cx="4041775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A3C565-ED3B-418E-8C3D-C411A163C79D}" type="datetimeFigureOut">
              <a:rPr lang="cs-CZ" smtClean="0"/>
              <a:t>12.4.2012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7FD7E9-A816-4C25-BDFD-1B4BD0170F5A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457200" y="2212848"/>
            <a:ext cx="4041648" cy="3913632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672584" y="2212848"/>
            <a:ext cx="4041648" cy="3913187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A3C565-ED3B-418E-8C3D-C411A163C79D}" type="datetimeFigureOut">
              <a:rPr lang="cs-CZ" smtClean="0"/>
              <a:t>12.4.2012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7FD7E9-A816-4C25-BDFD-1B4BD0170F5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A3C565-ED3B-418E-8C3D-C411A163C79D}" type="datetimeFigureOut">
              <a:rPr lang="cs-CZ" smtClean="0"/>
              <a:t>12.4.2012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7FD7E9-A816-4C25-BDFD-1B4BD0170F5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907087" y="266700"/>
            <a:ext cx="3008313" cy="2095500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>
                <a:effectLst>
                  <a:outerShdw blurRad="50800" dist="25400" dir="5400000" algn="t" rotWithShape="0">
                    <a:prstClr val="black">
                      <a:alpha val="25000"/>
                    </a:prst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19137" y="273050"/>
            <a:ext cx="4995863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907087" y="2438400"/>
            <a:ext cx="3008313" cy="3687763"/>
          </a:xfrm>
        </p:spPr>
        <p:txBody>
          <a:bodyPr>
            <a:normAutofit/>
          </a:bodyPr>
          <a:lstStyle>
            <a:lvl1pPr marL="0" indent="0" algn="ctr">
              <a:lnSpc>
                <a:spcPct val="125000"/>
              </a:lnSpc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A3C565-ED3B-418E-8C3D-C411A163C79D}" type="datetimeFigureOut">
              <a:rPr lang="cs-CZ" smtClean="0"/>
              <a:t>12.4.2012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7FD7E9-A816-4C25-BDFD-1B4BD0170F5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79576" y="228600"/>
            <a:ext cx="5711824" cy="895350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08126" y="1143000"/>
            <a:ext cx="6054724" cy="4541044"/>
          </a:xfrm>
          <a:ln w="76200">
            <a:solidFill>
              <a:schemeClr val="bg1"/>
            </a:solidFill>
          </a:ln>
          <a:effectLst>
            <a:outerShdw blurRad="88900" dist="50800" dir="5400000" algn="ctr" rotWithShape="0">
              <a:srgbClr val="000000">
                <a:alpha val="25000"/>
              </a:srgbClr>
            </a:outerShdw>
          </a:effectLst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79576" y="5810250"/>
            <a:ext cx="5711824" cy="5334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A3C565-ED3B-418E-8C3D-C411A163C79D}" type="datetimeFigureOut">
              <a:rPr lang="cs-CZ" smtClean="0"/>
              <a:t>12.4.2012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7FD7E9-A816-4C25-BDFD-1B4BD0170F5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A3C565-ED3B-418E-8C3D-C411A163C79D}" type="datetimeFigureOut">
              <a:rPr lang="cs-CZ" smtClean="0"/>
              <a:t>12.4.2012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7FD7E9-A816-4C25-BDFD-1B4BD0170F5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A3C565-ED3B-418E-8C3D-C411A163C79D}" type="datetimeFigureOut">
              <a:rPr lang="cs-CZ" smtClean="0"/>
              <a:t>12.4.2012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7FD7E9-A816-4C25-BDFD-1B4BD0170F5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600200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363347" y="6356350"/>
            <a:ext cx="2085975" cy="365125"/>
          </a:xfrm>
          <a:prstGeom prst="rect">
            <a:avLst/>
          </a:prstGeom>
        </p:spPr>
        <p:txBody>
          <a:bodyPr vert="horz" lIns="91440" tIns="45720" rIns="45720" bIns="45720" rtlCol="0" anchor="ctr"/>
          <a:lstStyle>
            <a:lvl1pPr algn="r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fld id="{5FA3C565-ED3B-418E-8C3D-C411A163C79D}" type="datetimeFigureOut">
              <a:rPr lang="cs-CZ" smtClean="0"/>
              <a:t>12.4.2012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59165" y="6356350"/>
            <a:ext cx="2847975" cy="365125"/>
          </a:xfrm>
          <a:prstGeom prst="rect">
            <a:avLst/>
          </a:prstGeom>
        </p:spPr>
        <p:txBody>
          <a:bodyPr vert="horz" lIns="45720" tIns="45720" rIns="9144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43278" y="6356350"/>
            <a:ext cx="561975" cy="365125"/>
          </a:xfrm>
          <a:prstGeom prst="rect">
            <a:avLst/>
          </a:prstGeom>
        </p:spPr>
        <p:txBody>
          <a:bodyPr vert="horz" lIns="27432" tIns="45720" rIns="4572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fld id="{647FD7E9-A816-4C25-BDFD-1B4BD0170F5A}" type="slidenum">
              <a:rPr lang="cs-CZ" smtClean="0"/>
              <a:t>‹#›</a:t>
            </a:fld>
            <a:endParaRPr lang="cs-CZ"/>
          </a:p>
        </p:txBody>
      </p:sp>
      <p:sp>
        <p:nvSpPr>
          <p:cNvPr id="7" name="Oval 6"/>
          <p:cNvSpPr/>
          <p:nvPr/>
        </p:nvSpPr>
        <p:spPr>
          <a:xfrm>
            <a:off x="8457760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Oval 7"/>
          <p:cNvSpPr/>
          <p:nvPr/>
        </p:nvSpPr>
        <p:spPr>
          <a:xfrm>
            <a:off x="569119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17" r:id="rId1"/>
    <p:sldLayoutId id="2147483818" r:id="rId2"/>
    <p:sldLayoutId id="2147483819" r:id="rId3"/>
    <p:sldLayoutId id="2147483820" r:id="rId4"/>
    <p:sldLayoutId id="2147483821" r:id="rId5"/>
    <p:sldLayoutId id="2147483822" r:id="rId6"/>
    <p:sldLayoutId id="2147483823" r:id="rId7"/>
    <p:sldLayoutId id="2147483824" r:id="rId8"/>
    <p:sldLayoutId id="2147483825" r:id="rId9"/>
    <p:sldLayoutId id="2147483826" r:id="rId10"/>
    <p:sldLayoutId id="2147483827" r:id="rId11"/>
  </p:sldLayoutIdLst>
  <p:txStyles>
    <p:titleStyle>
      <a:lvl1pPr algn="ctr" defTabSz="914400" rtl="0" eaLnBrk="1" latinLnBrk="0" hangingPunct="1">
        <a:lnSpc>
          <a:spcPts val="5800"/>
        </a:lnSpc>
        <a:spcBef>
          <a:spcPct val="0"/>
        </a:spcBef>
        <a:buNone/>
        <a:defRPr sz="5400" kern="1200">
          <a:solidFill>
            <a:schemeClr val="tx2"/>
          </a:solidFill>
          <a:effectLst>
            <a:outerShdw blurRad="63500" dist="38100" dir="5400000" algn="t" rotWithShape="0">
              <a:prstClr val="black">
                <a:alpha val="25000"/>
              </a:prstClr>
            </a:outerShdw>
          </a:effectLst>
          <a:latin typeface="+mn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wmf"/><Relationship Id="rId3" Type="http://schemas.openxmlformats.org/officeDocument/2006/relationships/image" Target="../media/image4.wmf"/><Relationship Id="rId7" Type="http://schemas.openxmlformats.org/officeDocument/2006/relationships/image" Target="../media/image8.pn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7.wmf"/><Relationship Id="rId5" Type="http://schemas.openxmlformats.org/officeDocument/2006/relationships/image" Target="../media/image6.wmf"/><Relationship Id="rId4" Type="http://schemas.openxmlformats.org/officeDocument/2006/relationships/image" Target="../media/image5.wmf"/><Relationship Id="rId9" Type="http://schemas.openxmlformats.org/officeDocument/2006/relationships/image" Target="../media/image10.wmf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5.wmf"/><Relationship Id="rId5" Type="http://schemas.openxmlformats.org/officeDocument/2006/relationships/image" Target="../media/image14.wmf"/><Relationship Id="rId4" Type="http://schemas.openxmlformats.org/officeDocument/2006/relationships/image" Target="../media/image13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image" Target="../media/image16.wmf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jpeg"/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25.wmf"/><Relationship Id="rId3" Type="http://schemas.openxmlformats.org/officeDocument/2006/relationships/image" Target="../media/image21.wmf"/><Relationship Id="rId7" Type="http://schemas.openxmlformats.org/officeDocument/2006/relationships/image" Target="../media/image24.wmf"/><Relationship Id="rId2" Type="http://schemas.openxmlformats.org/officeDocument/2006/relationships/image" Target="../media/image20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3.png"/><Relationship Id="rId5" Type="http://schemas.openxmlformats.org/officeDocument/2006/relationships/image" Target="../media/image22.wmf"/><Relationship Id="rId4" Type="http://schemas.openxmlformats.org/officeDocument/2006/relationships/image" Target="../media/image8.png"/><Relationship Id="rId9" Type="http://schemas.openxmlformats.org/officeDocument/2006/relationships/image" Target="../media/image26.png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wmf"/><Relationship Id="rId2" Type="http://schemas.openxmlformats.org/officeDocument/2006/relationships/image" Target="../media/image28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0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wmf"/><Relationship Id="rId2" Type="http://schemas.openxmlformats.org/officeDocument/2006/relationships/image" Target="../media/image31.wmf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9.wmf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hyperlink" Target="http://office.microsoft.com/cs-cz/images/?CTT=6&amp;ver=14&amp;app=powerpnt.exe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270003320"/>
              </p:ext>
            </p:extLst>
          </p:nvPr>
        </p:nvGraphicFramePr>
        <p:xfrm>
          <a:off x="1547664" y="1700808"/>
          <a:ext cx="8229600" cy="1981200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2242592"/>
                <a:gridCol w="5987008"/>
              </a:tblGrid>
              <a:tr h="370840"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Název školy: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ZŠ a MŠ T. G. Masaryka Fulnek</a:t>
                      </a:r>
                      <a:endParaRPr lang="cs-CZ" sz="20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Autor: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Mgr. Pavla </a:t>
                      </a:r>
                      <a:r>
                        <a:rPr lang="cs-CZ" sz="2000" dirty="0" err="1" smtClean="0"/>
                        <a:t>Kešeláková</a:t>
                      </a:r>
                      <a:endParaRPr lang="cs-CZ" sz="20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dirty="0" smtClean="0"/>
                        <a:t>Název: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baseline="0" dirty="0" smtClean="0"/>
                        <a:t>VY_52_INOVACE_PR.1.2-16</a:t>
                      </a:r>
                      <a:endParaRPr lang="cs-CZ" sz="20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Téma: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Režim dne</a:t>
                      </a:r>
                      <a:endParaRPr lang="cs-CZ" sz="20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Číslo projektu: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CZ.1.07/1.4.00/21.0903</a:t>
                      </a:r>
                      <a:endParaRPr lang="cs-CZ" sz="2000" dirty="0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86343" y="4293096"/>
            <a:ext cx="5407025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10905974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692696"/>
            <a:ext cx="8229600" cy="5760640"/>
          </a:xfrm>
          <a:prstGeom prst="rect">
            <a:avLst/>
          </a:prstGeom>
        </p:spPr>
        <p:txBody>
          <a:bodyPr>
            <a:normAutofit/>
          </a:bodyPr>
          <a:lstStyle/>
          <a:p>
            <a:pPr marL="0" lvl="0" indent="0">
              <a:buNone/>
            </a:pPr>
            <a:r>
              <a:rPr lang="cs-CZ" sz="2000" b="1" dirty="0" smtClean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Název školy: </a:t>
            </a:r>
            <a:r>
              <a:rPr lang="cs-CZ" sz="2000" dirty="0" smtClean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ZŠ a MŠ T. G. Masaryka, příspěvková organizace</a:t>
            </a:r>
            <a:endParaRPr lang="cs-CZ" sz="2000" b="1" dirty="0" smtClean="0">
              <a:solidFill>
                <a:prstClr val="black"/>
              </a:solidFill>
              <a:latin typeface="Calibri" pitchFamily="34" charset="0"/>
              <a:cs typeface="Calibri" pitchFamily="34" charset="0"/>
            </a:endParaRPr>
          </a:p>
          <a:p>
            <a:pPr marL="0" lvl="0" indent="0">
              <a:buNone/>
            </a:pPr>
            <a:r>
              <a:rPr lang="cs-CZ" sz="2000" b="1" dirty="0" smtClean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Autor</a:t>
            </a:r>
            <a:r>
              <a:rPr lang="cs-CZ" sz="2000" b="1" dirty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: </a:t>
            </a:r>
            <a:r>
              <a:rPr lang="cs-CZ" sz="2000" b="1" dirty="0" smtClean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 </a:t>
            </a:r>
            <a:r>
              <a:rPr lang="cs-CZ" sz="2000" dirty="0" smtClean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Mgr. Pavla </a:t>
            </a:r>
            <a:r>
              <a:rPr lang="cs-CZ" sz="2000" dirty="0" err="1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Kešeláková</a:t>
            </a:r>
            <a:endParaRPr lang="cs-CZ" sz="2000" dirty="0">
              <a:solidFill>
                <a:prstClr val="black"/>
              </a:solidFill>
              <a:latin typeface="Calibri" pitchFamily="34" charset="0"/>
              <a:cs typeface="Calibri" pitchFamily="34" charset="0"/>
            </a:endParaRPr>
          </a:p>
          <a:p>
            <a:pPr marL="0" lvl="0" indent="0">
              <a:buNone/>
            </a:pPr>
            <a:r>
              <a:rPr lang="cs-CZ" sz="2000" b="1" dirty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Datum vytvoření</a:t>
            </a:r>
            <a:r>
              <a:rPr lang="cs-CZ" sz="2000" b="1" dirty="0" smtClean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: </a:t>
            </a:r>
            <a:r>
              <a:rPr lang="cs-CZ" sz="2000" dirty="0" smtClean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březen.2012</a:t>
            </a:r>
          </a:p>
          <a:p>
            <a:pPr marL="0" lvl="0" indent="0">
              <a:buNone/>
            </a:pPr>
            <a:r>
              <a:rPr lang="cs-CZ" sz="2000" b="1" dirty="0" smtClean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Ročník: </a:t>
            </a:r>
            <a:r>
              <a:rPr lang="cs-CZ" sz="2000" dirty="0" smtClean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1. ZŠ /6 - 7 let/</a:t>
            </a:r>
          </a:p>
          <a:p>
            <a:pPr marL="0" lvl="0" indent="0">
              <a:buNone/>
            </a:pPr>
            <a:r>
              <a:rPr lang="cs-CZ" sz="2000" b="1" dirty="0" smtClean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Vzdělávací oblast: </a:t>
            </a:r>
            <a:r>
              <a:rPr lang="cs-CZ" sz="2000" dirty="0" smtClean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Člověk a jeho svět, Prvouka</a:t>
            </a:r>
          </a:p>
          <a:p>
            <a:pPr marL="0" lvl="0" indent="0">
              <a:buNone/>
            </a:pPr>
            <a:r>
              <a:rPr lang="cs-CZ" sz="2000" b="1" dirty="0" smtClean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Téma: </a:t>
            </a:r>
            <a:r>
              <a:rPr lang="cs-CZ" sz="2000" dirty="0" smtClean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Režim dne</a:t>
            </a:r>
          </a:p>
          <a:p>
            <a:pPr marL="0" lvl="0" indent="0">
              <a:buNone/>
            </a:pPr>
            <a:endParaRPr lang="cs-CZ" sz="2000" dirty="0" smtClean="0">
              <a:solidFill>
                <a:prstClr val="black"/>
              </a:solidFill>
              <a:latin typeface="Calibri" pitchFamily="34" charset="0"/>
              <a:cs typeface="Calibri" pitchFamily="34" charset="0"/>
            </a:endParaRPr>
          </a:p>
          <a:p>
            <a:pPr marL="0" lvl="0" indent="0">
              <a:buNone/>
            </a:pPr>
            <a:r>
              <a:rPr lang="cs-CZ" sz="2000" b="1" dirty="0" smtClean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Anotace</a:t>
            </a:r>
            <a:r>
              <a:rPr lang="cs-CZ" sz="2000" b="1" dirty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: </a:t>
            </a:r>
            <a:r>
              <a:rPr lang="cs-CZ" sz="2000" dirty="0" smtClean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Výkladová </a:t>
            </a:r>
            <a:r>
              <a:rPr lang="cs-CZ" sz="2000" dirty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prezentace pro žáky doplněná pracovním </a:t>
            </a:r>
            <a:r>
              <a:rPr lang="cs-CZ" sz="200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listem</a:t>
            </a:r>
            <a:r>
              <a:rPr lang="cs-CZ" sz="2000" smtClean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.           </a:t>
            </a:r>
            <a:r>
              <a:rPr lang="cs-CZ" sz="2000" dirty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Žák získá informace o jednotlivých etapách dne. </a:t>
            </a:r>
            <a:endParaRPr lang="cs-CZ" sz="2000" b="1" dirty="0">
              <a:solidFill>
                <a:prstClr val="black"/>
              </a:solidFill>
              <a:latin typeface="Calibri" pitchFamily="34" charset="0"/>
              <a:cs typeface="Calibri" pitchFamily="34" charset="0"/>
            </a:endParaRPr>
          </a:p>
          <a:p>
            <a:pPr marL="0" indent="0">
              <a:lnSpc>
                <a:spcPct val="115000"/>
              </a:lnSpc>
              <a:spcAft>
                <a:spcPts val="1000"/>
              </a:spcAft>
              <a:buNone/>
            </a:pPr>
            <a:endParaRPr lang="cs-CZ" sz="2000" dirty="0" smtClean="0">
              <a:solidFill>
                <a:prstClr val="black"/>
              </a:solidFill>
              <a:latin typeface="Calibri" pitchFamily="34" charset="0"/>
              <a:cs typeface="Calibri" pitchFamily="34" charset="0"/>
            </a:endParaRPr>
          </a:p>
          <a:p>
            <a:pPr marL="0" lvl="0" indent="0">
              <a:lnSpc>
                <a:spcPct val="115000"/>
              </a:lnSpc>
              <a:spcAft>
                <a:spcPts val="1000"/>
              </a:spcAft>
              <a:buNone/>
            </a:pPr>
            <a:r>
              <a:rPr lang="cs-CZ" sz="2000" b="1" dirty="0" smtClean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Klíčová slova: </a:t>
            </a:r>
            <a:r>
              <a:rPr lang="cs-CZ" sz="2000" dirty="0" smtClean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Režim dne, ráno, dopoledne, poledne, odpoledne, večer, noc</a:t>
            </a:r>
            <a:endParaRPr lang="cs-CZ" sz="2000" b="1" dirty="0" smtClean="0">
              <a:solidFill>
                <a:prstClr val="black"/>
              </a:solidFill>
            </a:endParaRPr>
          </a:p>
          <a:p>
            <a:pPr lvl="0"/>
            <a:endParaRPr lang="cs-CZ" sz="1600" dirty="0" smtClean="0">
              <a:solidFill>
                <a:prstClr val="black"/>
              </a:solidFill>
              <a:latin typeface="Calibri" pitchFamily="34" charset="0"/>
              <a:cs typeface="Calibri" pitchFamily="34" charset="0"/>
            </a:endParaRPr>
          </a:p>
          <a:p>
            <a:pPr lvl="0"/>
            <a:endParaRPr lang="cs-CZ" sz="1600" b="1" dirty="0" smtClean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8660001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C:\Users\12j8\AppData\Local\Microsoft\Windows\Temporary Internet Files\Content.IE5\D4QLTJ6C\MP900439324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67744" y="1888543"/>
            <a:ext cx="2808312" cy="50407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12j8\AppData\Local\Microsoft\Windows\Temporary Internet Files\Content.IE5\8UYWMOJD\MC900423798[1].wmf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9628" y="3746436"/>
            <a:ext cx="2641942" cy="229899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5" name="Picture 11" descr="C:\Users\12j8\AppData\Local\Microsoft\Windows\Temporary Internet Files\Content.IE5\5FG9IE6K\MC900198625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26042" y="4308312"/>
            <a:ext cx="2262743" cy="19546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Obdélník 4"/>
          <p:cNvSpPr/>
          <p:nvPr/>
        </p:nvSpPr>
        <p:spPr>
          <a:xfrm>
            <a:off x="0" y="238883"/>
            <a:ext cx="9143999" cy="830997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4800" b="1" spc="100" dirty="0" smtClean="0">
                <a:ln w="18000">
                  <a:solidFill>
                    <a:schemeClr val="accent5"/>
                  </a:solidFill>
                  <a:prstDash val="solid"/>
                </a:ln>
                <a:solidFill>
                  <a:schemeClr val="bg2">
                    <a:lumMod val="50000"/>
                    <a:alpha val="5700"/>
                  </a:schemeClr>
                </a:solidFill>
                <a:effectLst>
                  <a:outerShdw blurRad="25000" dist="20000" dir="16020000" algn="tl">
                    <a:schemeClr val="accent1">
                      <a:satMod val="200000"/>
                      <a:shade val="1000"/>
                      <a:alpha val="60000"/>
                    </a:schemeClr>
                  </a:outerShdw>
                </a:effectLst>
              </a:rPr>
              <a:t>CO DĚLÁME BĚHEM DNE ?</a:t>
            </a:r>
            <a:endParaRPr lang="cs-CZ" sz="4800" b="1" spc="100" dirty="0">
              <a:ln w="18000">
                <a:solidFill>
                  <a:schemeClr val="accent5"/>
                </a:solidFill>
                <a:prstDash val="solid"/>
              </a:ln>
              <a:solidFill>
                <a:schemeClr val="bg2">
                  <a:lumMod val="50000"/>
                  <a:alpha val="5700"/>
                </a:schemeClr>
              </a:solidFill>
              <a:effectLst>
                <a:outerShdw blurRad="25000" dist="20000" dir="16020000" algn="tl">
                  <a:schemeClr val="accent1">
                    <a:satMod val="200000"/>
                    <a:shade val="1000"/>
                    <a:alpha val="60000"/>
                  </a:schemeClr>
                </a:outerShdw>
              </a:effectLst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5227111" y="1097133"/>
            <a:ext cx="302839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Povídej podle obrázku.</a:t>
            </a:r>
            <a:endParaRPr lang="cs-CZ" sz="2400" dirty="0"/>
          </a:p>
        </p:txBody>
      </p:sp>
      <p:grpSp>
        <p:nvGrpSpPr>
          <p:cNvPr id="8" name="Skupina 7"/>
          <p:cNvGrpSpPr/>
          <p:nvPr/>
        </p:nvGrpSpPr>
        <p:grpSpPr>
          <a:xfrm>
            <a:off x="73392" y="1225069"/>
            <a:ext cx="3121033" cy="1167658"/>
            <a:chOff x="73392" y="1225069"/>
            <a:chExt cx="3121033" cy="1167658"/>
          </a:xfrm>
        </p:grpSpPr>
        <p:pic>
          <p:nvPicPr>
            <p:cNvPr id="1027" name="Picture 3" descr="C:\Users\12j8\AppData\Local\Microsoft\Windows\Temporary Internet Files\Content.IE5\5FG9IE6K\MC900441411[1].wmf"/>
            <p:cNvPicPr>
              <a:picLocks noChangeAspect="1" noChangeArrowheads="1"/>
            </p:cNvPicPr>
            <p:nvPr/>
          </p:nvPicPr>
          <p:blipFill>
            <a:blip r:embed="rId5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73392" y="1246915"/>
              <a:ext cx="1145812" cy="1145812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7" name="Obdélník 6"/>
            <p:cNvSpPr/>
            <p:nvPr/>
          </p:nvSpPr>
          <p:spPr>
            <a:xfrm>
              <a:off x="1219204" y="1225069"/>
              <a:ext cx="1975221" cy="923330"/>
            </a:xfrm>
            <a:prstGeom prst="rect">
              <a:avLst/>
            </a:prstGeom>
            <a:noFill/>
          </p:spPr>
          <p:txBody>
            <a:bodyPr wrap="none" lIns="91440" tIns="45720" rIns="91440" bIns="45720">
              <a:spAutoFit/>
            </a:bodyPr>
            <a:lstStyle/>
            <a:p>
              <a:pPr algn="ctr"/>
              <a:r>
                <a:rPr lang="cs-CZ" sz="5400" b="1" cap="none" spc="0" dirty="0" smtClean="0">
                  <a:ln w="1905"/>
                  <a:solidFill>
                    <a:srgbClr val="FF0000"/>
                  </a:solidFill>
                  <a:effectLst>
                    <a:innerShdw blurRad="69850" dist="43180" dir="5400000">
                      <a:srgbClr val="000000">
                        <a:alpha val="65000"/>
                      </a:srgbClr>
                    </a:innerShdw>
                  </a:effectLst>
                </a:rPr>
                <a:t>RÁNO</a:t>
              </a:r>
              <a:endParaRPr lang="cs-CZ" sz="5400" b="1" cap="none" spc="0" dirty="0">
                <a:ln w="1905"/>
                <a:solidFill>
                  <a:srgbClr val="FF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endParaRPr>
            </a:p>
          </p:txBody>
        </p:sp>
      </p:grpSp>
      <p:pic>
        <p:nvPicPr>
          <p:cNvPr id="1037" name="Picture 13" descr="C:\Users\12j8\AppData\Local\Microsoft\Windows\Temporary Internet Files\Content.IE5\D1NLNJ4S\MC900371340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20941" y="2082639"/>
            <a:ext cx="1812341" cy="14584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8" name="Picture 14" descr="C:\Users\12j8\AppData\Local\Microsoft\Windows\Temporary Internet Files\Content.IE5\LVSNLQ2N\MC900441808[1].png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52832" y="2941486"/>
            <a:ext cx="1988727" cy="198872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9" name="Picture 15" descr="C:\Users\12j8\AppData\Local\Microsoft\Windows\Temporary Internet Files\Content.IE5\38IQPPFU\MC900215062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9288229">
            <a:off x="4807433" y="4824840"/>
            <a:ext cx="1391411" cy="158650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40" name="Picture 16" descr="C:\Users\12j8\AppData\Local\Microsoft\Windows\Temporary Internet Files\Content.IE5\D4QLTJ6C\MC900320778[1]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5367" y="2350208"/>
            <a:ext cx="1644091" cy="18196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4" name="Picture 15" descr="C:\Users\12j8\AppData\Local\Microsoft\Windows\Temporary Internet Files\Content.IE5\38IQPPFU\MC900215062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9288229">
            <a:off x="4807432" y="4824839"/>
            <a:ext cx="1391411" cy="158650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3220466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C:\Users\12j8\AppData\Local\Microsoft\Windows\Temporary Internet Files\Content.IE5\38IQPPFU\MP900439398[1].jpg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1710" r="4235"/>
          <a:stretch/>
        </p:blipFill>
        <p:spPr bwMode="auto">
          <a:xfrm>
            <a:off x="637195" y="970825"/>
            <a:ext cx="4100052" cy="50048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C:\Users\12j8\AppData\Local\Microsoft\Windows\Temporary Internet Files\Content.IE5\IGDBFTKU\MP900439450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91728" y="1700808"/>
            <a:ext cx="2160240" cy="20882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3" name="Picture 5" descr="C:\Users\12j8\AppData\Local\Microsoft\Windows\Temporary Internet Files\Content.IE5\SX79SVY8\MP900439555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17128" y="1192529"/>
            <a:ext cx="1468963" cy="21602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Obdélník 4"/>
          <p:cNvSpPr/>
          <p:nvPr/>
        </p:nvSpPr>
        <p:spPr>
          <a:xfrm>
            <a:off x="401980" y="47495"/>
            <a:ext cx="4570483" cy="923330"/>
          </a:xfrm>
          <a:prstGeom prst="rect">
            <a:avLst/>
          </a:prstGeom>
          <a:noFill/>
          <a:effectLst/>
        </p:spPr>
        <p:txBody>
          <a:bodyPr wrap="none" lIns="91440" tIns="45720" rIns="91440" bIns="45720">
            <a:spAutoFit/>
            <a:scene3d>
              <a:camera prst="orthographicFront">
                <a:rot lat="0" lon="0" rev="0"/>
              </a:camera>
              <a:lightRig rig="contrasting" dir="t">
                <a:rot lat="0" lon="0" rev="4500000"/>
              </a:lightRig>
            </a:scene3d>
            <a:sp3d contourW="6350" prstMaterial="metal">
              <a:bevelT w="127000" h="31750" prst="relaxedInset"/>
              <a:contourClr>
                <a:schemeClr val="accent1">
                  <a:shade val="75000"/>
                </a:schemeClr>
              </a:contourClr>
            </a:sp3d>
          </a:bodyPr>
          <a:lstStyle/>
          <a:p>
            <a:pPr algn="ctr"/>
            <a:r>
              <a:rPr lang="cs-CZ" sz="5400" b="1" cap="all" dirty="0" smtClean="0">
                <a:ln w="0"/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>
                  <a:reflection blurRad="12700" stA="50000" endPos="50000" dist="5000" dir="5400000" sy="-100000" rotWithShape="0"/>
                </a:effectLst>
              </a:rPr>
              <a:t>dopoledne</a:t>
            </a:r>
            <a:endParaRPr lang="cs-CZ" sz="5400" b="1" cap="all" spc="0" dirty="0">
              <a:ln w="0"/>
              <a:gradFill flip="none">
                <a:gsLst>
                  <a:gs pos="0">
                    <a:schemeClr val="accent1">
                      <a:tint val="75000"/>
                      <a:shade val="75000"/>
                      <a:satMod val="170000"/>
                    </a:schemeClr>
                  </a:gs>
                  <a:gs pos="49000">
                    <a:schemeClr val="accent1">
                      <a:tint val="88000"/>
                      <a:shade val="65000"/>
                      <a:satMod val="172000"/>
                    </a:schemeClr>
                  </a:gs>
                  <a:gs pos="50000">
                    <a:schemeClr val="accent1">
                      <a:shade val="65000"/>
                      <a:satMod val="130000"/>
                    </a:schemeClr>
                  </a:gs>
                  <a:gs pos="92000">
                    <a:schemeClr val="accent1">
                      <a:shade val="50000"/>
                      <a:satMod val="120000"/>
                    </a:schemeClr>
                  </a:gs>
                  <a:gs pos="100000">
                    <a:schemeClr val="accent1">
                      <a:shade val="48000"/>
                      <a:satMod val="120000"/>
                    </a:schemeClr>
                  </a:gs>
                </a:gsLst>
                <a:lin ang="5400000"/>
              </a:gradFill>
              <a:effectLst>
                <a:reflection blurRad="12700" stA="50000" endPos="50000" dist="5000" dir="5400000" sy="-100000" rotWithShape="0"/>
              </a:effectLst>
            </a:endParaRPr>
          </a:p>
        </p:txBody>
      </p:sp>
      <p:pic>
        <p:nvPicPr>
          <p:cNvPr id="2060" name="Picture 12" descr="C:\Users\12j8\AppData\Local\Microsoft\Windows\Temporary Internet Files\Content.IE5\5FG9IE6K\MC900343389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23840" y="4460816"/>
            <a:ext cx="1552651" cy="164409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5276583" y="739992"/>
            <a:ext cx="129990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Ve škole</a:t>
            </a:r>
            <a:r>
              <a:rPr lang="cs-CZ" dirty="0" smtClean="0"/>
              <a:t>:</a:t>
            </a:r>
            <a:endParaRPr lang="cs-CZ" dirty="0"/>
          </a:p>
        </p:txBody>
      </p:sp>
      <p:pic>
        <p:nvPicPr>
          <p:cNvPr id="2064" name="Picture 16" descr="C:\Users\12j8\AppData\Local\Microsoft\Windows\Temporary Internet Files\Content.IE5\AM1I8PN9\MC900215601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06688" y="3793256"/>
            <a:ext cx="2089842" cy="23116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55151751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827584" y="432276"/>
            <a:ext cx="3531737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5400" b="1" cap="none" spc="0" dirty="0" smtClean="0">
                <a:ln w="11430"/>
                <a:solidFill>
                  <a:srgbClr val="FF000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POLEDNE</a:t>
            </a:r>
            <a:endParaRPr lang="cs-CZ" sz="5400" b="1" cap="none" spc="0" dirty="0">
              <a:ln w="11430"/>
              <a:solidFill>
                <a:srgbClr val="FF0000"/>
              </a:soli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5079401" y="692695"/>
            <a:ext cx="3183885" cy="9541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-  Je v polovině dne. </a:t>
            </a:r>
          </a:p>
          <a:p>
            <a:r>
              <a:rPr lang="cs-CZ" sz="2800" dirty="0" smtClean="0"/>
              <a:t>-  Ve 12.00 hodin</a:t>
            </a:r>
            <a:r>
              <a:rPr lang="cs-CZ" dirty="0" smtClean="0"/>
              <a:t>.</a:t>
            </a:r>
            <a:endParaRPr lang="cs-CZ" dirty="0"/>
          </a:p>
        </p:txBody>
      </p:sp>
      <p:pic>
        <p:nvPicPr>
          <p:cNvPr id="3076" name="Picture 4" descr="C:\Users\12j8\AppData\Local\Microsoft\Windows\Temporary Internet Files\Content.IE5\HG2FQQFD\MC900231744[1].wmf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1917" y="1559003"/>
            <a:ext cx="5454713" cy="52682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7" name="Picture 5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12160" y="3573016"/>
            <a:ext cx="2735810" cy="257860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04573114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755576" y="227259"/>
            <a:ext cx="5032147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lvl="1" algn="ctr"/>
            <a:r>
              <a:rPr lang="cs-CZ" sz="5400" b="1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  <a:t>ODPOLEDNE</a:t>
            </a:r>
            <a:endParaRPr lang="cs-CZ" sz="5400" b="1" cap="none" spc="0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  <a:effectLst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1187624" y="1116033"/>
            <a:ext cx="6218369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DOMA. Co děláte odpoledne doma?</a:t>
            </a:r>
            <a:endParaRPr lang="cs-CZ" sz="3200" dirty="0"/>
          </a:p>
        </p:txBody>
      </p:sp>
      <p:pic>
        <p:nvPicPr>
          <p:cNvPr id="8196" name="Picture 4" descr="C:\Users\12j8\AppData\Local\Microsoft\Windows\Temporary Internet Files\Content.IE5\AU3EP7GM\MC900441738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3544" y="1211813"/>
            <a:ext cx="3456384" cy="34563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198" name="Picture 6" descr="C:\Users\12j8\AppData\Local\Microsoft\Windows\Temporary Internet Files\Content.IE5\LVSNLQ2N\MP900407181[1].jpg"/>
          <p:cNvPicPr>
            <a:picLocks noChangeAspect="1" noChangeArrowheads="1"/>
          </p:cNvPicPr>
          <p:nvPr/>
        </p:nvPicPr>
        <p:blipFill>
          <a:blip r:embed="rId3" cstate="print">
            <a:clrChange>
              <a:clrFrom>
                <a:srgbClr val="E3E9F5"/>
              </a:clrFrom>
              <a:clrTo>
                <a:srgbClr val="E3E9F5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79912" y="3212976"/>
            <a:ext cx="3456384" cy="101244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899593" y="4765119"/>
            <a:ext cx="6506400" cy="209288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Arial" pitchFamily="34" charset="0"/>
              <a:buChar char="•"/>
            </a:pPr>
            <a:r>
              <a:rPr lang="cs-CZ" sz="2800" dirty="0" smtClean="0">
                <a:solidFill>
                  <a:schemeClr val="bg2">
                    <a:lumMod val="25000"/>
                  </a:schemeClr>
                </a:solidFill>
              </a:rPr>
              <a:t>Co děláš nejdříve?</a:t>
            </a:r>
          </a:p>
          <a:p>
            <a:pPr marL="457200" indent="-457200">
              <a:buFont typeface="Arial" pitchFamily="34" charset="0"/>
              <a:buChar char="•"/>
            </a:pPr>
            <a:r>
              <a:rPr lang="cs-CZ" sz="2800" dirty="0" smtClean="0">
                <a:solidFill>
                  <a:schemeClr val="bg2">
                    <a:lumMod val="25000"/>
                  </a:schemeClr>
                </a:solidFill>
              </a:rPr>
              <a:t>Kdy si píšeš úkoly?</a:t>
            </a:r>
          </a:p>
          <a:p>
            <a:pPr marL="457200" indent="-457200">
              <a:buFont typeface="Arial" pitchFamily="34" charset="0"/>
              <a:buChar char="•"/>
            </a:pPr>
            <a:r>
              <a:rPr lang="cs-CZ" sz="2800" dirty="0" smtClean="0">
                <a:solidFill>
                  <a:schemeClr val="bg2">
                    <a:lumMod val="25000"/>
                  </a:schemeClr>
                </a:solidFill>
              </a:rPr>
              <a:t>Chodíš </a:t>
            </a:r>
            <a:r>
              <a:rPr lang="cs-CZ" sz="2800" dirty="0">
                <a:solidFill>
                  <a:schemeClr val="bg2">
                    <a:lumMod val="25000"/>
                  </a:schemeClr>
                </a:solidFill>
              </a:rPr>
              <a:t>i ven?</a:t>
            </a:r>
          </a:p>
          <a:p>
            <a:pPr marL="457200" indent="-457200">
              <a:buFont typeface="Arial" pitchFamily="34" charset="0"/>
              <a:buChar char="•"/>
            </a:pPr>
            <a:r>
              <a:rPr lang="cs-CZ" sz="2800" dirty="0" smtClean="0">
                <a:solidFill>
                  <a:schemeClr val="bg2">
                    <a:lumMod val="25000"/>
                  </a:schemeClr>
                </a:solidFill>
              </a:rPr>
              <a:t>Víš v kolik hodin večeříte?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220533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 descr="C:\Users\12j8\AppData\Local\Microsoft\Windows\Temporary Internet Files\Content.IE5\AU3EP7GM\MC900434283[1].wmf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0221" t="9900" r="48716" b="41980"/>
          <a:stretch/>
        </p:blipFill>
        <p:spPr bwMode="auto">
          <a:xfrm>
            <a:off x="899592" y="445027"/>
            <a:ext cx="1850504" cy="216855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Obdélník 3"/>
          <p:cNvSpPr/>
          <p:nvPr/>
        </p:nvSpPr>
        <p:spPr>
          <a:xfrm>
            <a:off x="2750096" y="409607"/>
            <a:ext cx="3240360" cy="92333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5400" b="1" cap="none" spc="0" dirty="0" smtClean="0">
                <a:ln w="11430"/>
                <a:solidFill>
                  <a:srgbClr val="FF000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VEČER</a:t>
            </a:r>
            <a:endParaRPr lang="cs-CZ" sz="5400" b="1" cap="none" spc="0" dirty="0">
              <a:ln w="11430"/>
              <a:solidFill>
                <a:srgbClr val="FF0000"/>
              </a:soli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pic>
        <p:nvPicPr>
          <p:cNvPr id="4100" name="Picture 4" descr="C:\Users\12j8\AppData\Local\Microsoft\Windows\Temporary Internet Files\Content.IE5\AU3EP7GM\MC900355901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2" y="3455985"/>
            <a:ext cx="2005170" cy="28207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1" name="Picture 5" descr="C:\Users\12j8\AppData\Local\Microsoft\Windows\Temporary Internet Files\Content.IE5\W3K4EFEN\MC900441808[1].pn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5400000">
            <a:off x="3946492" y="1814878"/>
            <a:ext cx="2261498" cy="226149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4" name="Picture 8" descr="C:\Users\12j8\AppData\Local\Microsoft\Windows\Temporary Internet Files\Content.IE5\LVSNLQ2N\MC900215471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23668" y="2935578"/>
            <a:ext cx="3255832" cy="34841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5" name="Picture 9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14422" y="1102998"/>
            <a:ext cx="2084387" cy="21161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108" name="Picture 12" descr="C:\Users\12j8\AppData\Local\Microsoft\Windows\Temporary Internet Files\Content.IE5\D4QLTJ6C\MC900361632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16120" y="2522987"/>
            <a:ext cx="1312164" cy="193212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12" name="Picture 16" descr="C:\Users\12j8\AppData\Local\Microsoft\Windows\Temporary Internet Files\Content.IE5\S7687CZ2\MC900358879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20072" y="4697210"/>
            <a:ext cx="3816424" cy="190824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13" name="Picture 17"/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93315" y="1102998"/>
            <a:ext cx="3114675" cy="6461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0460874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146" name="Picture 2" descr="C:\Users\12j8\AppData\Local\Microsoft\Windows\Temporary Internet Files\Content.IE5\LYNNF25Y\MP900449120[1].jpg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35062"/>
            <a:ext cx="9144000" cy="68579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Obdélník 4"/>
          <p:cNvSpPr/>
          <p:nvPr/>
        </p:nvSpPr>
        <p:spPr>
          <a:xfrm>
            <a:off x="2483768" y="836712"/>
            <a:ext cx="1723549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flat" dir="t">
                <a:rot lat="0" lon="0" rev="18900000"/>
              </a:lightRig>
            </a:scene3d>
            <a:sp3d extrusionH="31750" contourW="6350" prstMaterial="powder">
              <a:bevelT w="19050" h="19050" prst="angle"/>
              <a:contourClr>
                <a:schemeClr val="accent3">
                  <a:tint val="100000"/>
                  <a:shade val="100000"/>
                  <a:satMod val="100000"/>
                  <a:hueMod val="100000"/>
                </a:schemeClr>
              </a:contourClr>
            </a:sp3d>
          </a:bodyPr>
          <a:lstStyle/>
          <a:p>
            <a:pPr algn="ctr"/>
            <a:r>
              <a:rPr lang="cs-CZ" sz="5400" b="1" cap="none" spc="0" dirty="0" smtClean="0">
                <a:ln/>
                <a:solidFill>
                  <a:srgbClr val="FFFF00"/>
                </a:solidFill>
                <a:effectLst/>
              </a:rPr>
              <a:t>NOC</a:t>
            </a:r>
            <a:endParaRPr lang="cs-CZ" sz="5400" b="1" cap="none" spc="0" dirty="0">
              <a:ln/>
              <a:solidFill>
                <a:srgbClr val="FFFF00"/>
              </a:solidFill>
              <a:effectLst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4572000" y="3671872"/>
            <a:ext cx="554461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PŮLNOC</a:t>
            </a:r>
            <a:endParaRPr lang="cs-CZ" sz="2800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7351556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83978"/>
            <a:ext cx="8229600" cy="4942185"/>
          </a:xfrm>
        </p:spPr>
        <p:txBody>
          <a:bodyPr>
            <a:normAutofit lnSpcReduction="10000"/>
          </a:bodyPr>
          <a:lstStyle/>
          <a:p>
            <a:pPr>
              <a:buFont typeface="Wingdings" pitchFamily="2" charset="2"/>
              <a:buChar char="Ø"/>
            </a:pPr>
            <a:r>
              <a:rPr lang="cs-CZ" dirty="0" smtClean="0">
                <a:ln>
                  <a:solidFill>
                    <a:schemeClr val="bg2">
                      <a:lumMod val="50000"/>
                    </a:schemeClr>
                  </a:solidFill>
                </a:ln>
                <a:solidFill>
                  <a:schemeClr val="bg2">
                    <a:lumMod val="50000"/>
                  </a:schemeClr>
                </a:solidFill>
              </a:rPr>
              <a:t>RÁNO</a:t>
            </a:r>
          </a:p>
          <a:p>
            <a:pPr>
              <a:buFont typeface="Wingdings" pitchFamily="2" charset="2"/>
              <a:buChar char="Ø"/>
            </a:pPr>
            <a:endParaRPr lang="cs-CZ" dirty="0" smtClean="0">
              <a:ln>
                <a:solidFill>
                  <a:srgbClr val="FF0000"/>
                </a:solidFill>
              </a:ln>
              <a:solidFill>
                <a:srgbClr val="FF0000"/>
              </a:solidFill>
            </a:endParaRPr>
          </a:p>
          <a:p>
            <a:pPr marL="0" indent="0">
              <a:buNone/>
            </a:pPr>
            <a:endParaRPr lang="cs-CZ" dirty="0" smtClean="0">
              <a:ln>
                <a:solidFill>
                  <a:srgbClr val="FF0000"/>
                </a:solidFill>
              </a:ln>
              <a:solidFill>
                <a:srgbClr val="FF0000"/>
              </a:solidFill>
            </a:endParaRPr>
          </a:p>
          <a:p>
            <a:pPr>
              <a:buFont typeface="Wingdings" pitchFamily="2" charset="2"/>
              <a:buChar char="Ø"/>
            </a:pPr>
            <a:r>
              <a:rPr lang="cs-CZ" dirty="0" smtClean="0">
                <a:ln>
                  <a:solidFill>
                    <a:srgbClr val="FF0000"/>
                  </a:solidFill>
                </a:ln>
                <a:solidFill>
                  <a:srgbClr val="FF0000"/>
                </a:solidFill>
              </a:rPr>
              <a:t>POLEDNE</a:t>
            </a:r>
          </a:p>
          <a:p>
            <a:pPr marL="0" indent="0">
              <a:buNone/>
            </a:pPr>
            <a:r>
              <a:rPr lang="cs-CZ" dirty="0" smtClean="0"/>
              <a:t>                           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     </a:t>
            </a:r>
            <a:endParaRPr lang="cs-CZ" dirty="0">
              <a:solidFill>
                <a:schemeClr val="accent1"/>
              </a:solidFill>
            </a:endParaRPr>
          </a:p>
          <a:p>
            <a:pPr>
              <a:buFont typeface="Wingdings" pitchFamily="2" charset="2"/>
              <a:buChar char="Ø"/>
            </a:pPr>
            <a:endParaRPr lang="cs-CZ" dirty="0" smtClean="0">
              <a:ln>
                <a:solidFill>
                  <a:srgbClr val="FF0000"/>
                </a:solidFill>
              </a:ln>
              <a:solidFill>
                <a:srgbClr val="FF0000"/>
              </a:solidFill>
            </a:endParaRPr>
          </a:p>
          <a:p>
            <a:pPr>
              <a:buFont typeface="Wingdings" pitchFamily="2" charset="2"/>
              <a:buChar char="Ø"/>
            </a:pPr>
            <a:r>
              <a:rPr lang="cs-CZ" dirty="0" smtClean="0">
                <a:ln>
                  <a:solidFill>
                    <a:schemeClr val="bg2">
                      <a:lumMod val="50000"/>
                    </a:schemeClr>
                  </a:solidFill>
                </a:ln>
                <a:solidFill>
                  <a:schemeClr val="bg2">
                    <a:lumMod val="50000"/>
                  </a:schemeClr>
                </a:solidFill>
              </a:rPr>
              <a:t>VEČER</a:t>
            </a:r>
          </a:p>
          <a:p>
            <a:pPr>
              <a:buFont typeface="Wingdings" pitchFamily="2" charset="2"/>
              <a:buChar char="Ø"/>
            </a:pPr>
            <a:endParaRPr lang="cs-CZ" dirty="0" smtClean="0"/>
          </a:p>
          <a:p>
            <a:pPr>
              <a:buFont typeface="Wingdings" pitchFamily="2" charset="2"/>
              <a:buChar char="Ø"/>
            </a:pPr>
            <a:endParaRPr lang="cs-CZ" dirty="0"/>
          </a:p>
          <a:p>
            <a:pPr>
              <a:buFont typeface="Wingdings" pitchFamily="2" charset="2"/>
              <a:buChar char="Ø"/>
            </a:pPr>
            <a:r>
              <a:rPr lang="cs-CZ" dirty="0" smtClean="0">
                <a:ln>
                  <a:solidFill>
                    <a:schemeClr val="accent3">
                      <a:lumMod val="60000"/>
                      <a:lumOff val="40000"/>
                    </a:schemeClr>
                  </a:solidFill>
                </a:ln>
                <a:solidFill>
                  <a:srgbClr val="FF0000"/>
                </a:solidFill>
              </a:rPr>
              <a:t>NOC</a:t>
            </a:r>
          </a:p>
          <a:p>
            <a:pPr marL="0" indent="0">
              <a:buNone/>
            </a:pPr>
            <a:r>
              <a:rPr lang="cs-CZ" dirty="0">
                <a:ln>
                  <a:solidFill>
                    <a:srgbClr val="FFFF00"/>
                  </a:solidFill>
                </a:ln>
              </a:rPr>
              <a:t> </a:t>
            </a:r>
            <a:r>
              <a:rPr lang="cs-CZ" dirty="0" smtClean="0">
                <a:ln>
                  <a:solidFill>
                    <a:srgbClr val="FFFF00"/>
                  </a:solidFill>
                </a:ln>
              </a:rPr>
              <a:t>                         </a:t>
            </a:r>
            <a:r>
              <a:rPr lang="cs-CZ" dirty="0" smtClean="0">
                <a:ln>
                  <a:solidFill>
                    <a:schemeClr val="accent3">
                      <a:lumMod val="60000"/>
                      <a:lumOff val="40000"/>
                    </a:schemeClr>
                  </a:solidFill>
                </a:ln>
                <a:solidFill>
                  <a:srgbClr val="FFC000"/>
                </a:solidFill>
              </a:rPr>
              <a:t>PŮLNOC</a:t>
            </a:r>
            <a:endParaRPr lang="cs-CZ" dirty="0">
              <a:ln>
                <a:solidFill>
                  <a:schemeClr val="accent3">
                    <a:lumMod val="60000"/>
                    <a:lumOff val="40000"/>
                  </a:schemeClr>
                </a:solidFill>
              </a:ln>
              <a:solidFill>
                <a:srgbClr val="FFC000"/>
              </a:solidFill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2497311" y="260648"/>
            <a:ext cx="4166525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u="sng" cap="none" spc="0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REŽIM DNE</a:t>
            </a:r>
            <a:endParaRPr lang="cs-CZ" sz="5400" b="1" u="sng" cap="none" spc="0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cxnSp>
        <p:nvCxnSpPr>
          <p:cNvPr id="6" name="Přímá spojnice 5"/>
          <p:cNvCxnSpPr/>
          <p:nvPr/>
        </p:nvCxnSpPr>
        <p:spPr>
          <a:xfrm>
            <a:off x="735213" y="4509120"/>
            <a:ext cx="7272808" cy="0"/>
          </a:xfrm>
          <a:prstGeom prst="line">
            <a:avLst/>
          </a:prstGeom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sp>
        <p:nvSpPr>
          <p:cNvPr id="10" name="TextovéPole 9"/>
          <p:cNvSpPr txBox="1"/>
          <p:nvPr/>
        </p:nvSpPr>
        <p:spPr>
          <a:xfrm>
            <a:off x="2503678" y="3140968"/>
            <a:ext cx="236154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chemeClr val="accent1">
                    <a:lumMod val="75000"/>
                  </a:schemeClr>
                </a:solidFill>
              </a:rPr>
              <a:t>OD</a:t>
            </a:r>
            <a:r>
              <a:rPr lang="cs-CZ" sz="2800" dirty="0" smtClean="0">
                <a:ln>
                  <a:solidFill>
                    <a:srgbClr val="FF0000"/>
                  </a:solidFill>
                </a:ln>
                <a:solidFill>
                  <a:srgbClr val="FF0000"/>
                </a:solidFill>
              </a:rPr>
              <a:t>POLEDNE</a:t>
            </a:r>
            <a:endParaRPr lang="cs-CZ" sz="2800" dirty="0">
              <a:ln>
                <a:solidFill>
                  <a:srgbClr val="FF0000"/>
                </a:solidFill>
              </a:ln>
              <a:solidFill>
                <a:srgbClr val="FF0000"/>
              </a:solidFill>
            </a:endParaRPr>
          </a:p>
        </p:txBody>
      </p:sp>
      <p:pic>
        <p:nvPicPr>
          <p:cNvPr id="5123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93502" y="1559195"/>
            <a:ext cx="2560637" cy="7493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cxnSp>
        <p:nvCxnSpPr>
          <p:cNvPr id="12" name="Přímá spojnice se šipkou 11"/>
          <p:cNvCxnSpPr/>
          <p:nvPr/>
        </p:nvCxnSpPr>
        <p:spPr>
          <a:xfrm>
            <a:off x="1763688" y="1746520"/>
            <a:ext cx="576064" cy="561975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nice se šipkou 13"/>
          <p:cNvCxnSpPr/>
          <p:nvPr/>
        </p:nvCxnSpPr>
        <p:spPr>
          <a:xfrm flipH="1">
            <a:off x="1763688" y="3061702"/>
            <a:ext cx="363628" cy="602486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pic>
        <p:nvPicPr>
          <p:cNvPr id="1031" name="Picture 7" descr="C:\Users\12j8\AppData\Local\Microsoft\Windows\Temporary Internet Files\Content.IE5\K0O7W0UI\MC900389356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2992665">
            <a:off x="6696032" y="4869160"/>
            <a:ext cx="1394219" cy="13747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88558972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ovéPole 4"/>
          <p:cNvSpPr txBox="1"/>
          <p:nvPr/>
        </p:nvSpPr>
        <p:spPr>
          <a:xfrm>
            <a:off x="579151" y="670475"/>
            <a:ext cx="691276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i="1" u="sng" dirty="0" smtClean="0">
                <a:solidFill>
                  <a:schemeClr val="bg2">
                    <a:lumMod val="50000"/>
                  </a:schemeClr>
                </a:solidFill>
              </a:rPr>
              <a:t>Seřaď, jak jdou za sebou.</a:t>
            </a:r>
            <a:endParaRPr lang="cs-CZ" sz="3200" b="1" i="1" u="sng" dirty="0">
              <a:solidFill>
                <a:schemeClr val="bg2">
                  <a:lumMod val="50000"/>
                </a:schemeClr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661166" y="1432182"/>
            <a:ext cx="2830713" cy="523220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POLEDNE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684988" y="2204864"/>
            <a:ext cx="1654763" cy="523220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RÁNO</a:t>
            </a:r>
            <a:endParaRPr lang="cs-CZ" sz="2800" b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661165" y="3032990"/>
            <a:ext cx="1678585" cy="523220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VEČER</a:t>
            </a:r>
            <a:endParaRPr lang="cs-CZ" sz="2800" b="1" dirty="0"/>
          </a:p>
        </p:txBody>
      </p:sp>
      <p:sp>
        <p:nvSpPr>
          <p:cNvPr id="9" name="TextovéPole 8"/>
          <p:cNvSpPr txBox="1"/>
          <p:nvPr/>
        </p:nvSpPr>
        <p:spPr>
          <a:xfrm>
            <a:off x="698774" y="3861048"/>
            <a:ext cx="2793105" cy="523220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DO</a:t>
            </a:r>
            <a:r>
              <a:rPr lang="cs-CZ" sz="2800" b="1" dirty="0" smtClean="0">
                <a:solidFill>
                  <a:schemeClr val="accent1">
                    <a:lumMod val="75000"/>
                  </a:schemeClr>
                </a:solidFill>
              </a:rPr>
              <a:t>POLEDNE</a:t>
            </a:r>
            <a:endParaRPr lang="cs-CZ" sz="2800" b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720343" y="4869160"/>
            <a:ext cx="2771535" cy="523220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OD</a:t>
            </a:r>
            <a:r>
              <a:rPr lang="cs-CZ" sz="2800" b="1" dirty="0" smtClean="0">
                <a:solidFill>
                  <a:schemeClr val="accent1">
                    <a:lumMod val="50000"/>
                  </a:schemeClr>
                </a:solidFill>
              </a:rPr>
              <a:t>POLEDNE</a:t>
            </a:r>
            <a:endParaRPr lang="cs-CZ" sz="2800" b="1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720117" y="5661248"/>
            <a:ext cx="1547627" cy="523220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NOC</a:t>
            </a:r>
            <a:endParaRPr lang="cs-CZ" sz="2800" b="1" dirty="0"/>
          </a:p>
        </p:txBody>
      </p:sp>
      <p:cxnSp>
        <p:nvCxnSpPr>
          <p:cNvPr id="13" name="Přímá spojnice 12"/>
          <p:cNvCxnSpPr/>
          <p:nvPr/>
        </p:nvCxnSpPr>
        <p:spPr>
          <a:xfrm>
            <a:off x="4572000" y="1432182"/>
            <a:ext cx="0" cy="4589106"/>
          </a:xfrm>
          <a:prstGeom prst="line">
            <a:avLst/>
          </a:prstGeom>
        </p:spPr>
        <p:style>
          <a:lnRef idx="2">
            <a:schemeClr val="accent5"/>
          </a:lnRef>
          <a:fillRef idx="0">
            <a:schemeClr val="accent5"/>
          </a:fillRef>
          <a:effectRef idx="1">
            <a:schemeClr val="accent5"/>
          </a:effectRef>
          <a:fontRef idx="minor">
            <a:schemeClr val="tx1"/>
          </a:fontRef>
        </p:style>
      </p:cxnSp>
      <p:pic>
        <p:nvPicPr>
          <p:cNvPr id="7171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39048" y="1250518"/>
            <a:ext cx="861119" cy="86111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14112667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641305635"/>
              </p:ext>
            </p:extLst>
          </p:nvPr>
        </p:nvGraphicFramePr>
        <p:xfrm>
          <a:off x="708819" y="1268164"/>
          <a:ext cx="4608511" cy="4940796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4608511"/>
              </a:tblGrid>
              <a:tr h="816831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</a:rPr>
                        <a:t> </a:t>
                      </a:r>
                      <a:endParaRPr lang="cs-CZ" sz="1100" dirty="0">
                        <a:effectLst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</a:rPr>
                        <a:t>1.</a:t>
                      </a:r>
                      <a:endParaRPr lang="cs-CZ" sz="1100" dirty="0">
                        <a:effectLst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  <a:tr h="836736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</a:rPr>
                        <a:t> </a:t>
                      </a:r>
                      <a:endParaRPr lang="cs-CZ" sz="1100" dirty="0">
                        <a:effectLst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</a:rPr>
                        <a:t>2.</a:t>
                      </a:r>
                      <a:endParaRPr lang="cs-CZ" sz="1100" dirty="0">
                        <a:effectLst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  <a:tr h="816831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 </a:t>
                      </a:r>
                      <a:endParaRPr lang="cs-CZ" sz="1100">
                        <a:effectLst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3.</a:t>
                      </a:r>
                      <a:endParaRPr lang="cs-CZ" sz="1100">
                        <a:effectLst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  <a:tr h="816831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 </a:t>
                      </a:r>
                      <a:endParaRPr lang="cs-CZ" sz="1100">
                        <a:effectLst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4.</a:t>
                      </a:r>
                      <a:endParaRPr lang="cs-CZ" sz="1100">
                        <a:effectLst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  <a:tr h="836736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 </a:t>
                      </a:r>
                      <a:endParaRPr lang="cs-CZ" sz="1100">
                        <a:effectLst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5.</a:t>
                      </a:r>
                      <a:endParaRPr lang="cs-CZ" sz="1100">
                        <a:effectLst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  <a:tr h="816831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</a:rPr>
                        <a:t> </a:t>
                      </a:r>
                      <a:endParaRPr lang="cs-CZ" sz="1100" dirty="0">
                        <a:effectLst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</a:rPr>
                        <a:t>6.</a:t>
                      </a:r>
                      <a:endParaRPr lang="cs-CZ" sz="1100" dirty="0">
                        <a:effectLst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</a:tbl>
          </a:graphicData>
        </a:graphic>
      </p:graphicFrame>
      <p:pic>
        <p:nvPicPr>
          <p:cNvPr id="2051" name="Obrázek 1" descr="Popis: C:\Users\12j8\AppData\Local\Microsoft\Windows\Temporary Internet Files\Content.IE5\LYNNF25Y\MC900354002[1].wmf"/>
          <p:cNvPicPr>
            <a:picLocks noChangeAspect="1" noChangeArrowheads="1"/>
          </p:cNvPicPr>
          <p:nvPr/>
        </p:nvPicPr>
        <p:blipFill>
          <a:blip r:embed="rId2" cstate="print">
            <a:grayscl/>
            <a:biLevel thresh="5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73687" y="1366838"/>
            <a:ext cx="614363" cy="7461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49" name="Obrázek 3" descr="Popis: C:\Users\12j8\AppData\Local\Microsoft\Windows\Temporary Internet Files\Content.IE5\K0O7W0UI\MC900412630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30391" y="2996952"/>
            <a:ext cx="1295400" cy="5873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Rectangle 4"/>
          <p:cNvSpPr>
            <a:spLocks noChangeArrowheads="1"/>
          </p:cNvSpPr>
          <p:nvPr/>
        </p:nvSpPr>
        <p:spPr bwMode="auto">
          <a:xfrm>
            <a:off x="323528" y="391979"/>
            <a:ext cx="2431435" cy="33855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cs-CZ" sz="16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Seřaď jednotlivé části </a:t>
            </a:r>
            <a:r>
              <a:rPr kumimoji="0" lang="cs-CZ" sz="16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dne</a:t>
            </a: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sp>
        <p:nvSpPr>
          <p:cNvPr id="6" name="Rectangle 5"/>
          <p:cNvSpPr>
            <a:spLocks noChangeArrowheads="1"/>
          </p:cNvSpPr>
          <p:nvPr/>
        </p:nvSpPr>
        <p:spPr bwMode="auto">
          <a:xfrm>
            <a:off x="323528" y="933020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6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/ POLEDENE, VEČER, DOPOLEDNE, ODPOLEDNE, RÁNO, NOC/</a:t>
            </a:r>
            <a:endParaRPr kumimoji="0" lang="cs-CZ" sz="11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sp>
        <p:nvSpPr>
          <p:cNvPr id="8" name="Rectangle 6"/>
          <p:cNvSpPr>
            <a:spLocks noChangeArrowheads="1"/>
          </p:cNvSpPr>
          <p:nvPr/>
        </p:nvSpPr>
        <p:spPr bwMode="auto">
          <a:xfrm>
            <a:off x="3013075" y="2112963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600" b="1" i="0" u="none" strike="noStrike" cap="none" normalizeH="0" baseline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/>
            </a:r>
            <a:br>
              <a:rPr kumimoji="0" lang="cs-CZ" sz="1600" b="1" i="0" u="none" strike="noStrike" cap="none" normalizeH="0" baseline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</a:b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pic>
        <p:nvPicPr>
          <p:cNvPr id="2055" name="Picture 7" descr="C:\Users\12j8\AppData\Local\Microsoft\Windows\Temporary Internet Files\Content.IE5\YO8UA4PV\MC900389356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30391" y="5449744"/>
            <a:ext cx="770257" cy="75949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9311643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76672"/>
            <a:ext cx="8229600" cy="5649491"/>
          </a:xfrm>
        </p:spPr>
        <p:txBody>
          <a:bodyPr/>
          <a:lstStyle/>
          <a:p>
            <a:r>
              <a:rPr lang="cs-CZ" dirty="0" smtClean="0">
                <a:solidFill>
                  <a:schemeClr val="tx1"/>
                </a:solidFill>
              </a:rPr>
              <a:t>Zdroj:</a:t>
            </a:r>
          </a:p>
          <a:p>
            <a:pPr marL="0" indent="0">
              <a:buNone/>
            </a:pPr>
            <a:r>
              <a:rPr lang="cs-CZ" sz="2000" dirty="0" smtClean="0">
                <a:solidFill>
                  <a:schemeClr val="tx1"/>
                </a:solidFill>
              </a:rPr>
              <a:t>Všechny obrázky byly použity z volně dostupné galerie klipart:</a:t>
            </a:r>
          </a:p>
          <a:p>
            <a:pPr marL="0" indent="0">
              <a:buNone/>
            </a:pPr>
            <a:r>
              <a:rPr lang="cs-CZ" sz="2000" dirty="0" smtClean="0">
                <a:solidFill>
                  <a:schemeClr val="tx1"/>
                </a:solidFill>
                <a:hlinkClick r:id="rId2"/>
              </a:rPr>
              <a:t>http://office.microsoft.com/cs-cz/images/?CTT=6&amp;ver=14&amp;app=powerpnt.exe</a:t>
            </a:r>
            <a:endParaRPr lang="cs-CZ" sz="2000" dirty="0" smtClean="0">
              <a:solidFill>
                <a:schemeClr val="tx1"/>
              </a:solidFill>
            </a:endParaRPr>
          </a:p>
          <a:p>
            <a:pPr marL="0" indent="0">
              <a:buNone/>
            </a:pPr>
            <a:endParaRPr lang="cs-CZ" sz="2000" dirty="0">
              <a:solidFill>
                <a:schemeClr val="tx1"/>
              </a:solidFill>
            </a:endParaRPr>
          </a:p>
          <a:p>
            <a:pPr marL="0" indent="0">
              <a:buNone/>
            </a:pPr>
            <a:r>
              <a:rPr lang="cs-CZ" sz="2000" dirty="0" smtClean="0">
                <a:solidFill>
                  <a:schemeClr val="tx1"/>
                </a:solidFill>
              </a:rPr>
              <a:t>Snímek </a:t>
            </a:r>
            <a:r>
              <a:rPr lang="cs-CZ" sz="2000" dirty="0">
                <a:solidFill>
                  <a:schemeClr val="tx1"/>
                </a:solidFill>
              </a:rPr>
              <a:t>11 </a:t>
            </a:r>
            <a:r>
              <a:rPr lang="cs-CZ" sz="2000" dirty="0" smtClean="0">
                <a:solidFill>
                  <a:schemeClr val="tx1"/>
                </a:solidFill>
              </a:rPr>
              <a:t> - Lze </a:t>
            </a:r>
            <a:r>
              <a:rPr lang="cs-CZ" sz="2000" dirty="0">
                <a:solidFill>
                  <a:schemeClr val="tx1"/>
                </a:solidFill>
              </a:rPr>
              <a:t>převést do Wordu a vytisknout jako pracovní list pro každého žáka/.</a:t>
            </a:r>
          </a:p>
          <a:p>
            <a:pPr marL="0" indent="0">
              <a:buNone/>
            </a:pPr>
            <a:endParaRPr lang="cs-CZ" sz="20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0465398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Exekutivní">
  <a:themeElements>
    <a:clrScheme name="Metro">
      <a:dk1>
        <a:sysClr val="windowText" lastClr="000000"/>
      </a:dk1>
      <a:lt1>
        <a:sysClr val="window" lastClr="FFFFFF"/>
      </a:lt1>
      <a:dk2>
        <a:srgbClr val="4E5B6F"/>
      </a:dk2>
      <a:lt2>
        <a:srgbClr val="D6ECFF"/>
      </a:lt2>
      <a:accent1>
        <a:srgbClr val="7FD13B"/>
      </a:accent1>
      <a:accent2>
        <a:srgbClr val="EA157A"/>
      </a:accent2>
      <a:accent3>
        <a:srgbClr val="FEB80A"/>
      </a:accent3>
      <a:accent4>
        <a:srgbClr val="00ADDC"/>
      </a:accent4>
      <a:accent5>
        <a:srgbClr val="738AC8"/>
      </a:accent5>
      <a:accent6>
        <a:srgbClr val="1AB39F"/>
      </a:accent6>
      <a:hlink>
        <a:srgbClr val="EB8803"/>
      </a:hlink>
      <a:folHlink>
        <a:srgbClr val="5F7791"/>
      </a:folHlink>
    </a:clrScheme>
    <a:fontScheme name="Office – klasické">
      <a:majorFont>
        <a:latin typeface="Arial"/>
        <a:ea typeface=""/>
        <a:cs typeface=""/>
        <a:font script="Jpan" typeface="ＭＳ Ｐゴシック"/>
        <a:font script="Hang" typeface="돋움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Times New Roman"/>
        <a:ea typeface=""/>
        <a:cs typeface=""/>
        <a:font script="Jpan" typeface="ＭＳ Ｐ明朝"/>
        <a:font script="Hang" typeface="바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Exekutivní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8575" cap="flat" cmpd="sng" algn="ctr">
          <a:solidFill>
            <a:schemeClr val="phClr"/>
          </a:solidFill>
          <a:prstDash val="solid"/>
        </a:ln>
        <a:ln w="50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50000">
              <a:schemeClr val="phClr">
                <a:tint val="80000"/>
                <a:satMod val="250000"/>
              </a:schemeClr>
            </a:gs>
            <a:gs pos="76000">
              <a:schemeClr val="phClr">
                <a:tint val="90000"/>
                <a:shade val="90000"/>
                <a:satMod val="200000"/>
              </a:schemeClr>
            </a:gs>
            <a:gs pos="92000">
              <a:schemeClr val="phClr">
                <a:tint val="90000"/>
                <a:shade val="70000"/>
                <a:satMod val="250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tint val="95000"/>
              </a:schemeClr>
              <a:schemeClr val="phClr">
                <a:shade val="9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Executive</Template>
  <TotalTime>124</TotalTime>
  <Words>242</Words>
  <Application>Microsoft Office PowerPoint</Application>
  <PresentationFormat>Předvádění na obrazovce (4:3)</PresentationFormat>
  <Paragraphs>84</Paragraphs>
  <Slides>12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Exekutivní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Pavla Kešeláková</dc:creator>
  <cp:lastModifiedBy>12j8</cp:lastModifiedBy>
  <cp:revision>19</cp:revision>
  <dcterms:created xsi:type="dcterms:W3CDTF">2012-03-01T19:52:42Z</dcterms:created>
  <dcterms:modified xsi:type="dcterms:W3CDTF">2012-04-12T13:35:42Z</dcterms:modified>
</cp:coreProperties>
</file>