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11"/>
  </p:notesMasterIdLst>
  <p:sldIdLst>
    <p:sldId id="269" r:id="rId2"/>
    <p:sldId id="270" r:id="rId3"/>
    <p:sldId id="256" r:id="rId4"/>
    <p:sldId id="259" r:id="rId5"/>
    <p:sldId id="264" r:id="rId6"/>
    <p:sldId id="265" r:id="rId7"/>
    <p:sldId id="271" r:id="rId8"/>
    <p:sldId id="261" r:id="rId9"/>
    <p:sldId id="27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3" autoAdjust="0"/>
    <p:restoredTop sz="94660"/>
  </p:normalViewPr>
  <p:slideViewPr>
    <p:cSldViewPr>
      <p:cViewPr>
        <p:scale>
          <a:sx n="60" d="100"/>
          <a:sy n="60" d="100"/>
        </p:scale>
        <p:origin x="-816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BEB792-C481-491B-8E1E-146CE846C4E7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FD752-B851-4582-BE05-34008A6A48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3830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E1C35A2-FBB7-4389-A7EC-F5B42E81E8F8}" type="datetimeFigureOut">
              <a:rPr lang="cs-CZ" smtClean="0"/>
              <a:t>12.4.2012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F66C44-E202-4844-BF0B-745908F9551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14.png"/><Relationship Id="rId4" Type="http://schemas.openxmlformats.org/officeDocument/2006/relationships/image" Target="../media/image13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wmf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13" Type="http://schemas.openxmlformats.org/officeDocument/2006/relationships/image" Target="../media/image30.wmf"/><Relationship Id="rId3" Type="http://schemas.openxmlformats.org/officeDocument/2006/relationships/image" Target="../media/image6.wmf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wmf"/><Relationship Id="rId5" Type="http://schemas.openxmlformats.org/officeDocument/2006/relationships/image" Target="../media/image22.jpeg"/><Relationship Id="rId10" Type="http://schemas.openxmlformats.org/officeDocument/2006/relationships/image" Target="../media/image27.wmf"/><Relationship Id="rId4" Type="http://schemas.openxmlformats.org/officeDocument/2006/relationships/image" Target="../media/image10.wmf"/><Relationship Id="rId9" Type="http://schemas.openxmlformats.org/officeDocument/2006/relationships/image" Target="../media/image2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dskolaci.cz/?s=jaro+u%C5%BE+je+tu" TargetMode="External"/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62902255"/>
              </p:ext>
            </p:extLst>
          </p:nvPr>
        </p:nvGraphicFramePr>
        <p:xfrm>
          <a:off x="1547664" y="1700808"/>
          <a:ext cx="8229600" cy="1981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42592"/>
                <a:gridCol w="598700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Název školy: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ZŠ a MŠ T. G. Masaryka Fulnek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Autor: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Mgr. Pavla </a:t>
                      </a:r>
                      <a:r>
                        <a:rPr lang="cs-CZ" sz="2000" dirty="0" err="1" smtClean="0"/>
                        <a:t>Kešeláková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Název: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aseline="0" smtClean="0"/>
                        <a:t>VY_52_INOVACE_PR.1.2-25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Téma: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JARO</a:t>
                      </a:r>
                      <a:endParaRPr lang="cs-CZ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Číslo projektu:</a:t>
                      </a:r>
                      <a:endParaRPr lang="cs-CZ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CZ.1.07/1.4.00/21.0903</a:t>
                      </a:r>
                      <a:endParaRPr lang="cs-CZ" sz="20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343" y="4293096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646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692696"/>
            <a:ext cx="8229600" cy="576064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ZŠ a MŠ T. G. Masaryka, příspěvková organizace</a:t>
            </a:r>
            <a:endParaRPr lang="cs-CZ" sz="2000" b="1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</a:t>
            </a: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Mgr. Pavla </a:t>
            </a:r>
            <a:r>
              <a:rPr lang="cs-CZ" sz="2000" dirty="0" err="1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Kešeláková</a:t>
            </a:r>
            <a:endParaRPr lang="cs-CZ" sz="20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Datum vytvoření</a:t>
            </a: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březen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2012</a:t>
            </a: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Ročník: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1. ZŠ /6 - 7 let/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Vzdělávací oblast: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Člověk a jeho svět, Prvouka</a:t>
            </a:r>
          </a:p>
          <a:p>
            <a:pPr marL="0" lvl="0" indent="0">
              <a:buNone/>
            </a:pPr>
            <a:r>
              <a:rPr lang="cs-CZ" sz="20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Téma: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JARO</a:t>
            </a:r>
          </a:p>
          <a:p>
            <a:pPr marL="0" lvl="0" indent="0">
              <a:buNone/>
            </a:pPr>
            <a:r>
              <a:rPr lang="cs-CZ" sz="20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Výkladová 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prezentace pro 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žáky s barevnými obrázky charakteristickými pro jaro doplněná písničkou, obrázkovým čtením a hledáním vetřelce.</a:t>
            </a:r>
          </a:p>
          <a:p>
            <a:pPr marL="0" lvl="0" indent="0">
              <a:buNone/>
            </a:pPr>
            <a:endParaRPr lang="cs-CZ" sz="20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20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cs-CZ" sz="1600" b="1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12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700808"/>
            <a:ext cx="1771288" cy="570824"/>
          </a:xfrm>
        </p:spPr>
        <p:txBody>
          <a:bodyPr/>
          <a:lstStyle/>
          <a:p>
            <a:r>
              <a:rPr lang="cs-CZ" dirty="0" smtClean="0"/>
              <a:t>21. března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20954" y="476672"/>
            <a:ext cx="3040483" cy="995370"/>
          </a:xfrm>
          <a:effectLst>
            <a:reflection blurRad="6350" stA="50000" endA="300" endPos="38500" dist="50800" dir="5400000" sy="-100000" algn="bl" rotWithShape="0"/>
          </a:effectLst>
        </p:spPr>
        <p:txBody>
          <a:bodyPr>
            <a:normAutofit fontScale="90000"/>
          </a:bodyPr>
          <a:lstStyle/>
          <a:p>
            <a:pPr marL="182880" indent="0">
              <a:buNone/>
            </a:pPr>
            <a:r>
              <a:rPr lang="cs-CZ" sz="7200" u="sng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JARO</a:t>
            </a:r>
            <a:endParaRPr lang="cs-CZ" sz="7200" u="sng" dirty="0">
              <a:solidFill>
                <a:schemeClr val="accent3">
                  <a:lumMod val="75000"/>
                </a:schemeClr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00947" y="1628800"/>
            <a:ext cx="2250641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březen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0947" y="2601777"/>
            <a:ext cx="2185719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duben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00947" y="3532123"/>
            <a:ext cx="2185718" cy="646331"/>
          </a:xfrm>
          <a:prstGeom prst="rect">
            <a:avLst/>
          </a:prstGeom>
          <a:solidFill>
            <a:schemeClr val="accent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květen</a:t>
            </a:r>
            <a:endParaRPr lang="cs-CZ" sz="3600" dirty="0"/>
          </a:p>
        </p:txBody>
      </p:sp>
      <p:pic>
        <p:nvPicPr>
          <p:cNvPr id="1040" name="Picture 16" descr="C:\Users\12j8\AppData\Local\Microsoft\Windows\Temporary Internet Files\Content.IE5\D4QLTJ6C\MC9001232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10400"/>
            <a:ext cx="4610175" cy="514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87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12j8\AppData\Local\Microsoft\Windows\Temporary Internet Files\Content.IE5\GWKW5HM8\MP90018520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445" y="4957726"/>
            <a:ext cx="2593960" cy="17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12j8\AppData\Local\Microsoft\Windows\Temporary Internet Files\Content.IE5\IGDBFTKU\MC9004283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830" y="3729945"/>
            <a:ext cx="16541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12j8\AppData\Local\Microsoft\Windows\Temporary Internet Files\Content.IE5\DE4CGPLA\MC9001233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98854"/>
            <a:ext cx="2274183" cy="441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12j8\AppData\Local\Microsoft\Windows\Temporary Internet Files\Content.IE5\95YRVTDP\MC9003383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445" y="2231060"/>
            <a:ext cx="1996182" cy="246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9714" y="159387"/>
            <a:ext cx="7518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Vyprávěj podle obrázků</a:t>
            </a:r>
            <a:r>
              <a:rPr lang="cs-CZ" sz="2000" dirty="0" smtClean="0"/>
              <a:t>. </a:t>
            </a:r>
            <a:r>
              <a:rPr lang="cs-CZ" sz="2800" dirty="0" smtClean="0"/>
              <a:t>Co se děje na jaře</a:t>
            </a:r>
            <a:r>
              <a:rPr lang="cs-CZ" sz="2000" dirty="0" smtClean="0"/>
              <a:t>. </a:t>
            </a:r>
            <a:endParaRPr lang="cs-CZ" sz="2000" dirty="0"/>
          </a:p>
        </p:txBody>
      </p:sp>
      <p:pic>
        <p:nvPicPr>
          <p:cNvPr id="4098" name="Picture 2" descr="C:\Users\12j8\AppData\Local\Microsoft\Windows\Temporary Internet Files\Content.IE5\ZAXBBRKQ\MC9002321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973" y="763985"/>
            <a:ext cx="1544093" cy="146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12j8\AppData\Local\Microsoft\Windows\Temporary Internet Files\Content.IE5\8UYWMOJD\MC90034318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1256286"/>
            <a:ext cx="1644762" cy="134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12j8\AppData\Local\Microsoft\Windows\Temporary Internet Files\Content.IE5\D4QLTJ6C\MC900441796[1].png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5" y="3077417"/>
            <a:ext cx="3016361" cy="3133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12j8\AppData\Local\Microsoft\Windows\Temporary Internet Files\Content.IE5\D1NLNJ4S\MC90028558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047" y="1180584"/>
            <a:ext cx="2024201" cy="2032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04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063754" y="375046"/>
            <a:ext cx="5029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5400" b="1" u="sng" cap="none" spc="0" dirty="0" smtClean="0">
                <a:ln/>
                <a:solidFill>
                  <a:schemeClr val="accent3"/>
                </a:solidFill>
                <a:effectLst/>
              </a:rPr>
              <a:t>JARO UŽ JE TU</a:t>
            </a:r>
            <a:endParaRPr lang="cs-CZ" sz="5400" b="1" u="sng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3096" y="169616"/>
            <a:ext cx="1424355" cy="1334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580112" y="6226989"/>
            <a:ext cx="2587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Naučíme se písničku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08304" y="836712"/>
            <a:ext cx="1728192" cy="530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obsah 7"/>
          <p:cNvSpPr>
            <a:spLocks noGrp="1"/>
          </p:cNvSpPr>
          <p:nvPr>
            <p:ph sz="quarter" idx="13"/>
          </p:nvPr>
        </p:nvSpPr>
        <p:spPr>
          <a:xfrm>
            <a:off x="1872144" y="1526065"/>
            <a:ext cx="7225057" cy="4947471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Už je jaro,                 roste,</a:t>
            </a:r>
          </a:p>
          <a:p>
            <a:pPr marL="45720" indent="0">
              <a:buNone/>
            </a:pPr>
            <a:r>
              <a:rPr lang="cs-CZ" sz="2800" dirty="0">
                <a:solidFill>
                  <a:schemeClr val="tx1"/>
                </a:solidFill>
              </a:rPr>
              <a:t>j</a:t>
            </a:r>
            <a:r>
              <a:rPr lang="cs-CZ" sz="2800" dirty="0" smtClean="0">
                <a:solidFill>
                  <a:schemeClr val="tx1"/>
                </a:solidFill>
              </a:rPr>
              <a:t>ívy mají kočičky,</a:t>
            </a:r>
          </a:p>
          <a:p>
            <a:pPr marL="45720" indent="0">
              <a:buNone/>
            </a:pPr>
            <a:r>
              <a:rPr lang="cs-CZ" sz="2800" dirty="0">
                <a:solidFill>
                  <a:schemeClr val="tx1"/>
                </a:solidFill>
              </a:rPr>
              <a:t>z</a:t>
            </a:r>
            <a:r>
              <a:rPr lang="cs-CZ" sz="2800" dirty="0" smtClean="0">
                <a:solidFill>
                  <a:schemeClr val="tx1"/>
                </a:solidFill>
              </a:rPr>
              <a:t>e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        raduje se</a:t>
            </a:r>
          </a:p>
          <a:p>
            <a:pPr marL="45720" indent="0">
              <a:buNone/>
            </a:pPr>
            <a:r>
              <a:rPr lang="cs-CZ" sz="2800" dirty="0">
                <a:solidFill>
                  <a:schemeClr val="tx1"/>
                </a:solidFill>
              </a:rPr>
              <a:t>i</a:t>
            </a:r>
            <a:r>
              <a:rPr lang="cs-CZ" sz="2800" dirty="0" smtClean="0">
                <a:solidFill>
                  <a:schemeClr val="tx1"/>
                </a:solidFill>
              </a:rPr>
              <a:t> ten brouček maličký.</a:t>
            </a:r>
          </a:p>
          <a:p>
            <a:pPr marL="45720" indent="0">
              <a:buNone/>
            </a:pPr>
            <a:endParaRPr lang="cs-CZ" sz="28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2800" dirty="0" err="1" smtClean="0">
                <a:solidFill>
                  <a:schemeClr val="tx1"/>
                </a:solidFill>
              </a:rPr>
              <a:t>Ref</a:t>
            </a:r>
            <a:r>
              <a:rPr lang="cs-CZ" sz="2800" dirty="0" smtClean="0">
                <a:solidFill>
                  <a:schemeClr val="tx1"/>
                </a:solidFill>
              </a:rPr>
              <a:t>.:</a:t>
            </a:r>
          </a:p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Sláva, tralala,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      už je za </a:t>
            </a:r>
            <a:r>
              <a:rPr lang="cs-CZ" sz="2800" dirty="0" err="1" smtClean="0">
                <a:solidFill>
                  <a:schemeClr val="tx1"/>
                </a:solidFill>
              </a:rPr>
              <a:t>náma</a:t>
            </a:r>
            <a:r>
              <a:rPr lang="cs-CZ" sz="2800" dirty="0" smtClean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sláva, tralala, jaro už je tu.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Users\12j8\AppData\Local\Microsoft\Windows\Temporary Internet Files\Content.IE5\D4QLTJ6C\MC90043000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64416" flipH="1">
            <a:off x="5593001" y="3069192"/>
            <a:ext cx="594076" cy="837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12j8\AppData\Local\Microsoft\Windows\Temporary Internet Files\Content.IE5\D1NLNJ4S\MC900439076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171" y="1400002"/>
            <a:ext cx="1709941" cy="731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12j8\AppData\Local\Microsoft\Windows\Temporary Internet Files\Content.IE5\HG2FQQFD\MC9002321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566" y="2492896"/>
            <a:ext cx="841817" cy="79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2j8\AppData\Local\Microsoft\Windows\Temporary Internet Files\Content.IE5\S7687CZ2\MP900449089[1]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C1D9F1"/>
              </a:clrFrom>
              <a:clrTo>
                <a:srgbClr val="C1D9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850" y="4579488"/>
            <a:ext cx="896581" cy="896581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99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88640"/>
            <a:ext cx="8496944" cy="6480720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r>
              <a:rPr lang="cs-CZ" sz="3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</a:t>
            </a:r>
          </a:p>
          <a:p>
            <a:pPr marL="45720" indent="0">
              <a:buNone/>
            </a:pPr>
            <a:endParaRPr lang="cs-CZ" sz="2800" dirty="0" smtClean="0"/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Polední           hřeje. Sníh taje. Otepluje se.</a:t>
            </a:r>
          </a:p>
          <a:p>
            <a:pPr marL="4572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louce se objevují            a         . </a:t>
            </a:r>
          </a:p>
          <a:p>
            <a:pPr marL="4572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Poletují             </a:t>
            </a:r>
            <a:r>
              <a:rPr lang="cs-CZ" sz="3200" dirty="0" smtClean="0">
                <a:solidFill>
                  <a:schemeClr val="tx1"/>
                </a:solidFill>
              </a:rPr>
              <a:t> a            .</a:t>
            </a:r>
            <a:endParaRPr lang="cs-CZ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V korunách stromů zpívají               .</a:t>
            </a:r>
          </a:p>
          <a:p>
            <a:pPr marL="45720" indent="0">
              <a:buNone/>
            </a:pPr>
            <a:endParaRPr lang="cs-CZ" sz="3200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Budeme slavit Velikonoce. Hurá, hurá, hurá …</a:t>
            </a:r>
          </a:p>
          <a:p>
            <a:pPr marL="45720" indent="0">
              <a:buNone/>
            </a:pPr>
            <a:r>
              <a:rPr lang="cs-CZ" sz="2800" dirty="0" smtClean="0"/>
              <a:t> </a:t>
            </a:r>
          </a:p>
          <a:p>
            <a:pPr marL="45720" indent="0">
              <a:buNone/>
            </a:pPr>
            <a:endParaRPr lang="cs-CZ" dirty="0"/>
          </a:p>
        </p:txBody>
      </p:sp>
      <p:pic>
        <p:nvPicPr>
          <p:cNvPr id="1026" name="Picture 2" descr="C:\Users\12j8\AppData\Local\Microsoft\Windows\Temporary Internet Files\Content.IE5\K0O7W0UI\MC9002321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028" y="908720"/>
            <a:ext cx="1061035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2j8\AppData\Local\Microsoft\Windows\Temporary Internet Files\Content.IE5\5FG9IE6K\MC9001228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222" y="2060848"/>
            <a:ext cx="1104415" cy="959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12j8\AppData\Local\Microsoft\Windows\Temporary Internet Files\Content.IE5\D4QLTJ6C\MC9000882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910" y="2014692"/>
            <a:ext cx="952207" cy="105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12j8\AppData\Local\Microsoft\Windows\Temporary Internet Files\Content.IE5\DE4CGPLA\MC90043801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674" y="3128644"/>
            <a:ext cx="1146248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12j8\AppData\Local\Microsoft\Windows\Temporary Internet Files\Content.IE5\38IQPPFU\MC90033611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464" y="3112640"/>
            <a:ext cx="1468727" cy="9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2429" y="3632576"/>
            <a:ext cx="1652587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823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820394"/>
              </p:ext>
            </p:extLst>
          </p:nvPr>
        </p:nvGraphicFramePr>
        <p:xfrm>
          <a:off x="751718" y="836712"/>
          <a:ext cx="7983570" cy="179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6714"/>
                <a:gridCol w="1596714"/>
                <a:gridCol w="1596714"/>
                <a:gridCol w="1596714"/>
                <a:gridCol w="1596714"/>
              </a:tblGrid>
              <a:tr h="179172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30" y="356688"/>
            <a:ext cx="5518150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5" name="Skupina 14"/>
          <p:cNvGrpSpPr/>
          <p:nvPr/>
        </p:nvGrpSpPr>
        <p:grpSpPr>
          <a:xfrm>
            <a:off x="852789" y="836712"/>
            <a:ext cx="6217862" cy="1485157"/>
            <a:chOff x="852789" y="836712"/>
            <a:chExt cx="6126977" cy="1485157"/>
          </a:xfrm>
        </p:grpSpPr>
        <p:pic>
          <p:nvPicPr>
            <p:cNvPr id="1048" name="Picture 24" descr="C:\Users\12j8\AppData\Local\Microsoft\Windows\Temporary Internet Files\Content.IE5\95YRVTDP\MC900338378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08147" y="1122875"/>
              <a:ext cx="971619" cy="11989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7" name="Picture 11" descr="C:\Users\12j8\AppData\Local\Microsoft\Windows\Temporary Internet Files\Content.IE5\D1NLNJ4S\MC900285582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787" y="1104174"/>
              <a:ext cx="1157290" cy="11619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C:\Users\12j8\AppData\Local\Microsoft\Windows\Temporary Internet Files\Content.IE5\38IQPPFU\MP900449129[1]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789" y="836712"/>
              <a:ext cx="1444622" cy="14446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Skupina 13"/>
          <p:cNvGrpSpPr/>
          <p:nvPr/>
        </p:nvGrpSpPr>
        <p:grpSpPr>
          <a:xfrm>
            <a:off x="726773" y="2852936"/>
            <a:ext cx="8021690" cy="3312368"/>
            <a:chOff x="726773" y="2852936"/>
            <a:chExt cx="8021690" cy="3312368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6773" y="2852936"/>
              <a:ext cx="8009919" cy="15050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934629" y="3330195"/>
              <a:ext cx="1192365" cy="5505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březen</a:t>
              </a:r>
              <a:endParaRPr lang="cs-CZ" sz="2400" dirty="0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4211990" y="3364198"/>
              <a:ext cx="1092323" cy="5505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duben</a:t>
              </a:r>
              <a:endParaRPr lang="cs-CZ" sz="2400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5797574" y="3364198"/>
              <a:ext cx="1182192" cy="5505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květen</a:t>
              </a:r>
              <a:endParaRPr lang="cs-CZ" sz="2400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498330" y="3364198"/>
              <a:ext cx="1007542" cy="5505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leden</a:t>
              </a:r>
              <a:endParaRPr lang="cs-CZ" sz="2400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445633" y="3338402"/>
              <a:ext cx="1355145" cy="5505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/>
                <a:t>listopad</a:t>
              </a:r>
              <a:endParaRPr lang="cs-CZ" sz="2400" dirty="0"/>
            </a:p>
          </p:txBody>
        </p:sp>
        <p:pic>
          <p:nvPicPr>
            <p:cNvPr id="31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8544" y="4515204"/>
              <a:ext cx="8009919" cy="165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9" name="Picture 5" descr="C:\Klipart\Kliparty\Svět kolem nás\Počasí\slunce_2-b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360" y="4912222"/>
            <a:ext cx="1218596" cy="85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Program Files (x86)\Microsoft Office\MEDIA\CAGCAT10\j0293828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521" y="4790584"/>
            <a:ext cx="1044591" cy="109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12j8\AppData\Local\Microsoft\Windows\Temporary Internet Files\Content.IE5\AU3EP7GM\MC90023941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288" y="1212176"/>
            <a:ext cx="981834" cy="1128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12j8\AppData\Local\Microsoft\Windows\Temporary Internet Files\Content.IE5\D1NLNJ4S\MC90037101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394" y="4790584"/>
            <a:ext cx="1393257" cy="1218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12j8\AppData\Local\Microsoft\Windows\Temporary Internet Files\Content.IE5\ZAXBBRKQ\MC90030352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237242" y="4833659"/>
            <a:ext cx="886508" cy="1139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12j8\AppData\Local\Microsoft\Windows\Temporary Internet Files\Content.IE5\HG2FQQFD\MC900440405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584" y="4778266"/>
            <a:ext cx="1146641" cy="1146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12j8\AppData\Local\Microsoft\Windows\Temporary Internet Files\Content.IE5\SX79SVY8\MC900250802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096" y="1192872"/>
            <a:ext cx="1043616" cy="105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668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836712"/>
            <a:ext cx="7344816" cy="5112568"/>
          </a:xfrm>
        </p:spPr>
        <p:txBody>
          <a:bodyPr/>
          <a:lstStyle/>
          <a:p>
            <a:pPr marL="45720" indent="0">
              <a:buNone/>
            </a:pPr>
            <a:r>
              <a:rPr lang="cs-CZ" b="1" dirty="0" smtClean="0"/>
              <a:t>Zdroj:</a:t>
            </a:r>
          </a:p>
          <a:p>
            <a:pPr marL="45720" indent="0">
              <a:buNone/>
            </a:pPr>
            <a:r>
              <a:rPr lang="cs-CZ" dirty="0" smtClean="0"/>
              <a:t>Volná galerie klipartu:</a:t>
            </a:r>
          </a:p>
          <a:p>
            <a:pPr marL="45720" indent="0">
              <a:buNone/>
            </a:pPr>
            <a:r>
              <a:rPr lang="cs-CZ" dirty="0" smtClean="0">
                <a:hlinkClick r:id="rId2"/>
              </a:rPr>
              <a:t>http://office.microsoft.com/cs-cz/images/?CTT=6&amp;ver=14&amp;app=powerpnt.exe</a:t>
            </a:r>
            <a:endParaRPr lang="cs-CZ" dirty="0" smtClean="0"/>
          </a:p>
          <a:p>
            <a:pPr marL="45720" indent="0">
              <a:buNone/>
            </a:pPr>
            <a:endParaRPr lang="cs-CZ" dirty="0"/>
          </a:p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Některé obrázky </a:t>
            </a:r>
            <a:r>
              <a:rPr lang="cs-CZ" dirty="0" smtClean="0">
                <a:solidFill>
                  <a:schemeClr val="tx1"/>
                </a:solidFill>
              </a:rPr>
              <a:t>z CD výukové kliparty </a:t>
            </a:r>
            <a:r>
              <a:rPr lang="cs-CZ" dirty="0" err="1" smtClean="0">
                <a:solidFill>
                  <a:schemeClr val="tx1"/>
                </a:solidFill>
              </a:rPr>
              <a:t>Dosli</a:t>
            </a:r>
            <a:endParaRPr lang="cs-CZ" dirty="0" smtClean="0">
              <a:solidFill>
                <a:schemeClr val="tx1"/>
              </a:solidFill>
            </a:endParaRPr>
          </a:p>
          <a:p>
            <a:pPr marL="4572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4572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Písnička: Jaro už je tu</a:t>
            </a:r>
          </a:p>
          <a:p>
            <a:pPr marL="4572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4377878"/>
            <a:ext cx="63367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http://www.predskolaci.cz/?</a:t>
            </a:r>
            <a:r>
              <a:rPr lang="cs-CZ" dirty="0" smtClean="0">
                <a:hlinkClick r:id="rId3"/>
              </a:rPr>
              <a:t>s=jaro+u%C5%BE+je+tu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661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j8\Pictures\jaro-uz-je-tu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5832648" cy="6780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429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358</TotalTime>
  <Words>230</Words>
  <Application>Microsoft Office PowerPoint</Application>
  <PresentationFormat>Předvádění na obrazovce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JARO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JARO</dc:title>
  <dc:creator>12j8</dc:creator>
  <cp:lastModifiedBy>12j8</cp:lastModifiedBy>
  <cp:revision>34</cp:revision>
  <dcterms:created xsi:type="dcterms:W3CDTF">2012-03-19T20:12:34Z</dcterms:created>
  <dcterms:modified xsi:type="dcterms:W3CDTF">2012-04-12T13:54:40Z</dcterms:modified>
</cp:coreProperties>
</file>