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7" r:id="rId2"/>
    <p:sldId id="259" r:id="rId3"/>
    <p:sldId id="256" r:id="rId4"/>
    <p:sldId id="260" r:id="rId5"/>
    <p:sldId id="263" r:id="rId6"/>
    <p:sldId id="261" r:id="rId7"/>
    <p:sldId id="262" r:id="rId8"/>
    <p:sldId id="264" r:id="rId9"/>
    <p:sldId id="265" r:id="rId10"/>
    <p:sldId id="266" r:id="rId11"/>
    <p:sldId id="267" r:id="rId12"/>
    <p:sldId id="269" r:id="rId13"/>
    <p:sldId id="270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20735" autoAdjust="0"/>
    <p:restoredTop sz="94660"/>
  </p:normalViewPr>
  <p:slideViewPr>
    <p:cSldViewPr>
      <p:cViewPr>
        <p:scale>
          <a:sx n="70" d="100"/>
          <a:sy n="70" d="100"/>
        </p:scale>
        <p:origin x="138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8A55CE-F8E3-4ED8-98F0-6EA9539901DD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6B9276-6C7C-4F57-BDB8-F98F9CA54F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608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29FC7-DC8A-43BB-9172-C065D433D0E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6273B-1966-4A3A-B0B3-9B5B5F41D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5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29FC7-DC8A-43BB-9172-C065D433D0E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6273B-1966-4A3A-B0B3-9B5B5F41D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50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29FC7-DC8A-43BB-9172-C065D433D0E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6273B-1966-4A3A-B0B3-9B5B5F41D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444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29FC7-DC8A-43BB-9172-C065D433D0E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6273B-1966-4A3A-B0B3-9B5B5F41D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234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29FC7-DC8A-43BB-9172-C065D433D0E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6273B-1966-4A3A-B0B3-9B5B5F41D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448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29FC7-DC8A-43BB-9172-C065D433D0E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6273B-1966-4A3A-B0B3-9B5B5F41D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999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29FC7-DC8A-43BB-9172-C065D433D0E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6273B-1966-4A3A-B0B3-9B5B5F41D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836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29FC7-DC8A-43BB-9172-C065D433D0E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6273B-1966-4A3A-B0B3-9B5B5F41D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054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29FC7-DC8A-43BB-9172-C065D433D0E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6273B-1966-4A3A-B0B3-9B5B5F41D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98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29FC7-DC8A-43BB-9172-C065D433D0E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6273B-1966-4A3A-B0B3-9B5B5F41D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147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29FC7-DC8A-43BB-9172-C065D433D0E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6273B-1966-4A3A-B0B3-9B5B5F41D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825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B29FC7-DC8A-43BB-9172-C065D433D0E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86273B-1966-4A3A-B0B3-9B5B5F41D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889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29.wmf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mik.cz/velikonocni_beranek" TargetMode="External"/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4909604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/>
                        <a:t>VY_52_INOVACE_PR.1.2-29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Velikonoce – pašijový týden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1541" y="501317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75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57606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Pavla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duben.2012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/6 - 7 let/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Velikonoce – pašijový týden</a:t>
            </a: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Výkladová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prezentace pro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žáky s barevnými obrázky doplněna tajenkou a pracovním listem.</a:t>
            </a:r>
          </a:p>
          <a:p>
            <a:pPr marL="0" lvl="0" indent="0">
              <a:buNone/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20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1600" b="1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5311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9233" y="2492896"/>
            <a:ext cx="5170919" cy="1008112"/>
          </a:xfrm>
        </p:spPr>
        <p:txBody>
          <a:bodyPr>
            <a:noAutofit/>
          </a:bodyPr>
          <a:lstStyle/>
          <a:p>
            <a:pPr algn="l"/>
            <a:r>
              <a:rPr lang="cs-CZ" sz="4400" dirty="0" smtClean="0">
                <a:solidFill>
                  <a:schemeClr val="tx1"/>
                </a:solidFill>
              </a:rPr>
              <a:t>__  __  _ˇ   __  __  __ 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                                    tajenka</a:t>
            </a:r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801440"/>
            <a:ext cx="623055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Začíná poslední týden před Velikonocemi.</a:t>
            </a:r>
          </a:p>
          <a:p>
            <a:r>
              <a:rPr lang="cs-CZ" sz="2800" dirty="0" smtClean="0"/>
              <a:t>Říká se mu:</a:t>
            </a:r>
            <a:endParaRPr lang="cs-CZ" sz="16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744442" y="5348245"/>
            <a:ext cx="651492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Vyber z těchto písmen:</a:t>
            </a:r>
          </a:p>
          <a:p>
            <a:r>
              <a:rPr lang="cs-CZ" sz="3600" dirty="0" smtClean="0"/>
              <a:t>A  E  I  O  U  T  R  S  J  K  L  M  N  P  </a:t>
            </a:r>
            <a:endParaRPr lang="cs-CZ" sz="36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2699792" y="3140968"/>
            <a:ext cx="360040" cy="0"/>
          </a:xfrm>
          <a:prstGeom prst="line">
            <a:avLst/>
          </a:prstGeom>
          <a:effec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48680"/>
            <a:ext cx="3437069" cy="5032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306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Klipart\Kliparty\Pozadí\pozadi_02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57425"/>
            <a:ext cx="9144000" cy="234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Klipart\Kliparty\Pozadí\pozadi_073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333"/>
            <a:ext cx="9144000" cy="2251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3728" y="704890"/>
            <a:ext cx="51251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u="sng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MODRÉ PONDĚLÍ</a:t>
            </a:r>
            <a:endParaRPr lang="cs-CZ" sz="5400" b="1" u="sng" dirty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90382" y="2636912"/>
            <a:ext cx="42434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ŠEDIVÉ ÚTERÝ</a:t>
            </a:r>
            <a:endParaRPr lang="cs-CZ" sz="5400" b="1" u="sng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4718631"/>
            <a:ext cx="4152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dirty="0" smtClean="0"/>
              <a:t>Ve všech chalupách se uklízelo.</a:t>
            </a:r>
            <a:endParaRPr lang="cs-CZ" sz="2400" dirty="0"/>
          </a:p>
        </p:txBody>
      </p:sp>
      <p:pic>
        <p:nvPicPr>
          <p:cNvPr id="2053" name="Picture 5" descr="C:\Users\12j8\AppData\Local\Microsoft\Windows\Temporary Internet Files\Content.IE5\LYNNF25Y\MC900241321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18124"/>
            <a:ext cx="3012212" cy="4379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153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Klipart\Kliparty\Pozadí\pozadi_087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4001" cy="6945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2" y="1916832"/>
            <a:ext cx="8229600" cy="4425355"/>
          </a:xfrm>
        </p:spPr>
        <p:txBody>
          <a:bodyPr/>
          <a:lstStyle/>
          <a:p>
            <a:r>
              <a:rPr lang="cs-CZ" dirty="0" smtClean="0"/>
              <a:t>Taky Sazometná – vymetaly se pavučiny           a saze z komína</a:t>
            </a:r>
          </a:p>
          <a:p>
            <a:endParaRPr lang="cs-CZ" dirty="0" smtClean="0"/>
          </a:p>
          <a:p>
            <a:r>
              <a:rPr lang="cs-CZ" dirty="0" smtClean="0"/>
              <a:t>Tento den se nesměl nikdo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na nikoho mračit,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jinak by se mračil </a:t>
            </a:r>
          </a:p>
          <a:p>
            <a:pPr indent="0">
              <a:buNone/>
            </a:pPr>
            <a:r>
              <a:rPr lang="cs-CZ" dirty="0" smtClean="0"/>
              <a:t> každou středu po celý rok.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39262" y="663079"/>
            <a:ext cx="52654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dirty="0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ŠKAREDÁ STŘEDA</a:t>
            </a:r>
            <a:endParaRPr lang="cs-CZ" sz="5400" b="1" u="sng" dirty="0">
              <a:ln w="10541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5080505" y="2995749"/>
            <a:ext cx="4248472" cy="3949886"/>
            <a:chOff x="4788024" y="2852936"/>
            <a:chExt cx="4248472" cy="3949886"/>
          </a:xfrm>
        </p:grpSpPr>
        <p:sp>
          <p:nvSpPr>
            <p:cNvPr id="6" name="Veselý obličej 5"/>
            <p:cNvSpPr/>
            <p:nvPr/>
          </p:nvSpPr>
          <p:spPr>
            <a:xfrm>
              <a:off x="4788024" y="2852936"/>
              <a:ext cx="4248472" cy="3832985"/>
            </a:xfrm>
            <a:prstGeom prst="smileyFace">
              <a:avLst>
                <a:gd name="adj" fmla="val -4653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7317" y="2852936"/>
              <a:ext cx="3949886" cy="39498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1028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Klipart\Kliparty\Pozadí\pozadi_096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880" y="1435159"/>
            <a:ext cx="9004316" cy="5958313"/>
          </a:xfrm>
        </p:spPr>
        <p:txBody>
          <a:bodyPr>
            <a:normAutofit/>
          </a:bodyPr>
          <a:lstStyle/>
          <a:p>
            <a:r>
              <a:rPr lang="cs-CZ" dirty="0" smtClean="0"/>
              <a:t>Bývá zvykem připravovat jídlo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ze zelené zeleniny nebo bylin</a:t>
            </a:r>
          </a:p>
          <a:p>
            <a:pPr indent="0">
              <a:buNone/>
            </a:pPr>
            <a:r>
              <a:rPr lang="cs-CZ" dirty="0" smtClean="0"/>
              <a:t>   - špenát</a:t>
            </a:r>
          </a:p>
          <a:p>
            <a:pPr indent="0">
              <a:buNone/>
            </a:pPr>
            <a:r>
              <a:rPr lang="cs-CZ" dirty="0" smtClean="0"/>
              <a:t>   - šťovík</a:t>
            </a:r>
          </a:p>
          <a:p>
            <a:pPr indent="0">
              <a:buNone/>
            </a:pPr>
            <a:r>
              <a:rPr lang="cs-CZ" dirty="0" smtClean="0"/>
              <a:t>   - mladá kopřiva,                          </a:t>
            </a:r>
            <a:endParaRPr lang="cs-CZ" dirty="0" smtClean="0"/>
          </a:p>
          <a:p>
            <a:pPr indent="0">
              <a:buNone/>
            </a:pPr>
            <a:r>
              <a:rPr lang="cs-CZ" dirty="0" smtClean="0"/>
              <a:t>                             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aby </a:t>
            </a:r>
            <a:r>
              <a:rPr lang="cs-CZ" dirty="0" smtClean="0"/>
              <a:t>byl člověk zdravý.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23728" y="407032"/>
            <a:ext cx="52950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12700">
                  <a:solidFill>
                    <a:srgbClr val="00B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ZELENÝ ČTVRTEK</a:t>
            </a:r>
            <a:endParaRPr lang="cs-CZ" sz="5400" b="1" u="sng" cap="none" spc="0" dirty="0">
              <a:ln w="12700">
                <a:solidFill>
                  <a:srgbClr val="00B05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5" name="Picture 3" descr="C:\Users\12j8\AppData\Local\Microsoft\Windows\Temporary Internet Files\Content.IE5\DE4CGPLA\MC9003313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4386">
            <a:off x="3439632" y="2706624"/>
            <a:ext cx="2264736" cy="2211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12j8\AppData\Local\Microsoft\Windows\Temporary Internet Files\Content.IE5\W3K4EFEN\MC9003312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03221">
            <a:off x="834626" y="407618"/>
            <a:ext cx="987396" cy="948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2j8\AppData\Local\Microsoft\Windows\Temporary Internet Files\Content.IE5\95YRVTDP\MC900334226[1].wm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294263"/>
            <a:ext cx="3014329" cy="5519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5742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Klipart\Kliparty\Pozadí\pozadi_095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448800" cy="708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12j8\AppData\Local\Microsoft\Windows\Temporary Internet Files\Content.IE5\DE4CGPLA\MC900225134[1].wmf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618" y="620688"/>
            <a:ext cx="6078717" cy="6786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80528" y="0"/>
            <a:ext cx="9505056" cy="6126163"/>
          </a:xfrm>
        </p:spPr>
        <p:txBody>
          <a:bodyPr>
            <a:normAutofit fontScale="92500" lnSpcReduction="20000"/>
          </a:bodyPr>
          <a:lstStyle/>
          <a:p>
            <a:pPr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indent="0">
              <a:buNone/>
            </a:pPr>
            <a:r>
              <a:rPr lang="cs-CZ" dirty="0" smtClean="0"/>
              <a:t>Zvony </a:t>
            </a:r>
            <a:r>
              <a:rPr lang="cs-CZ" dirty="0" smtClean="0"/>
              <a:t>přestanou zvonit, až do Bílé soboty.</a:t>
            </a:r>
          </a:p>
          <a:p>
            <a:pPr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   </a:t>
            </a:r>
            <a:r>
              <a:rPr lang="cs-CZ" dirty="0" smtClean="0">
                <a:solidFill>
                  <a:schemeClr val="tx2"/>
                </a:solidFill>
              </a:rPr>
              <a:t>Říká se, že odletěly do Říma.</a:t>
            </a: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</a:t>
            </a:r>
            <a:r>
              <a:rPr lang="cs-CZ" dirty="0" smtClean="0"/>
              <a:t>Místo nich chodí po vesnici</a:t>
            </a:r>
          </a:p>
          <a:p>
            <a:pPr indent="0">
              <a:buNone/>
            </a:pPr>
            <a:r>
              <a:rPr lang="cs-CZ" dirty="0" smtClean="0"/>
              <a:t>    chlapci s řehtačkami, klapačkami …</a:t>
            </a:r>
          </a:p>
          <a:p>
            <a:pPr indent="0">
              <a:buNone/>
            </a:pPr>
            <a:r>
              <a:rPr lang="cs-CZ" dirty="0" smtClean="0"/>
              <a:t>    Věřilo se, že se tímto zvukem vyžene z domu </a:t>
            </a:r>
          </a:p>
          <a:p>
            <a:pPr indent="0">
              <a:buNone/>
            </a:pPr>
            <a:r>
              <a:rPr lang="cs-CZ" dirty="0" smtClean="0"/>
              <a:t>    všechno zlé,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hmyz a myši usazené přes zimu v domě . </a:t>
            </a:r>
          </a:p>
          <a:p>
            <a:pPr indent="0">
              <a:buNone/>
            </a:pPr>
            <a:r>
              <a:rPr lang="cs-CZ" sz="2400" i="1" dirty="0"/>
              <a:t> </a:t>
            </a:r>
            <a:r>
              <a:rPr lang="cs-CZ" sz="2400" i="1" dirty="0" smtClean="0"/>
              <a:t>    </a:t>
            </a:r>
          </a:p>
          <a:p>
            <a:pPr indent="0">
              <a:buNone/>
            </a:pPr>
            <a:r>
              <a:rPr lang="cs-CZ" sz="2400" i="1" dirty="0" smtClean="0"/>
              <a:t>            </a:t>
            </a:r>
          </a:p>
          <a:p>
            <a:pPr indent="0">
              <a:buNone/>
            </a:pPr>
            <a:r>
              <a:rPr lang="cs-CZ" sz="2400" i="1" dirty="0"/>
              <a:t> </a:t>
            </a:r>
            <a:r>
              <a:rPr lang="cs-CZ" sz="2400" i="1" dirty="0" smtClean="0"/>
              <a:t>           Rytmus: kyška, smetana ….</a:t>
            </a:r>
          </a:p>
          <a:p>
            <a:pPr indent="0">
              <a:buNone/>
            </a:pPr>
            <a:r>
              <a:rPr lang="cs-CZ" sz="2400" i="1" dirty="0"/>
              <a:t> </a:t>
            </a:r>
            <a:r>
              <a:rPr lang="cs-CZ" sz="2400" i="1" dirty="0" smtClean="0"/>
              <a:t>                          čočka, fazole ……</a:t>
            </a:r>
          </a:p>
          <a:p>
            <a:pPr indent="0">
              <a:buNone/>
            </a:pPr>
            <a:r>
              <a:rPr lang="cs-CZ" sz="2400" i="1" dirty="0" smtClean="0"/>
              <a:t>   </a:t>
            </a:r>
          </a:p>
          <a:p>
            <a:endParaRPr lang="cs-CZ" dirty="0"/>
          </a:p>
        </p:txBody>
      </p:sp>
      <p:pic>
        <p:nvPicPr>
          <p:cNvPr id="2" name="Picture 2" descr="http://www.gify.nou.cz/Velikonoce_obrazky_soubory/6e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410621"/>
            <a:ext cx="160972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366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2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Klipart\Kliparty\Pozadí\pozadi_096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4800" y="-228600"/>
            <a:ext cx="9753600" cy="731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Pečou se „Jidáše“, pečivo z kynutého těsta, zapletené v provazce.</a:t>
            </a:r>
          </a:p>
          <a:p>
            <a:endParaRPr lang="cs-CZ" dirty="0" smtClean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CBCEE0"/>
              </a:clrFrom>
              <a:clrTo>
                <a:srgbClr val="CBCEE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75071">
            <a:off x="4022837" y="3256209"/>
            <a:ext cx="4750143" cy="32606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347864" y="548680"/>
            <a:ext cx="21032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JIDÁŠE</a:t>
            </a:r>
            <a:endParaRPr lang="cs-CZ" sz="5400" b="1" u="sng" cap="none" spc="0" dirty="0">
              <a:ln w="18415" cmpd="sng">
                <a:solidFill>
                  <a:schemeClr val="tx2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6152" name="Picture 8" descr="C:\Users\12j8\AppData\Local\Microsoft\Windows\Temporary Internet Files\Content.IE5\GWKW5HM8\MP9004243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24820"/>
            <a:ext cx="3528516" cy="35285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3969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Klipart\Kliparty\Pozadí\pozadi_085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3384"/>
            <a:ext cx="9265368" cy="6951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12j8\AppData\Local\Microsoft\Windows\Temporary Internet Files\Content.IE5\S7687CZ2\MC90040462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894" y="2132856"/>
            <a:ext cx="5124202" cy="4549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307286"/>
            <a:ext cx="8672579" cy="481887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Ježíš byl ukřižován.</a:t>
            </a:r>
          </a:p>
          <a:p>
            <a:r>
              <a:rPr lang="cs-CZ" dirty="0" smtClean="0"/>
              <a:t>Drží se přísný půst.</a:t>
            </a:r>
          </a:p>
          <a:p>
            <a:r>
              <a:rPr lang="cs-CZ" dirty="0" smtClean="0"/>
              <a:t>Nepracuje se, nesmí se orat, kopat …</a:t>
            </a:r>
            <a:endParaRPr lang="cs-CZ" dirty="0"/>
          </a:p>
          <a:p>
            <a:r>
              <a:rPr lang="cs-CZ" dirty="0" smtClean="0"/>
              <a:t>Nesmělo se prát prádlo.</a:t>
            </a:r>
          </a:p>
          <a:p>
            <a:r>
              <a:rPr lang="cs-CZ" dirty="0" smtClean="0"/>
              <a:t>Otevírá se země s poklady.</a:t>
            </a:r>
          </a:p>
          <a:p>
            <a:pPr marL="0" indent="0" algn="r">
              <a:buNone/>
            </a:pPr>
            <a:endParaRPr lang="cs-CZ" dirty="0" smtClean="0"/>
          </a:p>
          <a:p>
            <a:pPr marL="0" indent="0" algn="r">
              <a:buNone/>
            </a:pPr>
            <a:endParaRPr lang="cs-CZ" sz="2400" dirty="0" smtClean="0"/>
          </a:p>
          <a:p>
            <a:pPr marL="0" indent="0" algn="ctr">
              <a:buNone/>
            </a:pP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                                                            „Horo, horo,</a:t>
            </a:r>
          </a:p>
          <a:p>
            <a:pPr marL="0" indent="0" algn="ctr">
              <a:buNone/>
            </a:pP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                                                                   otevři se pro člověka poctivého</a:t>
            </a:r>
          </a:p>
          <a:p>
            <a:pPr marL="0" indent="0" algn="r">
              <a:buNone/>
            </a:pPr>
            <a:r>
              <a:rPr lang="cs-CZ" sz="2400" dirty="0">
                <a:solidFill>
                  <a:srgbClr val="FFFF00"/>
                </a:solidFill>
              </a:rPr>
              <a:t>a</a:t>
            </a:r>
            <a:r>
              <a:rPr lang="cs-CZ" sz="2400" dirty="0" smtClean="0">
                <a:solidFill>
                  <a:srgbClr val="FFFF00"/>
                </a:solidFill>
              </a:rPr>
              <a:t> vydej mu málo z bohatství svého“.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31359" y="383956"/>
            <a:ext cx="38666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PÁTEK</a:t>
            </a:r>
            <a:endParaRPr lang="cs-CZ" sz="5400" b="1" u="sng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06622" y="4154093"/>
            <a:ext cx="2113025" cy="2291372"/>
            <a:chOff x="206622" y="4154093"/>
            <a:chExt cx="2113025" cy="2291372"/>
          </a:xfrm>
        </p:grpSpPr>
        <p:pic>
          <p:nvPicPr>
            <p:cNvPr id="1027" name="Picture 3" descr="C:\Users\12j8\AppData\Local\Microsoft\Windows\Temporary Internet Files\Content.IE5\LVSNLQ2N\MC90028029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4154093"/>
              <a:ext cx="1708087" cy="22603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Kříž 1"/>
            <p:cNvSpPr/>
            <p:nvPr/>
          </p:nvSpPr>
          <p:spPr>
            <a:xfrm rot="18653937">
              <a:off x="205305" y="4433127"/>
              <a:ext cx="2013655" cy="2011022"/>
            </a:xfrm>
            <a:prstGeom prst="plus">
              <a:avLst>
                <a:gd name="adj" fmla="val 47024"/>
              </a:avLst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8" name="Picture 4" descr="C:\Users\12j8\AppData\Local\Microsoft\Windows\Temporary Internet Files\Content.IE5\AU3EP7GM\MC9003523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540" y="4948190"/>
            <a:ext cx="1148553" cy="1413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6697" y="4831601"/>
            <a:ext cx="1646237" cy="164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263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2422" y="1699107"/>
            <a:ext cx="8229600" cy="4525963"/>
          </a:xfrm>
        </p:spPr>
        <p:txBody>
          <a:bodyPr/>
          <a:lstStyle/>
          <a:p>
            <a:r>
              <a:rPr lang="cs-CZ" dirty="0" smtClean="0"/>
              <a:t>Uklízela se a bílila stavení</a:t>
            </a:r>
          </a:p>
          <a:p>
            <a:r>
              <a:rPr lang="cs-CZ" dirty="0" smtClean="0"/>
              <a:t>Uhasila se doma všechna ohniště </a:t>
            </a:r>
          </a:p>
          <a:p>
            <a:pPr marL="0" indent="0">
              <a:buNone/>
            </a:pPr>
            <a:r>
              <a:rPr lang="cs-CZ" dirty="0" smtClean="0"/>
              <a:t>    a přinášel se nový posvěcený oheň z kostela.</a:t>
            </a:r>
          </a:p>
          <a:p>
            <a:r>
              <a:rPr lang="cs-CZ" dirty="0" smtClean="0"/>
              <a:t>Pečou se mazance</a:t>
            </a:r>
          </a:p>
          <a:p>
            <a:r>
              <a:rPr lang="cs-CZ" dirty="0" smtClean="0"/>
              <a:t>Pletou se pomlázky</a:t>
            </a:r>
          </a:p>
          <a:p>
            <a:r>
              <a:rPr lang="cs-CZ" dirty="0" smtClean="0"/>
              <a:t>           Zvony se vracejí z Říma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61294" y="476672"/>
            <a:ext cx="39718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BÍLÁ SOBOTA</a:t>
            </a:r>
            <a:endParaRPr lang="cs-CZ" sz="5400" b="1" u="sng" cap="none" spc="0" dirty="0">
              <a:ln w="12700">
                <a:solidFill>
                  <a:schemeClr val="tx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8194" name="Picture 2" descr="C:\Users\12j8\AppData\Local\Microsoft\Windows\Temporary Internet Files\Content.IE5\DE4CGPLA\MC900351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162" y="142768"/>
            <a:ext cx="1427978" cy="159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12j8\AppData\Local\Microsoft\Windows\Temporary Internet Files\Content.IE5\LVSNLQ2N\MP90040708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60"/>
          <a:stretch/>
        </p:blipFill>
        <p:spPr bwMode="auto">
          <a:xfrm>
            <a:off x="6156176" y="3645024"/>
            <a:ext cx="2304256" cy="3041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12j8\AppData\Local\Microsoft\Windows\Temporary Internet Files\Content.IE5\DE4CGPLA\MC900225134[1].wm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198" y="4491440"/>
            <a:ext cx="1872208" cy="236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3148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4" name="Picture 8" descr="C:\Klipart\Kliparty\Pozadí\pozadi_086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25" y="1"/>
            <a:ext cx="9160004" cy="6872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957" y="2060848"/>
            <a:ext cx="3504161" cy="2225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5407" y="1772482"/>
            <a:ext cx="8579296" cy="5027692"/>
          </a:xfrm>
        </p:spPr>
        <p:txBody>
          <a:bodyPr>
            <a:normAutofit/>
          </a:bodyPr>
          <a:lstStyle/>
          <a:p>
            <a:r>
              <a:rPr lang="cs-CZ" dirty="0" smtClean="0"/>
              <a:t>Končí půst, vrcholí velikonoční svátky</a:t>
            </a:r>
          </a:p>
          <a:p>
            <a:r>
              <a:rPr lang="cs-CZ" dirty="0" smtClean="0"/>
              <a:t>Pečou se velikonoční beránci,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mazance….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• Někde se schovávají drobné dárky na zahradu</a:t>
            </a:r>
          </a:p>
          <a:p>
            <a:pPr marL="0" indent="0">
              <a:buNone/>
            </a:pPr>
            <a:r>
              <a:rPr lang="cs-CZ" dirty="0" smtClean="0"/>
              <a:t>    tzv. zajíček.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861760" y="260648"/>
            <a:ext cx="580659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VELIKONOČNÍ NEDĚLE</a:t>
            </a:r>
          </a:p>
          <a:p>
            <a:pPr algn="ctr"/>
            <a:r>
              <a:rPr lang="cs-CZ" sz="48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Boží hod velikonoční</a:t>
            </a:r>
            <a:endParaRPr lang="cs-CZ" sz="4800" b="1" u="sng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226" name="Picture 10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39751" y="5158820"/>
            <a:ext cx="2299775" cy="160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9533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C:\Users\12j8\AppData\Local\Microsoft\Windows\Temporary Internet Files\Content.IE5\95YRVTDP\MC9002343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365103"/>
            <a:ext cx="4812606" cy="222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r>
              <a:rPr lang="cs-CZ" dirty="0" smtClean="0"/>
              <a:t>Chlapci obcházejí domy s pomlázkou    spletenou z vrbového proutí, zdobenou stuhami.</a:t>
            </a:r>
          </a:p>
          <a:p>
            <a:r>
              <a:rPr lang="cs-CZ" dirty="0" smtClean="0"/>
              <a:t>Pomlázka, </a:t>
            </a:r>
            <a:r>
              <a:rPr lang="cs-CZ" dirty="0" err="1" smtClean="0"/>
              <a:t>Šmigrust</a:t>
            </a:r>
            <a:r>
              <a:rPr lang="cs-CZ" dirty="0" smtClean="0"/>
              <a:t>, Mrskačka ….. je symbol předávání síly, zdraví a svěžesti.</a:t>
            </a:r>
          </a:p>
          <a:p>
            <a:r>
              <a:rPr lang="cs-CZ" dirty="0" smtClean="0"/>
              <a:t>Odměnou za pomlázku jsou malovaná vajíčka – kraslice.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7242" y="404664"/>
            <a:ext cx="698300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u="sng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VELIKONOČNÍ PONDĚLÍ</a:t>
            </a:r>
          </a:p>
          <a:p>
            <a:pPr algn="ctr"/>
            <a:endParaRPr lang="cs-CZ" sz="5400" b="1" u="sng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Picture 2" descr="http://www.gify.nou.cz/Velikonoce_obrazky_soubory/456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5655"/>
            <a:ext cx="2051720" cy="1994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767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99176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Které názvy dnů sis zapamatoval/a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2290" name="Picture 2" descr="C:\Users\12j8\AppData\Local\Microsoft\Windows\Temporary Internet Files\Content.IE5\D1NLNJ4S\MC900434859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500" y="7701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12j8\AppData\Local\Microsoft\Windows\Temporary Internet Files\Content.IE5\ZAXBBRKQ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86497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1363796"/>
            <a:ext cx="61206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PONDĚLÍ     __________</a:t>
            </a:r>
          </a:p>
          <a:p>
            <a:r>
              <a:rPr lang="cs-CZ" sz="4000" dirty="0" smtClean="0"/>
              <a:t>ÚTERÝ         __________</a:t>
            </a:r>
          </a:p>
          <a:p>
            <a:r>
              <a:rPr lang="cs-CZ" sz="4000" dirty="0" smtClean="0"/>
              <a:t>STŘEDA       __________</a:t>
            </a:r>
          </a:p>
          <a:p>
            <a:r>
              <a:rPr lang="cs-CZ" sz="4000" dirty="0" smtClean="0"/>
              <a:t>ČTVRTEK     __________</a:t>
            </a:r>
          </a:p>
          <a:p>
            <a:r>
              <a:rPr lang="cs-CZ" sz="4000" dirty="0" smtClean="0"/>
              <a:t>PÁTEK          __________</a:t>
            </a:r>
          </a:p>
          <a:p>
            <a:r>
              <a:rPr lang="cs-CZ" sz="4000" dirty="0" smtClean="0"/>
              <a:t>SOBOTA      __________</a:t>
            </a:r>
          </a:p>
          <a:p>
            <a:r>
              <a:rPr lang="cs-CZ" sz="4000" dirty="0" smtClean="0"/>
              <a:t>NEDĚLE       </a:t>
            </a:r>
          </a:p>
          <a:p>
            <a:r>
              <a:rPr lang="cs-CZ" sz="4000" dirty="0" smtClean="0"/>
              <a:t>PONDĚLÍ      </a:t>
            </a:r>
            <a:r>
              <a:rPr lang="cs-CZ" sz="3600" dirty="0" smtClean="0"/>
              <a:t>__________</a:t>
            </a:r>
            <a:endParaRPr lang="cs-CZ" sz="3600" dirty="0"/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479" y="2787779"/>
            <a:ext cx="463260" cy="418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931" y="3180161"/>
            <a:ext cx="915615" cy="913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4585963" y="1613367"/>
            <a:ext cx="45780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3B1B0F"/>
              </a:clrFrom>
              <a:clrTo>
                <a:srgbClr val="3B1B0F">
                  <a:alpha val="0"/>
                </a:srgbClr>
              </a:clrTo>
            </a:clrChange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0581" y="4422046"/>
            <a:ext cx="508572" cy="672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6806" y="3872175"/>
            <a:ext cx="619157" cy="549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7" name="Picture 9" descr="C:\Users\12j8\AppData\Local\Microsoft\Windows\Temporary Internet Files\Content.IE5\ZAXBBRKQ\MC900343183[1].wmf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BF00BF"/>
              </a:clrFrom>
              <a:clrTo>
                <a:srgbClr val="BF00B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7812" y="5373216"/>
            <a:ext cx="634110" cy="578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20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8507288" cy="4525963"/>
          </a:xfrm>
        </p:spPr>
        <p:txBody>
          <a:bodyPr/>
          <a:lstStyle/>
          <a:p>
            <a:r>
              <a:rPr lang="cs-CZ" dirty="0" smtClean="0"/>
              <a:t>Zdroj:</a:t>
            </a:r>
          </a:p>
          <a:p>
            <a:pPr marL="0" indent="0">
              <a:buNone/>
            </a:pPr>
            <a:r>
              <a:rPr lang="cs-CZ" sz="2000" dirty="0" smtClean="0"/>
              <a:t>Obrázky z volné galerie klipart:</a:t>
            </a: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http://office.microsoft.com/cs-cz/images/?CTT=6&amp;ver=14&amp;app=powerpnt.exe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Obrázek velikonočního beránka – 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395536" y="2420888"/>
            <a:ext cx="421198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3"/>
              </a:rPr>
              <a:t>http://www.mimik.cz/velikonocni_beranek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7572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373</TotalTime>
  <Words>490</Words>
  <Application>Microsoft Office PowerPoint</Application>
  <PresentationFormat>Předvádění na obrazovce (4:3)</PresentationFormat>
  <Paragraphs>107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Které názvy dnů sis zapamatoval/a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Kešeláková</dc:creator>
  <cp:lastModifiedBy>12j8</cp:lastModifiedBy>
  <cp:revision>37</cp:revision>
  <dcterms:created xsi:type="dcterms:W3CDTF">2012-04-01T10:19:41Z</dcterms:created>
  <dcterms:modified xsi:type="dcterms:W3CDTF">2012-04-11T18:12:26Z</dcterms:modified>
</cp:coreProperties>
</file>