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mid" ContentType="audio/unknown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8"/>
  </p:notesMasterIdLst>
  <p:handoutMasterIdLst>
    <p:handoutMasterId r:id="rId29"/>
  </p:handoutMasterIdLst>
  <p:sldIdLst>
    <p:sldId id="257" r:id="rId2"/>
    <p:sldId id="256" r:id="rId3"/>
    <p:sldId id="268" r:id="rId4"/>
    <p:sldId id="261" r:id="rId5"/>
    <p:sldId id="262" r:id="rId6"/>
    <p:sldId id="264" r:id="rId7"/>
    <p:sldId id="263" r:id="rId8"/>
    <p:sldId id="271" r:id="rId9"/>
    <p:sldId id="270" r:id="rId10"/>
    <p:sldId id="288" r:id="rId11"/>
    <p:sldId id="275" r:id="rId12"/>
    <p:sldId id="278" r:id="rId13"/>
    <p:sldId id="279" r:id="rId14"/>
    <p:sldId id="281" r:id="rId15"/>
    <p:sldId id="280" r:id="rId16"/>
    <p:sldId id="282" r:id="rId17"/>
    <p:sldId id="283" r:id="rId18"/>
    <p:sldId id="285" r:id="rId19"/>
    <p:sldId id="284" r:id="rId20"/>
    <p:sldId id="286" r:id="rId21"/>
    <p:sldId id="287" r:id="rId22"/>
    <p:sldId id="277" r:id="rId23"/>
    <p:sldId id="276" r:id="rId24"/>
    <p:sldId id="272" r:id="rId25"/>
    <p:sldId id="273" r:id="rId26"/>
    <p:sldId id="265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D9E"/>
    <a:srgbClr val="FF9933"/>
    <a:srgbClr val="D9E72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669" autoAdjust="0"/>
  </p:normalViewPr>
  <p:slideViewPr>
    <p:cSldViewPr>
      <p:cViewPr>
        <p:scale>
          <a:sx n="70" d="100"/>
          <a:sy n="70" d="100"/>
        </p:scale>
        <p:origin x="-41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6DA837-7DC0-4267-96AB-1A63766F5FBC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F19D67-E138-4DB4-9EE0-75BC876F20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2643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FE41ED-F911-4C45-8CD2-3567BFC8D313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E3CC01-B5C4-4D8B-9595-6782F070AC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055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F092AC-E091-412F-B450-B191C8495F0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780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E3CC01-B5C4-4D8B-9595-6782F070AC5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00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E3CC01-B5C4-4D8B-9595-6782F070AC54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256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D76-6A55-407D-A8DC-C62EB042989F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051ED76-6A55-407D-A8DC-C62EB042989F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147F3F5-0983-42D4-8456-EB73E122F01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10" Type="http://schemas.microsoft.com/office/2007/relationships/hdphoto" Target="../media/hdphoto1.wdp"/><Relationship Id="rId4" Type="http://schemas.openxmlformats.org/officeDocument/2006/relationships/image" Target="../media/image6.wmf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hoangkybactien.files.wordpress.com/2010/03/yellow_river11.jp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jpg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silkroad.euweb.cz/hs-mapa.jpg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2.wav"/><Relationship Id="rId3" Type="http://schemas.openxmlformats.org/officeDocument/2006/relationships/slideLayout" Target="../slideLayouts/slideLayout1.xml"/><Relationship Id="rId7" Type="http://schemas.openxmlformats.org/officeDocument/2006/relationships/slide" Target="slide1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audio" Target="../media/audio1.wav"/><Relationship Id="rId5" Type="http://schemas.openxmlformats.org/officeDocument/2006/relationships/slide" Target="slide22.xml"/><Relationship Id="rId4" Type="http://schemas.openxmlformats.org/officeDocument/2006/relationships/image" Target="../media/image17.wmf"/><Relationship Id="rId9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2.wav"/><Relationship Id="rId5" Type="http://schemas.openxmlformats.org/officeDocument/2006/relationships/slide" Target="slide13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1.wav"/><Relationship Id="rId5" Type="http://schemas.openxmlformats.org/officeDocument/2006/relationships/slide" Target="slide22.xml"/><Relationship Id="rId4" Type="http://schemas.openxmlformats.org/officeDocument/2006/relationships/audio" Target="../media/audio2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1.wav"/><Relationship Id="rId5" Type="http://schemas.openxmlformats.org/officeDocument/2006/relationships/slide" Target="slide22.xml"/><Relationship Id="rId4" Type="http://schemas.openxmlformats.org/officeDocument/2006/relationships/audio" Target="../media/audio2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2.wav"/><Relationship Id="rId5" Type="http://schemas.openxmlformats.org/officeDocument/2006/relationships/slide" Target="slide16.xml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2.wav"/><Relationship Id="rId5" Type="http://schemas.openxmlformats.org/officeDocument/2006/relationships/slide" Target="slide17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2.wav"/><Relationship Id="rId5" Type="http://schemas.openxmlformats.org/officeDocument/2006/relationships/slide" Target="slide18.xml"/><Relationship Id="rId4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2.wav"/><Relationship Id="rId5" Type="http://schemas.openxmlformats.org/officeDocument/2006/relationships/slide" Target="slide19.xml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1.wav"/><Relationship Id="rId5" Type="http://schemas.openxmlformats.org/officeDocument/2006/relationships/slide" Target="slide22.xml"/><Relationship Id="rId4" Type="http://schemas.openxmlformats.org/officeDocument/2006/relationships/audio" Target="../media/audio2.wa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1.wav"/><Relationship Id="rId5" Type="http://schemas.openxmlformats.org/officeDocument/2006/relationships/slide" Target="slide22.xml"/><Relationship Id="rId4" Type="http://schemas.openxmlformats.org/officeDocument/2006/relationships/audio" Target="../media/audio2.wav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1.xml"/><Relationship Id="rId7" Type="http://schemas.openxmlformats.org/officeDocument/2006/relationships/slide" Target="slide22.xml"/><Relationship Id="rId2" Type="http://schemas.openxmlformats.org/officeDocument/2006/relationships/audio" Target="../media/media2.mid"/><Relationship Id="rId1" Type="http://schemas.microsoft.com/office/2007/relationships/media" Target="../media/media2.mid"/><Relationship Id="rId6" Type="http://schemas.openxmlformats.org/officeDocument/2006/relationships/audio" Target="../media/audio2.wav"/><Relationship Id="rId5" Type="http://schemas.openxmlformats.org/officeDocument/2006/relationships/slide" Target="slide23.xml"/><Relationship Id="rId4" Type="http://schemas.openxmlformats.org/officeDocument/2006/relationships/image" Target="../media/image17.wmf"/><Relationship Id="rId9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8.png"/><Relationship Id="rId5" Type="http://schemas.microsoft.com/office/2007/relationships/hdphoto" Target="../media/hdphoto2.wdp"/><Relationship Id="rId4" Type="http://schemas.openxmlformats.org/officeDocument/2006/relationships/image" Target="../media/image1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id"/><Relationship Id="rId1" Type="http://schemas.microsoft.com/office/2007/relationships/media" Target="../media/media2.mid"/><Relationship Id="rId5" Type="http://schemas.openxmlformats.org/officeDocument/2006/relationships/image" Target="../media/image18.png"/><Relationship Id="rId4" Type="http://schemas.openxmlformats.org/officeDocument/2006/relationships/image" Target="../media/image20.jp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1.png"/><Relationship Id="rId7" Type="http://schemas.openxmlformats.org/officeDocument/2006/relationships/image" Target="../media/image5.jpeg"/><Relationship Id="rId12" Type="http://schemas.openxmlformats.org/officeDocument/2006/relationships/image" Target="../media/image28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11" Type="http://schemas.openxmlformats.org/officeDocument/2006/relationships/image" Target="../media/image27.png"/><Relationship Id="rId5" Type="http://schemas.microsoft.com/office/2007/relationships/hdphoto" Target="../media/hdphoto3.wdp"/><Relationship Id="rId10" Type="http://schemas.openxmlformats.org/officeDocument/2006/relationships/image" Target="../media/image26.png"/><Relationship Id="rId4" Type="http://schemas.openxmlformats.org/officeDocument/2006/relationships/image" Target="../media/image22.png"/><Relationship Id="rId9" Type="http://schemas.openxmlformats.org/officeDocument/2006/relationships/image" Target="../media/image2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ilk_worm_adult01.JPG?uselang=cs" TargetMode="External"/><Relationship Id="rId2" Type="http://schemas.openxmlformats.org/officeDocument/2006/relationships/hyperlink" Target="http://cs.wikipedia.org/wiki/Bat%C3%A1t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Silkworm_&amp;_coco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1947639"/>
              </p:ext>
            </p:extLst>
          </p:nvPr>
        </p:nvGraphicFramePr>
        <p:xfrm>
          <a:off x="611560" y="2132855"/>
          <a:ext cx="8280920" cy="4663668"/>
        </p:xfrm>
        <a:graphic>
          <a:graphicData uri="http://schemas.openxmlformats.org/drawingml/2006/table">
            <a:tbl>
              <a:tblPr/>
              <a:tblGrid>
                <a:gridCol w="2683915"/>
                <a:gridCol w="5597005"/>
              </a:tblGrid>
              <a:tr h="2102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VY_32_INOVACE_03_01_12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Přírodní podmínky, zemědělství a obchod  ve starověké Číně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Nídrová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83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Prezentace pro 6. ročník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je u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rčena pro práci na interaktivní tabuli. Seznamuje s přírodními podmínkami, zemědělstvím, řemeslem a obchodem ve starověké Číně. Je určena k výkladu, k práci s mapou a zápisu do sešitu. Cvičení  na snímcích 11 - 21 upevňuje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novou látku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zároveň procvičuje čtení s porozuměním.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Při odpovědích  se ozývají  zvukové efekty.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Snímek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24 je možné použít k samostatné práci a zápisu do sešitu. Kontrolu  provedeme postupným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klikáním. Snímek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25 popíší žáci perem. Kliknutím si pak zkontrolují svoji práci.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00042"/>
            <a:ext cx="6226176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97776" y="500042"/>
            <a:ext cx="1118640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51045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7" name="Picture 13" descr="C:\Documents and Settings\Administrator\Local Settings\Temporary Internet Files\Content.IE5\GTYGDK0X\MP90039981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01"/>
          <a:stretch/>
        </p:blipFill>
        <p:spPr bwMode="auto">
          <a:xfrm>
            <a:off x="2308303" y="4682599"/>
            <a:ext cx="2241993" cy="1922908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       </a:t>
            </a:r>
            <a:r>
              <a:rPr lang="cs-CZ" sz="5400" b="1" i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Starověká Čína</a:t>
            </a:r>
            <a:endParaRPr lang="cs-CZ" sz="5400" b="1" i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Documents and Settings\Administrator\Local Settings\Temporary Internet Files\Content.IE5\KBQAA6Y1\MP9003996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22720" y="1868424"/>
            <a:ext cx="1950720" cy="156057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Administrator\Local Settings\Temporary Internet Files\Content.IE5\KBQAA6Y1\MC9002963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111695"/>
            <a:ext cx="896144" cy="634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Administrator\Local Settings\Temporary Internet Files\Content.IE5\GTYGDK0X\MC9003102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929" y="3947696"/>
            <a:ext cx="1785823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Documents and Settings\Administrator\Local Settings\Temporary Internet Files\Content.IE5\ZH2GP33L\MP900164296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48688">
            <a:off x="888091" y="2102013"/>
            <a:ext cx="1501750" cy="23774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  <a:softEdge rad="127000"/>
          </a:effectLst>
          <a:extLst/>
        </p:spPr>
      </p:pic>
      <p:pic>
        <p:nvPicPr>
          <p:cNvPr id="1032" name="Picture 8" descr="C:\Documents and Settings\Administrator\Local Settings\Temporary Internet Files\Content.IE5\KBQAA6Y1\MC9000532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3624">
            <a:off x="1442263" y="3293515"/>
            <a:ext cx="1304849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Documents and Settings\Administrator\Local Settings\Temporary Internet Files\Content.IE5\KBQAA6Y1\MP900177960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088109"/>
            <a:ext cx="1665929" cy="2498894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47696"/>
            <a:ext cx="1176853" cy="717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888567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83 -0.12732 C 0.03056 -0.20486 0.01493 -0.19884 0.04358 -0.21713 C 0.0474 -0.22245 0.05174 -0.22407 0.05625 -0.22801 C 0.10087 -0.2257 0.07865 -0.23565 0.09236 -0.21875 C 0.09375 -0.2132 0.09497 -0.20857 0.09705 -0.20324 C 0.09792 -0.18982 0.09896 -0.17616 0.10052 -0.16296 C 0.1007 -0.16134 0.10122 -0.15995 0.10157 -0.15833 C 0.10243 -0.15417 0.10365 -0.15 0.104 -0.14583 C 0.10538 -0.13171 0.1066 -0.11782 0.10868 -0.10394 C 0.10816 -0.08889 0.10816 -0.06088 0.104 -0.04514 C 0.10278 -0.03542 0.09792 -0.01644 0.08993 -0.0125 C 0.08768 -0.01134 0.08525 -0.01134 0.08299 -0.01088 C 0.05104 -0.0132 0.01962 -0.02269 -0.01007 -0.03889 C -0.02534 -0.05972 -0.03403 -0.0882 -0.04028 -0.11644 C -0.04201 -0.1338 -0.04323 -0.14607 -0.04132 -0.16435 C -0.03837 -0.19329 -0.00555 -0.20602 0.01216 -0.20949 C 0.02934 -0.2169 0.04879 -0.22222 0.06667 -0.225 C 0.07639 -0.22639 0.09584 -0.22801 0.09584 -0.22801 C 0.11736 -0.22708 0.13472 -0.22616 0.15521 -0.22338 C 0.16216 -0.21736 0.16285 -0.20579 0.16441 -0.19537 C 0.16528 -0.18982 0.16667 -0.17847 0.16667 -0.17847 C 0.16563 -0.16343 0.16615 -0.14792 0.1632 -0.13333 C 0.14983 -0.06736 0.11597 -0.00972 0.06563 0.00764 C 0.05886 0.00625 0.05347 0.0037 0.04705 0.00139 C 0.04115 -0.0037 0.03403 -0.01157 0.03073 -0.02037 C 0.029 -0.02523 0.02483 -0.03426 0.02483 -0.03426 C 0.02327 -0.04583 0.02222 -0.05625 0.02136 -0.06829 C 0.02153 -0.08611 0.00347 -0.20486 0.04705 -0.21875 C 0.05452 -0.22107 0.06268 -0.2213 0.07032 -0.22338 C 0.09375 -0.22199 0.11736 -0.22338 0.13993 -0.21412 C 0.14913 -0.21042 0.1566 -0.20208 0.16563 -0.19861 C 0.16858 -0.19421 0.17014 -0.19005 0.17136 -0.18449 C 0.17049 -0.16505 0.16875 -0.14491 0.16563 -0.1257 C 0.16233 -0.10486 0.154 -0.08611 0.14809 -0.06667 C 0.14532 -0.05787 0.14445 -0.05116 0.13993 -0.04352 C 0.13733 -0.02801 0.12431 -0.01736 0.1132 -0.01412 C 0.10174 -0.01482 0.08768 -0.01435 0.07604 -0.01875 C 0.06025 -0.02477 0.04271 -0.03588 0.03195 -0.05278 C 0.01667 -0.07685 0.01476 -0.1132 0.01094 -0.14282 C 0.01181 -0.17593 0.00729 -0.22407 0.03768 -0.23889 C 0.05695 -0.24838 0.05955 -0.24769 0.07604 -0.24977 C 0.08698 -0.24931 0.09792 -0.24977 0.10868 -0.24815 C 0.11511 -0.24722 0.12084 -0.24282 0.12726 -0.2419 C 0.13073 -0.24144 0.1342 -0.24097 0.13768 -0.24051 C 0.14636 -0.23542 0.15538 -0.23056 0.16441 -0.22639 C 0.16719 -0.22083 0.16997 -0.2169 0.17257 -0.21088 C 0.17466 -0.19792 0.17552 -0.18519 0.17726 -0.17222 C 0.17691 -0.16134 0.17657 -0.15046 0.17604 -0.13958 C 0.17535 -0.12708 0.17344 -0.12361 0.17032 -0.11019 C 0.16198 -0.07477 0.15087 -0.03912 0.12136 -0.03102 C 0.10782 -0.03195 0.09705 -0.0331 0.0842 -0.03565 C 0.07396 -0.0412 0.06198 -0.04815 0.05157 -0.05278 C 0.04063 -0.06782 0.04948 -0.05463 0.04358 -0.06528 C 0.04132 -0.06945 0.03646 -0.07755 0.03646 -0.07755 C 0.03316 -0.09144 0.02813 -0.1044 0.02379 -0.11782 C 0.01927 -0.13171 0.01858 -0.14815 0.01667 -0.16296 C 0.01788 -0.18218 0.01754 -0.20532 0.02483 -0.22338 C 0.04393 -0.27107 0.09236 -0.27963 0.1283 -0.28843 C 0.13611 -0.28796 0.14393 -0.28889 0.15157 -0.28704 C 0.15556 -0.28611 0.15834 -0.28102 0.16216 -0.27917 C 0.16684 -0.27292 0.16945 -0.26458 0.17136 -0.25602 C 0.1724 -0.24445 0.17379 -0.2331 0.17604 -0.22176 C 0.17552 -0.18935 0.17761 -0.13727 0.16563 -0.10394 C 0.16528 -0.10139 0.16528 -0.09861 0.16441 -0.0963 C 0.1632 -0.09282 0.15972 -0.08704 0.15972 -0.08704 C 0.15851 -0.07593 0.15747 -0.07685 0.15278 -0.06829 C 0.14948 -0.05602 0.15434 -0.0713 0.14809 -0.06065 C 0.1474 -0.05949 0.14775 -0.05741 0.14705 -0.05602 C 0.14271 -0.04838 0.13264 -0.04537 0.12604 -0.04352 C 0.09844 -0.04676 0.07153 -0.05417 0.04462 -0.06204 C 0.04393 -0.06366 0.04323 -0.06528 0.04236 -0.06667 C 0.04132 -0.06852 0.03993 -0.06968 0.03889 -0.07153 C 0.03351 -0.08148 0.03021 -0.09838 0.0283 -0.11019 C 0.02917 -0.12315 0.02952 -0.13611 0.03073 -0.14884 C 0.03195 -0.16157 0.03941 -0.17222 0.04358 -0.1831 C 0.05104 -0.20301 0.0632 -0.22315 0.07726 -0.23565 C 0.08768 -0.24491 0.1007 -0.25532 0.1132 -0.25903 C 0.11736 -0.26042 0.1217 -0.26111 0.12604 -0.26204 C 0.1283 -0.2625 0.13299 -0.26366 0.13299 -0.26366 C 0.13403 -0.26343 0.14445 -0.26296 0.14809 -0.26065 C 0.15677 -0.25486 0.14636 -0.25926 0.15521 -0.25602 C 0.16459 -0.24306 0.16927 -0.22477 0.17379 -0.20787 C 0.1757 -0.19074 0.1783 -0.17338 0.18195 -0.15671 C 0.18264 -0.14954 0.1842 -0.14236 0.1842 -0.13495 C 0.1842 -0.10463 0.19271 -0.03171 0.15747 -0.02176 C 0.1283 -0.02315 0.13143 -0.0213 0.11441 -0.02639 C 0.10972 -0.0331 0.10608 -0.04005 0.10278 -0.04815 " pathEditMode="relative" ptsTypes="ffffffffffffffffffffffffffffffffffffffffffffffffffffffffffffffffffffffffffffffffffffffA">
                                      <p:cBhvr>
                                        <p:cTn id="6" dur="6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96"/>
          <a:stretch/>
        </p:blipFill>
        <p:spPr bwMode="auto">
          <a:xfrm>
            <a:off x="275093" y="1193319"/>
            <a:ext cx="8208912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25400" cap="flat" cmpd="sng" algn="ctr">
            <a:solidFill>
              <a:schemeClr val="accent1"/>
            </a:solidFill>
            <a:prstDash val="solid"/>
          </a:ln>
          <a:effectLst>
            <a:reflection blurRad="12700" stA="38000" endPos="28000" dist="5000" dir="5400000" sy="-100000" algn="bl" rotWithShape="0"/>
          </a:effectLst>
          <a:ex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cxnSp>
        <p:nvCxnSpPr>
          <p:cNvPr id="5" name="Přímá spojnice se šipkou 4"/>
          <p:cNvCxnSpPr/>
          <p:nvPr/>
        </p:nvCxnSpPr>
        <p:spPr>
          <a:xfrm flipH="1" flipV="1">
            <a:off x="6909233" y="2990433"/>
            <a:ext cx="222077" cy="2208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020272" y="3100848"/>
            <a:ext cx="915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Čína</a:t>
            </a:r>
            <a:endParaRPr lang="cs-CZ" sz="2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76300" y="2014604"/>
            <a:ext cx="2042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86304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756592" y="1254460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814017" y="116632"/>
            <a:ext cx="489654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podmínky</a:t>
            </a:r>
            <a:endParaRPr lang="cs-CZ" sz="44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5547" y="906350"/>
            <a:ext cx="7992888" cy="1569660"/>
          </a:xfrm>
          <a:prstGeom prst="rect">
            <a:avLst/>
          </a:prstGeom>
          <a:scene3d>
            <a:camera prst="orthographicFront"/>
            <a:lightRig rig="threePt" dir="t"/>
          </a:scene3d>
          <a:sp3d extrusionH="76200" prstMaterial="flat">
            <a:extrusionClr>
              <a:srgbClr val="FF6D9E"/>
            </a:extrusionClr>
          </a:sp3d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endParaRPr lang="cs-CZ" sz="3200" b="1" dirty="0" smtClean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zeměpisná poloha – (nepřístupné hory, pouště a moře)</a:t>
            </a:r>
          </a:p>
        </p:txBody>
      </p:sp>
      <p:sp>
        <p:nvSpPr>
          <p:cNvPr id="10" name="Šipka doprava 9"/>
          <p:cNvSpPr/>
          <p:nvPr/>
        </p:nvSpPr>
        <p:spPr>
          <a:xfrm flipV="1">
            <a:off x="6299540" y="1988840"/>
            <a:ext cx="822042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3568" y="4388395"/>
            <a:ext cx="799288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endParaRPr lang="cs-CZ" sz="3200" b="1" dirty="0" smtClean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  </a:t>
            </a:r>
            <a:endParaRPr lang="cs-CZ" sz="32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75556" y="3645024"/>
            <a:ext cx="763284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hlinkClick r:id="rId2"/>
              </a:rPr>
              <a:t>Jang-c-</a:t>
            </a:r>
            <a:r>
              <a:rPr lang="cs-CZ" sz="32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hlinkClick r:id="rId2"/>
              </a:rPr>
              <a:t>ťiang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(Dlouhá řeka) </a:t>
            </a:r>
            <a:r>
              <a:rPr lang="cs-CZ" sz="3200" b="1" dirty="0" err="1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Chuang</a:t>
            </a: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-che (Žlutá řeka)</a:t>
            </a:r>
          </a:p>
        </p:txBody>
      </p:sp>
      <p:sp>
        <p:nvSpPr>
          <p:cNvPr id="7" name="Obdélník 6"/>
          <p:cNvSpPr/>
          <p:nvPr/>
        </p:nvSpPr>
        <p:spPr>
          <a:xfrm>
            <a:off x="951706" y="2343564"/>
            <a:ext cx="743671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 smtClean="0">
                <a:solidFill>
                  <a:srgbClr val="B83D68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samostatný kulturní i politický</a:t>
            </a:r>
          </a:p>
          <a:p>
            <a:pPr lvl="0"/>
            <a:r>
              <a:rPr lang="cs-CZ" sz="3200" b="1" dirty="0" smtClean="0">
                <a:solidFill>
                  <a:srgbClr val="B83D68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vývoj</a:t>
            </a:r>
            <a:endParaRPr lang="cs-CZ" sz="3200" b="1" dirty="0">
              <a:solidFill>
                <a:srgbClr val="B83D68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05019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997" y="208804"/>
            <a:ext cx="4057056" cy="3042792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009716"/>
            <a:ext cx="75681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9933"/>
              </a:solidFill>
            </a:endParaRP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9933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404664"/>
            <a:ext cx="46805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</a:t>
            </a:r>
            <a:endParaRPr lang="cs-CZ" sz="54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Administrator\Local Settings\Temporary Internet Files\Content.IE5\VVGRCGHV\MP9004021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51596"/>
            <a:ext cx="2085688" cy="3131591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5" y="1174104"/>
            <a:ext cx="8136905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nebylo přejato </a:t>
            </a:r>
            <a:endParaRPr lang="cs-CZ" sz="44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pluh</a:t>
            </a:r>
            <a:r>
              <a:rPr lang="cs-CZ" sz="4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okopávání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hnojení</a:t>
            </a:r>
            <a:r>
              <a:rPr lang="cs-CZ" sz="4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zavlažování</a:t>
            </a:r>
            <a:endParaRPr lang="cs-CZ" sz="44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. obilí</a:t>
            </a:r>
            <a:r>
              <a:rPr lang="cs-CZ" sz="4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čajovník, batáty</a:t>
            </a: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. ovoce</a:t>
            </a:r>
            <a:r>
              <a:rPr lang="cs-CZ" sz="4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zelenina, rýže</a:t>
            </a:r>
          </a:p>
          <a:p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.chov </a:t>
            </a:r>
            <a:r>
              <a:rPr lang="cs-CZ" sz="44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bource </a:t>
            </a:r>
            <a:r>
              <a:rPr lang="cs-CZ" sz="4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morušového</a:t>
            </a:r>
            <a:endParaRPr lang="cs-CZ" sz="44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8901434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412776"/>
            <a:ext cx="7408333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Číně </a:t>
            </a: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vypráví legenda o objevu hedvábí císařovnou </a:t>
            </a:r>
            <a:r>
              <a:rPr lang="cs-CZ" sz="3200" b="1" dirty="0" err="1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Xi</a:t>
            </a: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Ling-Shi</a:t>
            </a: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sz="3200" b="1" dirty="0" err="1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嫘祖</a:t>
            </a: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 Císařovna popíjela pod stromem čaj a do šálku jí spadl zámotek. Vytahovala jej ven, ale konec vlákna se jí omotal kolem prstu. Když odmotala všechno 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hedvábí, uviděla kuklu, </a:t>
            </a: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zjistila tak, že zdrojem toho hedvábí byla kukla. Je to jen jedna z mnoha legend, které se vyprávěly o hedvábí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Hedvábné legendy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2456018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836712"/>
            <a:ext cx="73088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Číňané si </a:t>
            </a: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žárlivě střežili své znalosti o výrobě hedvábí. Další legenda říká, že jedna čínská princezna propašovala vajíčka bource morušového do 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Japonska, </a:t>
            </a: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ukrytá ve svých 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vlasech, </a:t>
            </a: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od té doby 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Japonci </a:t>
            </a: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začali pěstovat bource a používat hedvábí. Jako zajímavost se uvádí, že na výrobu jednoho 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kimona </a:t>
            </a: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potřeba hedvábí z 2100 housenek bource morušového.</a:t>
            </a:r>
          </a:p>
          <a:p>
            <a:endParaRPr lang="cs-CZ" sz="32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40398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6746" b="9186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8607"/>
          <a:stretch/>
        </p:blipFill>
        <p:spPr>
          <a:xfrm>
            <a:off x="-4246527" y="582787"/>
            <a:ext cx="4246527" cy="296770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5648" y="3068960"/>
            <a:ext cx="4748351" cy="3789040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9" name="Obdélník 8"/>
          <p:cNvSpPr/>
          <p:nvPr/>
        </p:nvSpPr>
        <p:spPr>
          <a:xfrm>
            <a:off x="3728354" y="1"/>
            <a:ext cx="5415645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 Číně </a:t>
            </a:r>
            <a:r>
              <a:rPr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je pěstování hedvábí praktikováno už nejméně 5000 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let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potrava </a:t>
            </a:r>
            <a:r>
              <a:rPr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housenek bource morušového sestává výhradně z listů 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moruše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-9195" y="3589220"/>
            <a:ext cx="4404843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l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arva </a:t>
            </a:r>
            <a:r>
              <a:rPr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se zakukluje 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 kokonu </a:t>
            </a:r>
            <a:r>
              <a:rPr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ze 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surového hedvábí</a:t>
            </a:r>
            <a:r>
              <a:rPr lang="cs-CZ" sz="28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, </a:t>
            </a:r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které produkují slinné žlázy housenky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370687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5295 0.38691 C 1.02379 0.39616 0.98125 0.39246 0.95 0.39477 C 0.92691 0.40495 0.94427 0.39894 0.89636 0.39685 C 0.88229 0.392 0.86875 0.38529 0.85452 0.3809 C 0.84688 0.37581 0.8375 0.36957 0.82917 0.36702 C 0.8191 0.36008 0.80799 0.35731 0.79775 0.35106 C 0.78368 0.34251 0.77049 0.33002 0.75608 0.32308 C 0.75122 0.31429 0.74688 0.31013 0.73959 0.30527 C 0.73768 0.29787 0.73386 0.29394 0.73056 0.28747 C 0.72709 0.2722 0.71354 0.25139 0.70677 0.23566 C 0.70434 0.23034 0.70139 0.22525 0.69931 0.2197 C 0.69722 0.21438 0.69323 0.20398 0.69323 0.20398 C 0.69184 0.19565 0.69045 0.19172 0.68577 0.18594 C 0.68316 0.17438 0.67691 0.16582 0.67396 0.15426 C 0.67188 0.14593 0.6691 0.1383 0.6665 0.13043 C 0.66025 0.11124 0.65695 0.0895 0.65 0.07077 C 0.64809 0.0592 0.64584 0.04787 0.64254 0.03677 C 0.64028 0.02081 0.63316 -0.00902 0.62622 -0.02266 C 0.6257 -0.02544 0.62552 -0.02821 0.62465 -0.03076 C 0.62396 -0.03307 0.6224 -0.03446 0.6217 -0.03677 C 0.62084 -0.04001 0.62101 -0.04348 0.62014 -0.04672 C 0.61545 -0.06522 0.60764 -0.08326 0.6007 -0.10037 C 0.59653 -0.11078 0.59323 -0.11841 0.58889 -0.12812 C 0.58698 -0.13228 0.58281 -0.14015 0.58281 -0.14015 C 0.58038 -0.15032 0.58247 -0.14454 0.57396 -0.15587 C 0.56459 -0.16836 0.554 -0.18617 0.54115 -0.19172 C 0.53316 -0.2019 0.5434 -0.18987 0.53368 -0.19773 C 0.52934 -0.2012 0.52691 -0.20537 0.5217 -0.20768 C 0.50938 -0.21994 0.49722 -0.22687 0.48281 -0.23358 C 0.46962 -0.23219 0.45677 -0.23173 0.4441 -0.22757 C 0.43959 -0.22618 0.43507 -0.22525 0.43056 -0.22364 C 0.42709 -0.22248 0.42014 -0.2197 0.42014 -0.2197 C 0.41025 -0.21693 0.4 -0.21323 0.39028 -0.20976 C 0.375 -0.20421 0.36268 -0.19473 0.34705 -0.18987 C 0.34549 -0.18848 0.3441 -0.18686 0.34254 -0.18571 C 0.34115 -0.18478 0.33941 -0.18501 0.33802 -0.18386 C 0.33629 -0.18224 0.33525 -0.17969 0.33368 -0.17784 C 0.33073 -0.17438 0.32656 -0.17229 0.32309 -0.16998 C 0.31754 -0.15865 0.31042 -0.14709 0.30677 -0.13413 C 0.3007 -0.11263 0.31042 -0.13969 0.30226 -0.11818 C 0.30035 -0.10569 0.29913 -0.09274 0.29636 -0.08048 C 0.29653 -0.07031 0.27917 0.10199 0.32761 0.12442 C 0.33837 0.13506 0.35816 0.14524 0.37101 0.15032 C 0.38264 0.16096 0.4125 0.1605 0.42761 0.16212 C 0.44202 0.16698 0.43559 0.16489 0.44705 0.16813 C 0.48542 0.16744 0.52361 0.16721 0.56198 0.16605 C 0.57587 0.16559 0.58993 0.15657 0.60382 0.15426 C 0.61354 0.14963 0.6217 0.14292 0.63212 0.14038 C 0.63924 0.13529 0.65018 0.12743 0.65747 0.12442 C 0.66597 0.11702 0.67014 0.10407 0.67847 0.09644 C 0.68455 0.08418 0.68976 0.07031 0.69636 0.05874 C 0.69809 0.04926 0.70122 0.04024 0.70382 0.03099 C 0.70452 0.00463 0.69983 -0.03423 0.71563 -0.05666 C 0.71806 -0.06545 0.72257 -0.07354 0.72917 -0.07655 C 0.73368 -0.08557 0.72986 -0.08025 0.73663 -0.08441 C 0.74063 -0.08696 0.74861 -0.09228 0.74861 -0.09228 C 0.75295 -0.09829 0.75903 -0.09968 0.76493 -0.10222 C 0.78316 -0.09944 0.79896 -0.08973 0.81424 -0.07655 C 0.81736 -0.07377 0.82136 -0.07308 0.82465 -0.07054 C 0.83177 -0.06475 0.83906 -0.05389 0.84705 -0.05065 C 0.85209 -0.04394 0.85868 -0.03515 0.86198 -0.02683 C 0.86459 -0.02012 0.86615 -0.01341 0.86945 -0.00694 C 0.87153 0.00578 0.87448 0.0148 0.87691 0.02706 C 0.87587 0.07886 0.87969 0.10384 0.86493 0.14431 C 0.8625 0.15842 0.85556 0.17322 0.84705 0.18201 C 0.8408 0.19889 0.82465 0.21346 0.81268 0.22387 C 0.81007 0.22618 0.8066 0.22595 0.80382 0.2278 C 0.7974 0.23219 0.79254 0.24006 0.78577 0.24376 C 0.7783 0.24792 0.77084 0.24884 0.76354 0.2537 C 0.7592 0.25671 0.75938 0.25879 0.75452 0.25948 C 0.73785 0.26156 0.7191 0.2648 0.70226 0.26549 C 0.67084 0.26665 0.63959 0.26688 0.60816 0.26758 C 0.56337 0.27058 0.56476 0.27081 0.53507 0.27544 C 0.52743 0.27891 0.52084 0.28006 0.51268 0.28145 C 0.50261 0.28793 0.49202 0.29463 0.48143 0.29926 C 0.47465 0.30504 0.46823 0.31082 0.46042 0.31314 C 0.45903 0.31452 0.45729 0.31568 0.45608 0.3173 C 0.45486 0.31892 0.45434 0.32146 0.45295 0.32308 C 0.45018 0.32632 0.4441 0.33117 0.4441 0.33117 C 0.44236 0.33464 0.43976 0.33742 0.43802 0.34112 C 0.43594 0.34574 0.4349 0.35361 0.43368 0.35893 C 0.43281 0.36702 0.43177 0.37905 0.42917 0.38691 C 0.42795 0.39038 0.42604 0.39339 0.42465 0.39685 C 0.42396 0.3987 0.42361 0.40079 0.42309 0.40264 C 0.42101 0.42414 0.41684 0.42322 0.42014 0.44843 C 0.42136 0.45814 0.42743 0.46369 0.43056 0.47225 C 0.43594 0.48682 0.44132 0.49861 0.45 0.51018 C 0.4533 0.5222 0.46615 0.53191 0.47535 0.53585 C 0.49861 0.55735 0.53976 0.56684 0.56788 0.57169 C 0.71823 0.56892 0.64288 0.57932 0.70521 0.5599 C 0.71302 0.5488 0.70087 0.56475 0.71719 0.5518 C 0.71962 0.54995 0.72084 0.54625 0.72309 0.54394 C 0.72483 0.54209 0.72709 0.5414 0.72917 0.54001 C 0.73108 0.53608 0.73247 0.53145 0.73507 0.52798 C 0.73663 0.5259 0.73837 0.52428 0.73959 0.52197 C 0.74236 0.51688 0.74705 0.50601 0.74705 0.50601 C 0.74948 0.49006 0.75504 0.47502 0.76042 0.46045 C 0.76302 0.44426 0.76007 0.45606 0.76493 0.4445 C 0.76702 0.43918 0.77101 0.42854 0.77101 0.42854 C 0.7724 0.41189 0.77431 0.39524 0.77691 0.37882 C 0.77604 0.33349 0.77865 0.28723 0.76354 0.24561 C 0.76146 0.23266 0.75695 0.22179 0.75295 0.20976 C 0.75122 0.20467 0.75087 0.19866 0.74861 0.19403 C 0.74601 0.18895 0.74219 0.18501 0.73959 0.17993 C 0.73212 0.16559 0.73698 0.17068 0.72917 0.1642 C 0.72604 0.15194 0.72865 0.15957 0.71719 0.14431 L 0.71719 0.14431 C 0.70834 0.12558 0.7007 0.11448 0.68733 0.1006 C 0.68177 0.09482 0.67778 0.08765 0.67101 0.08464 C 0.66684 0.07932 0.66302 0.07516 0.65747 0.07262 C 0.64722 0.06221 0.6349 0.05365 0.62309 0.04672 C 0.61077 0.03955 0.62292 0.04949 0.61268 0.04278 C 0.59514 0.03122 0.57674 0.02035 0.55747 0.01503 C 0.54601 0.00578 0.55278 0.01018 0.53663 0.00301 C 0.53108 0.00046 0.52674 -0.00486 0.5217 -0.00879 C 0.51198 -0.01642 0.50104 -0.02313 0.49184 -0.03261 C 0.48959 -0.03492 0.48802 -0.03839 0.48577 -0.0407 C 0.47795 -0.04903 0.46875 -0.05666 0.46198 -0.0666 C 0.45538 -0.07632 0.45104 -0.08719 0.4441 -0.09644 C 0.44115 -0.10731 0.4375 -0.11795 0.43368 -0.12812 C 0.43108 -0.15796 0.43125 -0.14824 0.43368 -0.19172 C 0.43403 -0.19843 0.43768 -0.2056 0.43959 -0.21161 C 0.4408 -0.21554 0.44097 -0.21994 0.44254 -0.22364 C 0.45261 -0.24746 0.46754 -0.26295 0.48733 -0.2692 C 0.5125 -0.26781 0.51302 -0.27012 0.52917 -0.26341 C 0.53247 -0.26041 0.53681 -0.25902 0.53959 -0.25532 C 0.54115 -0.25324 0.54132 -0.25 0.54254 -0.24746 C 0.54445 -0.24329 0.54861 -0.23543 0.54861 -0.23543 C 0.55365 -0.20722 0.55226 -0.17599 0.54254 -0.15009 C 0.53941 -0.13228 0.52986 -0.11841 0.51875 -0.10823 C 0.51493 -0.10083 0.51146 -0.09898 0.50521 -0.09644 C 0.50052 -0.08973 0.49531 -0.08534 0.48889 -0.08233 C 0.48525 -0.07308 0.47292 -0.05527 0.4724 -0.04463 C 0.47205 -0.03677 0.4724 -0.02868 0.4724 -0.02081 " pathEditMode="relative" ptsTypes="fffffffffffffffffffffffffffffffffffffffffffffffffffffffffffffffffffffffffffffffffffffffffff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009716"/>
            <a:ext cx="75681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9933"/>
              </a:solidFill>
            </a:endParaRP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9933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404664"/>
            <a:ext cx="72728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Řemeslo a obchod</a:t>
            </a:r>
            <a:endParaRPr lang="cs-CZ" sz="54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1484785"/>
            <a:ext cx="741682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</a:t>
            </a: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tisíciletí př.n.l. – keramika na hrnčířském 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kruhu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ovy dříve odlívali, než kovali (ztracená forma)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pracování hedvábných látek –satén, samet , 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hedvábná stezka</a:t>
            </a:r>
            <a:endParaRPr lang="cs-CZ" sz="3200" b="1" dirty="0" smtClean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ývoz hedvábné látky, koření, porcelán, lakované výrobky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placení používány hedvábné šátečky, mušle, 6. – 5. stol. př.n.l. kovové mince</a:t>
            </a:r>
            <a:endParaRPr lang="cs-CZ" sz="32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1931072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009716"/>
            <a:ext cx="75681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9933"/>
              </a:solidFill>
            </a:endParaRP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9933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404664"/>
            <a:ext cx="72728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Cvičení</a:t>
            </a:r>
            <a:endParaRPr lang="cs-CZ" sz="54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1484785"/>
            <a:ext cx="741682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Opravte, nebo potvrďte tvrzení moudrého čínského písaře. Pokud odpovíte správně, postupujete na další otázku.  V případě chybné odpovědi odletí bourec morušový na původní otázku. </a:t>
            </a:r>
          </a:p>
        </p:txBody>
      </p:sp>
    </p:spTree>
    <p:extLst>
      <p:ext uri="{BB962C8B-B14F-4D97-AF65-F5344CB8AC3E}">
        <p14:creationId xmlns:p14="http://schemas.microsoft.com/office/powerpoint/2010/main" val="191232455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009716"/>
            <a:ext cx="75681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9933"/>
              </a:solidFill>
            </a:endParaRP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9933"/>
              </a:solidFill>
            </a:endParaRPr>
          </a:p>
        </p:txBody>
      </p:sp>
      <p:pic>
        <p:nvPicPr>
          <p:cNvPr id="2051" name="Picture 3" descr="C:\Documents and Settings\Administrator\Local Settings\Temporary Internet Files\Content.IE5\L876JKKN\MC900186318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199"/>
          <a:stretch/>
        </p:blipFill>
        <p:spPr bwMode="auto">
          <a:xfrm>
            <a:off x="395536" y="510358"/>
            <a:ext cx="2210314" cy="28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141225" y="764704"/>
            <a:ext cx="6607239" cy="2232248"/>
          </a:xfrm>
          <a:prstGeom prst="wedgeEllipseCallout">
            <a:avLst>
              <a:gd name="adj1" fmla="val -58525"/>
              <a:gd name="adj2" fmla="val -2546"/>
            </a:avLst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Kulturní a politický vývoj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Číny probíhal od samého počátku v součinnosti s tehdejším světem.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kosené hrany 7">
            <a:hlinkClick r:id="rId5" action="ppaction://hlinksldjump">
              <a:snd r:embed="rId6" name="whoosh.wav"/>
            </a:hlinkClick>
          </p:cNvPr>
          <p:cNvSpPr/>
          <p:nvPr/>
        </p:nvSpPr>
        <p:spPr>
          <a:xfrm>
            <a:off x="2141225" y="4664546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a</a:t>
            </a:r>
            <a:r>
              <a:rPr lang="cs-CZ" sz="2800" b="1" dirty="0" smtClean="0"/>
              <a:t>no</a:t>
            </a:r>
            <a:endParaRPr lang="cs-CZ" sz="2800" b="1" dirty="0"/>
          </a:p>
        </p:txBody>
      </p:sp>
      <p:sp>
        <p:nvSpPr>
          <p:cNvPr id="11" name="Zkosené hrany 10">
            <a:hlinkClick r:id="rId7" action="ppaction://hlinksldjump">
              <a:snd r:embed="rId8" name="chimes.wav"/>
            </a:hlinkClick>
          </p:cNvPr>
          <p:cNvSpPr/>
          <p:nvPr/>
        </p:nvSpPr>
        <p:spPr>
          <a:xfrm>
            <a:off x="5292080" y="4672694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ne</a:t>
            </a:r>
            <a:endParaRPr lang="cs-CZ" sz="3200" b="1" dirty="0"/>
          </a:p>
        </p:txBody>
      </p:sp>
      <p:pic>
        <p:nvPicPr>
          <p:cNvPr id="3" name="MS900069451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814111" y="4900170"/>
            <a:ext cx="481152" cy="48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80407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009716"/>
            <a:ext cx="75681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9933"/>
              </a:solidFill>
            </a:endParaRP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9933"/>
              </a:solidFill>
            </a:endParaRPr>
          </a:p>
        </p:txBody>
      </p:sp>
      <p:pic>
        <p:nvPicPr>
          <p:cNvPr id="2051" name="Picture 3" descr="C:\Documents and Settings\Administrator\Local Settings\Temporary Internet Files\Content.IE5\L876JKKN\MC90018631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199"/>
          <a:stretch/>
        </p:blipFill>
        <p:spPr bwMode="auto">
          <a:xfrm>
            <a:off x="395536" y="510358"/>
            <a:ext cx="2210314" cy="28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141225" y="764704"/>
            <a:ext cx="6607239" cy="2232248"/>
          </a:xfrm>
          <a:prstGeom prst="wedgeEllipseCallout">
            <a:avLst>
              <a:gd name="adj1" fmla="val -58525"/>
              <a:gd name="adj2" fmla="val -2546"/>
            </a:avLst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 bylo v Číně přijato od Indů.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kosené hrany 7">
            <a:hlinkClick r:id="rId3" action="ppaction://hlinksldjump">
              <a:snd r:embed="rId4" name="whoosh.wav"/>
            </a:hlinkClick>
          </p:cNvPr>
          <p:cNvSpPr/>
          <p:nvPr/>
        </p:nvSpPr>
        <p:spPr>
          <a:xfrm>
            <a:off x="2141225" y="4664546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11" name="Zkosené hrany 10">
            <a:hlinkClick r:id="rId5" action="ppaction://hlinksldjump">
              <a:snd r:embed="rId6" name="chimes.wav"/>
            </a:hlinkClick>
          </p:cNvPr>
          <p:cNvSpPr/>
          <p:nvPr/>
        </p:nvSpPr>
        <p:spPr>
          <a:xfrm>
            <a:off x="5292080" y="4672694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56129987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009716"/>
            <a:ext cx="75681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9933"/>
              </a:solidFill>
            </a:endParaRP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9933"/>
              </a:solidFill>
            </a:endParaRPr>
          </a:p>
        </p:txBody>
      </p:sp>
      <p:pic>
        <p:nvPicPr>
          <p:cNvPr id="2051" name="Picture 3" descr="C:\Documents and Settings\Administrator\Local Settings\Temporary Internet Files\Content.IE5\L876JKKN\MC90018631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199"/>
          <a:stretch/>
        </p:blipFill>
        <p:spPr bwMode="auto">
          <a:xfrm>
            <a:off x="395536" y="510358"/>
            <a:ext cx="2210314" cy="28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141225" y="764704"/>
            <a:ext cx="6607239" cy="2232248"/>
          </a:xfrm>
          <a:prstGeom prst="wedgeEllipseCallout">
            <a:avLst>
              <a:gd name="adj1" fmla="val -58525"/>
              <a:gd name="adj2" fmla="val -2546"/>
            </a:avLst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Číňané používali brzy pluh.</a:t>
            </a:r>
            <a:endParaRPr lang="cs-CZ" sz="32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kosené hrany 7">
            <a:hlinkClick r:id="rId3" action="ppaction://hlinksldjump">
              <a:snd r:embed="rId4" name="chimes.wav"/>
            </a:hlinkClick>
          </p:cNvPr>
          <p:cNvSpPr/>
          <p:nvPr/>
        </p:nvSpPr>
        <p:spPr>
          <a:xfrm>
            <a:off x="2141225" y="4664546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a</a:t>
            </a:r>
            <a:r>
              <a:rPr lang="cs-CZ" sz="2800" b="1" dirty="0" smtClean="0"/>
              <a:t>no</a:t>
            </a:r>
            <a:endParaRPr lang="cs-CZ" sz="2800" b="1" dirty="0"/>
          </a:p>
        </p:txBody>
      </p:sp>
      <p:sp>
        <p:nvSpPr>
          <p:cNvPr id="11" name="Zkosené hrany 10">
            <a:hlinkClick r:id="rId5" action="ppaction://hlinksldjump">
              <a:snd r:embed="rId6" name="whoosh.wav"/>
            </a:hlinkClick>
          </p:cNvPr>
          <p:cNvSpPr/>
          <p:nvPr/>
        </p:nvSpPr>
        <p:spPr>
          <a:xfrm>
            <a:off x="5292080" y="4672694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91980572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009716"/>
            <a:ext cx="75681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9933"/>
              </a:solidFill>
            </a:endParaRP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9933"/>
              </a:solidFill>
            </a:endParaRPr>
          </a:p>
        </p:txBody>
      </p:sp>
      <p:pic>
        <p:nvPicPr>
          <p:cNvPr id="2051" name="Picture 3" descr="C:\Documents and Settings\Administrator\Local Settings\Temporary Internet Files\Content.IE5\L876JKKN\MC90018631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199"/>
          <a:stretch/>
        </p:blipFill>
        <p:spPr bwMode="auto">
          <a:xfrm>
            <a:off x="395536" y="510358"/>
            <a:ext cx="2210314" cy="28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141225" y="764704"/>
            <a:ext cx="6607239" cy="2232248"/>
          </a:xfrm>
          <a:prstGeom prst="wedgeEllipseCallout">
            <a:avLst>
              <a:gd name="adj1" fmla="val -58525"/>
              <a:gd name="adj2" fmla="val -2546"/>
            </a:avLst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Číňané svá pole hnojili a okopávali.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kosené hrany 7">
            <a:hlinkClick r:id="rId3" action="ppaction://hlinksldjump">
              <a:snd r:embed="rId4" name="chimes.wav"/>
            </a:hlinkClick>
          </p:cNvPr>
          <p:cNvSpPr/>
          <p:nvPr/>
        </p:nvSpPr>
        <p:spPr>
          <a:xfrm>
            <a:off x="2141225" y="4664546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a</a:t>
            </a:r>
            <a:r>
              <a:rPr lang="cs-CZ" sz="2800" b="1" dirty="0" smtClean="0"/>
              <a:t>no</a:t>
            </a:r>
            <a:endParaRPr lang="cs-CZ" sz="2800" b="1" dirty="0"/>
          </a:p>
        </p:txBody>
      </p:sp>
      <p:sp>
        <p:nvSpPr>
          <p:cNvPr id="11" name="Zkosené hrany 10">
            <a:hlinkClick r:id="rId5" action="ppaction://hlinksldjump">
              <a:snd r:embed="rId6" name="whoosh.wav"/>
            </a:hlinkClick>
          </p:cNvPr>
          <p:cNvSpPr/>
          <p:nvPr/>
        </p:nvSpPr>
        <p:spPr>
          <a:xfrm>
            <a:off x="5292080" y="4672694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83159433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009716"/>
            <a:ext cx="75681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9933"/>
              </a:solidFill>
            </a:endParaRP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9933"/>
              </a:solidFill>
            </a:endParaRPr>
          </a:p>
        </p:txBody>
      </p:sp>
      <p:pic>
        <p:nvPicPr>
          <p:cNvPr id="2051" name="Picture 3" descr="C:\Documents and Settings\Administrator\Local Settings\Temporary Internet Files\Content.IE5\L876JKKN\MC90018631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199"/>
          <a:stretch/>
        </p:blipFill>
        <p:spPr bwMode="auto">
          <a:xfrm>
            <a:off x="395536" y="510358"/>
            <a:ext cx="2210314" cy="28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141225" y="764704"/>
            <a:ext cx="6607239" cy="2232248"/>
          </a:xfrm>
          <a:prstGeom prst="wedgeEllipseCallout">
            <a:avLst>
              <a:gd name="adj1" fmla="val -58525"/>
              <a:gd name="adj2" fmla="val -2546"/>
            </a:avLst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Číňané pěstovali obilí</a:t>
            </a:r>
            <a:r>
              <a:rPr lang="cs-CZ" sz="3200" b="1" dirty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brambory, čajovník, rýži,</a:t>
            </a:r>
            <a:endParaRPr lang="cs-CZ" sz="32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batáty, ovoce a zeleninu. </a:t>
            </a:r>
            <a:endParaRPr lang="cs-CZ" sz="32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kosené hrany 7">
            <a:hlinkClick r:id="rId3" action="ppaction://hlinksldjump">
              <a:snd r:embed="rId4" name="whoosh.wav"/>
            </a:hlinkClick>
          </p:cNvPr>
          <p:cNvSpPr/>
          <p:nvPr/>
        </p:nvSpPr>
        <p:spPr>
          <a:xfrm>
            <a:off x="2141225" y="4664546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a</a:t>
            </a:r>
            <a:r>
              <a:rPr lang="cs-CZ" sz="2800" b="1" dirty="0" smtClean="0"/>
              <a:t>no</a:t>
            </a:r>
            <a:endParaRPr lang="cs-CZ" sz="2800" b="1" dirty="0"/>
          </a:p>
        </p:txBody>
      </p:sp>
      <p:sp>
        <p:nvSpPr>
          <p:cNvPr id="11" name="Zkosené hrany 10">
            <a:hlinkClick r:id="rId5" action="ppaction://hlinksldjump">
              <a:snd r:embed="rId6" name="chimes.wav"/>
            </a:hlinkClick>
          </p:cNvPr>
          <p:cNvSpPr/>
          <p:nvPr/>
        </p:nvSpPr>
        <p:spPr>
          <a:xfrm>
            <a:off x="5292080" y="4672694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8063656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009716"/>
            <a:ext cx="75681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9933"/>
              </a:solidFill>
            </a:endParaRP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9933"/>
              </a:solidFill>
            </a:endParaRPr>
          </a:p>
        </p:txBody>
      </p:sp>
      <p:pic>
        <p:nvPicPr>
          <p:cNvPr id="2051" name="Picture 3" descr="C:\Documents and Settings\Administrator\Local Settings\Temporary Internet Files\Content.IE5\L876JKKN\MC90018631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199"/>
          <a:stretch/>
        </p:blipFill>
        <p:spPr bwMode="auto">
          <a:xfrm>
            <a:off x="395536" y="510358"/>
            <a:ext cx="2210314" cy="28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141225" y="764704"/>
            <a:ext cx="6607239" cy="2232248"/>
          </a:xfrm>
          <a:prstGeom prst="wedgeEllipseCallout">
            <a:avLst>
              <a:gd name="adj1" fmla="val -58525"/>
              <a:gd name="adj2" fmla="val -2546"/>
            </a:avLst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Číňané převzali chov bource morušového od Japonců.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kosené hrany 7">
            <a:hlinkClick r:id="rId3" action="ppaction://hlinksldjump">
              <a:snd r:embed="rId4" name="whoosh.wav"/>
            </a:hlinkClick>
          </p:cNvPr>
          <p:cNvSpPr/>
          <p:nvPr/>
        </p:nvSpPr>
        <p:spPr>
          <a:xfrm>
            <a:off x="2141225" y="4664546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a</a:t>
            </a:r>
            <a:r>
              <a:rPr lang="cs-CZ" sz="2800" b="1" dirty="0" smtClean="0"/>
              <a:t>no</a:t>
            </a:r>
            <a:endParaRPr lang="cs-CZ" sz="2800" b="1" dirty="0"/>
          </a:p>
        </p:txBody>
      </p:sp>
      <p:sp>
        <p:nvSpPr>
          <p:cNvPr id="11" name="Zkosené hrany 10">
            <a:hlinkClick r:id="rId5" action="ppaction://hlinksldjump">
              <a:snd r:embed="rId6" name="chimes.wav"/>
            </a:hlinkClick>
          </p:cNvPr>
          <p:cNvSpPr/>
          <p:nvPr/>
        </p:nvSpPr>
        <p:spPr>
          <a:xfrm>
            <a:off x="5292080" y="4672694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45878554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009716"/>
            <a:ext cx="75681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9933"/>
              </a:solidFill>
            </a:endParaRP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9933"/>
              </a:solidFill>
            </a:endParaRPr>
          </a:p>
        </p:txBody>
      </p:sp>
      <p:pic>
        <p:nvPicPr>
          <p:cNvPr id="2051" name="Picture 3" descr="C:\Documents and Settings\Administrator\Local Settings\Temporary Internet Files\Content.IE5\L876JKKN\MC90018631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199"/>
          <a:stretch/>
        </p:blipFill>
        <p:spPr bwMode="auto">
          <a:xfrm>
            <a:off x="395536" y="510358"/>
            <a:ext cx="2210314" cy="28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141225" y="764704"/>
            <a:ext cx="6607239" cy="2232248"/>
          </a:xfrm>
          <a:prstGeom prst="wedgeEllipseCallout">
            <a:avLst>
              <a:gd name="adj1" fmla="val -58525"/>
              <a:gd name="adj2" fmla="val -2546"/>
            </a:avLst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Číňané kovy dříve kovali, než odlívali.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kosené hrany 7">
            <a:hlinkClick r:id="rId3" action="ppaction://hlinksldjump">
              <a:snd r:embed="rId4" name="whoosh.wav"/>
            </a:hlinkClick>
          </p:cNvPr>
          <p:cNvSpPr/>
          <p:nvPr/>
        </p:nvSpPr>
        <p:spPr>
          <a:xfrm>
            <a:off x="2141225" y="4664546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a</a:t>
            </a:r>
            <a:r>
              <a:rPr lang="cs-CZ" sz="2800" b="1" dirty="0" smtClean="0"/>
              <a:t>no</a:t>
            </a:r>
            <a:endParaRPr lang="cs-CZ" sz="2800" b="1" dirty="0"/>
          </a:p>
        </p:txBody>
      </p:sp>
      <p:sp>
        <p:nvSpPr>
          <p:cNvPr id="11" name="Zkosené hrany 10">
            <a:hlinkClick r:id="rId5" action="ppaction://hlinksldjump">
              <a:snd r:embed="rId6" name="chimes.wav"/>
            </a:hlinkClick>
          </p:cNvPr>
          <p:cNvSpPr/>
          <p:nvPr/>
        </p:nvSpPr>
        <p:spPr>
          <a:xfrm>
            <a:off x="5292080" y="4672694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79608877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009716"/>
            <a:ext cx="75681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9933"/>
              </a:solidFill>
            </a:endParaRP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9933"/>
              </a:solidFill>
            </a:endParaRPr>
          </a:p>
        </p:txBody>
      </p:sp>
      <p:pic>
        <p:nvPicPr>
          <p:cNvPr id="2051" name="Picture 3" descr="C:\Documents and Settings\Administrator\Local Settings\Temporary Internet Files\Content.IE5\L876JKKN\MC90018631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199"/>
          <a:stretch/>
        </p:blipFill>
        <p:spPr bwMode="auto">
          <a:xfrm>
            <a:off x="395536" y="510358"/>
            <a:ext cx="2210314" cy="28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141225" y="764704"/>
            <a:ext cx="6607239" cy="2232248"/>
          </a:xfrm>
          <a:prstGeom prst="wedgeEllipseCallout">
            <a:avLst>
              <a:gd name="adj1" fmla="val -58525"/>
              <a:gd name="adj2" fmla="val -2546"/>
            </a:avLst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Bourec morušový se živí listy nejrůznějších stromů.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kosené hrany 7">
            <a:hlinkClick r:id="rId3" action="ppaction://hlinksldjump">
              <a:snd r:embed="rId4" name="whoosh.wav"/>
            </a:hlinkClick>
          </p:cNvPr>
          <p:cNvSpPr/>
          <p:nvPr/>
        </p:nvSpPr>
        <p:spPr>
          <a:xfrm>
            <a:off x="2141225" y="4664546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a</a:t>
            </a:r>
            <a:r>
              <a:rPr lang="cs-CZ" sz="2800" b="1" dirty="0" smtClean="0"/>
              <a:t>no</a:t>
            </a:r>
            <a:endParaRPr lang="cs-CZ" sz="2800" b="1" dirty="0"/>
          </a:p>
        </p:txBody>
      </p:sp>
      <p:sp>
        <p:nvSpPr>
          <p:cNvPr id="11" name="Zkosené hrany 10">
            <a:hlinkClick r:id="rId5" action="ppaction://hlinksldjump">
              <a:snd r:embed="rId6" name="chimes.wav"/>
            </a:hlinkClick>
          </p:cNvPr>
          <p:cNvSpPr/>
          <p:nvPr/>
        </p:nvSpPr>
        <p:spPr>
          <a:xfrm>
            <a:off x="5292080" y="4672694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14991825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009716"/>
            <a:ext cx="75681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9933"/>
              </a:solidFill>
            </a:endParaRP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9933"/>
              </a:solidFill>
            </a:endParaRPr>
          </a:p>
        </p:txBody>
      </p:sp>
      <p:pic>
        <p:nvPicPr>
          <p:cNvPr id="2051" name="Picture 3" descr="C:\Documents and Settings\Administrator\Local Settings\Temporary Internet Files\Content.IE5\L876JKKN\MC90018631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199"/>
          <a:stretch/>
        </p:blipFill>
        <p:spPr bwMode="auto">
          <a:xfrm>
            <a:off x="395536" y="510358"/>
            <a:ext cx="2210314" cy="28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141225" y="764704"/>
            <a:ext cx="6607239" cy="2232248"/>
          </a:xfrm>
          <a:prstGeom prst="wedgeEllipseCallout">
            <a:avLst>
              <a:gd name="adj1" fmla="val -58525"/>
              <a:gd name="adj2" fmla="val -2546"/>
            </a:avLst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Číňané zpracovávali keramiku na hrnčířském kruhu.</a:t>
            </a:r>
            <a:endParaRPr lang="cs-CZ" sz="32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kosené hrany 7">
            <a:hlinkClick r:id="rId3" action="ppaction://hlinksldjump">
              <a:snd r:embed="rId4" name="chimes.wav"/>
            </a:hlinkClick>
          </p:cNvPr>
          <p:cNvSpPr/>
          <p:nvPr/>
        </p:nvSpPr>
        <p:spPr>
          <a:xfrm>
            <a:off x="2141225" y="4664546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a</a:t>
            </a:r>
            <a:r>
              <a:rPr lang="cs-CZ" sz="2800" b="1" dirty="0" smtClean="0"/>
              <a:t>no</a:t>
            </a:r>
            <a:endParaRPr lang="cs-CZ" sz="2800" b="1" dirty="0"/>
          </a:p>
        </p:txBody>
      </p:sp>
      <p:sp>
        <p:nvSpPr>
          <p:cNvPr id="11" name="Zkosené hrany 10">
            <a:hlinkClick r:id="rId5" action="ppaction://hlinksldjump">
              <a:snd r:embed="rId6" name="whoosh.wav"/>
            </a:hlinkClick>
          </p:cNvPr>
          <p:cNvSpPr/>
          <p:nvPr/>
        </p:nvSpPr>
        <p:spPr>
          <a:xfrm>
            <a:off x="5292080" y="4672694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66825888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009716"/>
            <a:ext cx="75681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9933"/>
              </a:solidFill>
            </a:endParaRP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9933"/>
              </a:solidFill>
            </a:endParaRPr>
          </a:p>
        </p:txBody>
      </p:sp>
      <p:pic>
        <p:nvPicPr>
          <p:cNvPr id="2051" name="Picture 3" descr="C:\Documents and Settings\Administrator\Local Settings\Temporary Internet Files\Content.IE5\L876JKKN\MC90018631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199"/>
          <a:stretch/>
        </p:blipFill>
        <p:spPr bwMode="auto">
          <a:xfrm>
            <a:off x="395536" y="510358"/>
            <a:ext cx="2210314" cy="28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141225" y="764704"/>
            <a:ext cx="6607239" cy="2232248"/>
          </a:xfrm>
          <a:prstGeom prst="wedgeEllipseCallout">
            <a:avLst>
              <a:gd name="adj1" fmla="val -58525"/>
              <a:gd name="adj2" fmla="val -2546"/>
            </a:avLst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b="1" dirty="0" smtClean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Číňané vyváželi hedvábné </a:t>
            </a:r>
            <a:r>
              <a:rPr lang="cs-CZ" sz="3200" b="1" dirty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látky, koření, porcelán, lakované </a:t>
            </a:r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výrobky.</a:t>
            </a:r>
            <a:endParaRPr lang="cs-CZ" sz="32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3200" b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Zkosené hrany 7">
            <a:hlinkClick r:id="rId3" action="ppaction://hlinksldjump">
              <a:snd r:embed="rId4" name="chimes.wav"/>
            </a:hlinkClick>
          </p:cNvPr>
          <p:cNvSpPr/>
          <p:nvPr/>
        </p:nvSpPr>
        <p:spPr>
          <a:xfrm>
            <a:off x="2141225" y="4664546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11" name="Zkosené hrany 10">
            <a:hlinkClick r:id="rId5" action="ppaction://hlinksldjump">
              <a:snd r:embed="rId6" name="whoosh.wav"/>
            </a:hlinkClick>
          </p:cNvPr>
          <p:cNvSpPr/>
          <p:nvPr/>
        </p:nvSpPr>
        <p:spPr>
          <a:xfrm>
            <a:off x="5292080" y="4672694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16826554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009716"/>
            <a:ext cx="756817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9933"/>
              </a:solidFill>
            </a:endParaRPr>
          </a:p>
          <a:p>
            <a:endParaRPr lang="cs-CZ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9933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9933"/>
              </a:solidFill>
            </a:endParaRPr>
          </a:p>
        </p:txBody>
      </p:sp>
      <p:pic>
        <p:nvPicPr>
          <p:cNvPr id="2051" name="Picture 3" descr="C:\Documents and Settings\Administrator\Local Settings\Temporary Internet Files\Content.IE5\L876JKKN\MC900186318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199"/>
          <a:stretch/>
        </p:blipFill>
        <p:spPr bwMode="auto">
          <a:xfrm>
            <a:off x="395536" y="510358"/>
            <a:ext cx="2210314" cy="28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2141225" y="764704"/>
            <a:ext cx="6607239" cy="2232248"/>
          </a:xfrm>
          <a:prstGeom prst="wedgeEllipseCallout">
            <a:avLst>
              <a:gd name="adj1" fmla="val -58525"/>
              <a:gd name="adj2" fmla="val -2546"/>
            </a:avLst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Hedvábná stezka vedla až do střední Evropy.</a:t>
            </a:r>
            <a:endParaRPr lang="cs-CZ" sz="3200" b="1" dirty="0">
              <a:solidFill>
                <a:schemeClr val="accent1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3200" b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Zkosené hrany 7">
            <a:hlinkClick r:id="rId5" action="ppaction://hlinksldjump">
              <a:snd r:embed="rId6" name="chimes.wav"/>
            </a:hlinkClick>
          </p:cNvPr>
          <p:cNvSpPr/>
          <p:nvPr/>
        </p:nvSpPr>
        <p:spPr>
          <a:xfrm>
            <a:off x="2141225" y="4664546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a</a:t>
            </a:r>
            <a:r>
              <a:rPr lang="cs-CZ" sz="2800" b="1" dirty="0" smtClean="0"/>
              <a:t>no</a:t>
            </a:r>
            <a:endParaRPr lang="cs-CZ" sz="2800" b="1" dirty="0"/>
          </a:p>
        </p:txBody>
      </p:sp>
      <p:sp>
        <p:nvSpPr>
          <p:cNvPr id="11" name="Zkosené hrany 10">
            <a:hlinkClick r:id="rId7" action="ppaction://hlinksldjump">
              <a:snd r:embed="rId8" name="whoosh.wav"/>
            </a:hlinkClick>
          </p:cNvPr>
          <p:cNvSpPr/>
          <p:nvPr/>
        </p:nvSpPr>
        <p:spPr>
          <a:xfrm>
            <a:off x="5292080" y="4672694"/>
            <a:ext cx="1584176" cy="936104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ne</a:t>
            </a:r>
            <a:endParaRPr lang="cs-CZ" sz="3200" b="1" dirty="0"/>
          </a:p>
        </p:txBody>
      </p:sp>
      <p:pic>
        <p:nvPicPr>
          <p:cNvPr id="3" name="MS900065451[2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 flipV="1">
            <a:off x="2780913" y="4988346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35556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audio>
              <p:cMediaNode vol="80000" showWhenStopped="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" dur="690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 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39552" y="548681"/>
            <a:ext cx="7992888" cy="1368976"/>
          </a:xfrm>
          <a:prstGeom prst="roundRect">
            <a:avLst>
              <a:gd name="adj" fmla="val 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Bohužel, musíš se s bourcem morušovým vrátit na předchozí otázku čínského písaře.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7500" b="78611" l="13313" r="881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59" t="21111" r="2499" b="15000"/>
          <a:stretch/>
        </p:blipFill>
        <p:spPr>
          <a:xfrm>
            <a:off x="378718" y="1974807"/>
            <a:ext cx="8553450" cy="4381500"/>
          </a:xfrm>
          <a:prstGeom prst="rect">
            <a:avLst/>
          </a:prstGeom>
        </p:spPr>
      </p:pic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6444208" y="5805264"/>
            <a:ext cx="1152128" cy="55104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MS900069451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39952" y="355595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23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5.92593E-6 C -0.01875 -0.00672 -0.0375 -0.01042 -0.05625 -0.01667 C -0.07222 -0.01575 -0.08819 -0.01598 -0.10416 -0.0139 C -0.11267 -0.01274 -0.12066 -0.00741 -0.12916 -0.00556 C -0.13472 -0.00255 -0.14062 -0.00116 -0.14583 0.00277 C -0.16198 0.01504 -0.17048 0.03657 -0.18125 0.05555 C -0.18333 0.06689 -0.1875 0.07476 -0.18958 0.0861 C -0.18854 0.11041 -0.19357 0.13819 -0.17708 0.15277 C -0.171 0.16504 -0.16128 0.17245 -0.15208 0.18055 C -0.12135 0.20786 -0.08645 0.21967 -0.05 0.22499 C -0.00034 0.24166 0.0349 0.23194 0.09375 0.23055 C 0.11545 0.22476 0.13195 0.2155 0.15 0.19999 C 0.15677 0.19421 0.16511 0.19097 0.17084 0.18333 C 0.18177 0.16874 0.19045 0.1493 0.2 0.13333 C 0.20243 0.12916 0.20608 0.12661 0.20834 0.12222 C 0.21459 0.11018 0.225 0.08587 0.22917 0.07222 C 0.23664 0.04837 0.23993 0.02245 0.24375 -0.00278 C 0.23907 -0.07246 0.2217 -0.10765 0.1875 -0.15834 C 0.18455 -0.16274 0.18264 -0.16876 0.17917 -0.17223 C 0.17414 -0.17709 0.16789 -0.17917 0.1625 -0.18334 C 0.12275 -0.21366 0.0882 -0.23172 0.04375 -0.24167 C 0.02848 -0.23982 0.01302 -0.23959 -0.00208 -0.23612 C -0.03663 -0.22802 -0.06857 -0.19978 -0.1 -0.18056 C -0.11215 -0.17315 -0.12413 -0.16876 -0.13541 -0.15834 C -0.15694 -0.13843 -0.13663 -0.15672 -0.15208 -0.13612 C -0.15937 -0.1264 -0.16753 -0.12084 -0.17291 -0.10834 C -0.17725 -0.09815 -0.18125 -0.07501 -0.18125 -0.07501 C -0.17986 -0.05278 -0.1802 -0.03033 -0.17708 -0.00834 C -0.17586 -0.00024 -0.17135 0.00647 -0.16875 0.01388 C -0.15798 0.04444 -0.1467 0.07198 -0.12708 0.09444 C -0.12118 0.10115 -0.10104 0.1155 -0.09375 0.11944 C -0.03437 0.15231 0.01476 0.15763 0.07709 0.16944 C 0.12622 0.1655 0.17639 0.16226 0.225 0.14999 C 0.24236 0.1456 0.2573 0.13865 0.275 0.1361 C 0.27848 0.13425 0.28177 0.13194 0.28542 0.13055 C 0.28889 0.12916 0.29289 0.13032 0.29584 0.12777 C 0.30087 0.1236 0.30834 0.1111 0.30834 0.1111 C 0.31372 0.07546 0.30504 0.04328 0.28959 0.01388 C 0.25018 -0.06065 0.2757 -0.01598 0.24375 -0.05278 C 0.23351 -0.06459 0.22795 -0.0764 0.21667 -0.08612 C 0.18559 -0.11274 0.15261 -0.12547 0.11667 -0.13334 C 0.07674 -0.13149 0.03681 -0.13473 0.00417 -0.10001 C -0.00486 -0.09028 -0.01545 -0.07848 -0.02291 -0.06667 C -0.02795 -0.05857 -0.0375 -0.04167 -0.0375 -0.04167 C -0.0427 -0.00649 -0.03576 -0.04445 -0.04375 -0.01945 C -0.04479 -0.01598 -0.04757 0.003 -0.04791 0.00555 C -0.046 0.03495 -0.04409 0.05185 -0.03541 0.07777 C -0.03455 0.08055 -0.03472 0.08379 -0.03333 0.0861 C -0.00225 0.13796 0.04844 0.15485 0.09584 0.16388 C 0.10556 0.16296 0.11545 0.16365 0.125 0.1611 C 0.13907 0.15717 0.14827 0.14698 0.16042 0.13888 C 0.16598 0.10948 0.15851 0.14421 0.16667 0.11944 C 0.16841 0.11411 0.17084 0.10277 0.17084 0.10277 C 0.17066 0.09884 0.16893 0.04745 0.1625 0.03888 C 0.15591 0.03009 0.15122 0.01851 0.14375 0.0111 C 0.12327 -0.0095 0.09566 -0.01829 0.07084 -0.02501 C 0.04653 -0.02292 0.03559 -0.02339 0.01667 -0.00834 C 0.01459 -0.00464 0.01181 -0.0014 0.01042 0.00277 C 0.00816 0.00972 0.00625 0.02499 0.00625 0.02499 C 0.00695 0.03703 0.00677 0.0493 0.00834 0.0611 C 0.00886 0.06527 0.01129 0.06851 0.0125 0.07222 C 0.01927 0.09305 0.0323 0.09652 0.04792 0.09999 C 0.06719 0.09675 0.06823 0.09976 0.07292 0.07499 C 0.07014 0.06018 0.0665 0.05671 0.05625 0.04999 C 0.03924 0.05277 0.0382 0.05022 0.03334 0.06944 C 0.03629 0.08124 0.03316 0.07777 0.04375 0.07777 L 0.0625 0.04999 " pathEditMode="relative" ptsTypes="fffffffffffffffffffffffffffffffffffffffffffffffffffffffffffffffffAA">
                                      <p:cBhvr>
                                        <p:cTn id="6" dur="4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6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972615" y="332656"/>
            <a:ext cx="6048672" cy="1828800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 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7496" y="1917657"/>
            <a:ext cx="2736304" cy="3830826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7" name="Zaoblený obdélník 6"/>
          <p:cNvSpPr/>
          <p:nvPr/>
        </p:nvSpPr>
        <p:spPr>
          <a:xfrm>
            <a:off x="539552" y="548681"/>
            <a:ext cx="7992888" cy="1368976"/>
          </a:xfrm>
          <a:prstGeom prst="roundRect">
            <a:avLst>
              <a:gd name="adj" fmla="val 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Výborně, zasloužíš si pochvalu od císaře </a:t>
            </a:r>
            <a:r>
              <a:rPr lang="cs-CZ" sz="3200" b="1" dirty="0" err="1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Čchina</a:t>
            </a:r>
            <a:r>
              <a:rPr lang="cs-CZ" sz="32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</a:p>
        </p:txBody>
      </p:sp>
      <p:pic>
        <p:nvPicPr>
          <p:cNvPr id="9" name="MS900065451[2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0591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0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620688"/>
            <a:ext cx="9036496" cy="550547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sz="2000" b="1" dirty="0" smtClean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1.</a:t>
            </a:r>
            <a:r>
              <a:rPr lang="cs-CZ" sz="1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Nejvíce lidí žilo v Číně v povodí řek:  </a:t>
            </a:r>
          </a:p>
          <a:p>
            <a:pPr marL="0" indent="0">
              <a:buNone/>
            </a:pPr>
            <a:r>
              <a:rPr lang="cs-CZ" sz="1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_ _ </a:t>
            </a:r>
            <a:r>
              <a:rPr lang="cs-CZ" sz="9600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_ _ _  _   _ _ _ _ </a:t>
            </a:r>
            <a:r>
              <a:rPr lang="cs-CZ" sz="1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_ _.</a:t>
            </a:r>
          </a:p>
          <a:p>
            <a:pPr marL="0" indent="0">
              <a:buNone/>
            </a:pPr>
            <a:r>
              <a:rPr lang="cs-CZ" sz="12800" dirty="0" smtClean="0">
                <a:ln w="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  <a:latin typeface="Arial Black" pitchFamily="34" charset="0"/>
              </a:rPr>
              <a:t> </a:t>
            </a:r>
            <a:r>
              <a:rPr lang="cs-CZ" sz="12800" b="1" dirty="0" smtClean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2.</a:t>
            </a:r>
            <a:r>
              <a:rPr lang="cs-CZ" sz="12800" b="1" dirty="0" smtClean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  <a:latin typeface="Arial Black" pitchFamily="34" charset="0"/>
              </a:rPr>
              <a:t> </a:t>
            </a:r>
            <a:r>
              <a:rPr lang="cs-CZ" sz="12800" dirty="0" smtClean="0">
                <a:ln w="0"/>
                <a:solidFill>
                  <a:schemeClr val="accent1">
                    <a:lumMod val="75000"/>
                  </a:schemeClr>
                </a:solidFill>
                <a:effectLst/>
                <a:latin typeface="Arial Black" pitchFamily="34" charset="0"/>
              </a:rPr>
              <a:t>Kromě obilí, rýže, ovoce a zeleniny pěstovali </a:t>
            </a:r>
            <a:r>
              <a:rPr lang="cs-CZ" sz="12800" b="1" dirty="0" smtClean="0">
                <a:ln w="0"/>
                <a:solidFill>
                  <a:schemeClr val="accent1">
                    <a:lumMod val="75000"/>
                  </a:schemeClr>
                </a:solidFill>
                <a:effectLst/>
                <a:latin typeface="Arial Black" pitchFamily="34" charset="0"/>
              </a:rPr>
              <a:t> </a:t>
            </a:r>
            <a:r>
              <a:rPr lang="cs-CZ" sz="12800" b="1" dirty="0" smtClean="0">
                <a:ln w="0"/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 Black" pitchFamily="34" charset="0"/>
              </a:rPr>
              <a:t> </a:t>
            </a:r>
            <a:r>
              <a:rPr lang="cs-CZ" sz="12800" b="1" dirty="0" smtClean="0">
                <a:ln w="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_ _ _ _ _ _ _ _ . </a:t>
            </a:r>
          </a:p>
          <a:p>
            <a:pPr marL="0" indent="0">
              <a:buNone/>
            </a:pPr>
            <a:r>
              <a:rPr lang="cs-CZ" sz="12800" b="1" dirty="0" smtClean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3. Aby mohli vyrábět hedvábí chovali</a:t>
            </a:r>
          </a:p>
          <a:p>
            <a:pPr marL="0" indent="0">
              <a:buNone/>
            </a:pPr>
            <a:r>
              <a:rPr lang="cs-CZ" sz="12800" b="1" dirty="0" smtClean="0">
                <a:ln w="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_ _ _ _ _ _   </a:t>
            </a:r>
            <a:r>
              <a:rPr lang="cs-CZ" sz="12800" b="1" cap="all" dirty="0" smtClean="0">
                <a:ln w="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_ _ _ _ _ _ _ _ _ _ . </a:t>
            </a:r>
          </a:p>
          <a:p>
            <a:pPr marL="0" indent="0">
              <a:buNone/>
            </a:pPr>
            <a:r>
              <a:rPr lang="cs-CZ" sz="12800" b="1" cap="all" dirty="0" smtClean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4. </a:t>
            </a:r>
            <a:r>
              <a:rPr lang="cs-CZ" sz="12800" b="1" dirty="0" smtClean="0">
                <a:ln w="0"/>
                <a:solidFill>
                  <a:schemeClr val="accent1">
                    <a:lumMod val="75000"/>
                  </a:schemeClr>
                </a:solidFill>
                <a:effectLst/>
                <a:latin typeface="Arial Black" pitchFamily="34" charset="0"/>
              </a:rPr>
              <a:t>Od 3. tisíciletí př.n.l. používají k výrobě keramiky </a:t>
            </a:r>
            <a:r>
              <a:rPr lang="cs-CZ" sz="12800" b="1" dirty="0" smtClean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_ _ _ _ _ _ _ _ _  _ _ _ _</a:t>
            </a:r>
            <a:r>
              <a:rPr lang="cs-CZ" sz="12800" b="1" dirty="0" smtClean="0">
                <a:ln w="0"/>
                <a:solidFill>
                  <a:schemeClr val="accent1">
                    <a:lumMod val="75000"/>
                  </a:schemeClr>
                </a:solidFill>
                <a:effectLst/>
                <a:latin typeface="Arial Black" pitchFamily="34" charset="0"/>
              </a:rPr>
              <a:t> </a:t>
            </a:r>
          </a:p>
          <a:p>
            <a:pPr marL="0" indent="0">
              <a:buNone/>
            </a:pPr>
            <a:r>
              <a:rPr lang="cs-CZ" sz="12800" b="1" dirty="0" smtClean="0">
                <a:ln w="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. </a:t>
            </a:r>
            <a:r>
              <a:rPr lang="cs-CZ" sz="12800" b="1" dirty="0" smtClean="0">
                <a:ln w="0"/>
                <a:solidFill>
                  <a:schemeClr val="accent1">
                    <a:lumMod val="75000"/>
                  </a:schemeClr>
                </a:solidFill>
                <a:effectLst/>
                <a:latin typeface="Arial Black" pitchFamily="34" charset="0"/>
              </a:rPr>
              <a:t>5. </a:t>
            </a:r>
            <a:r>
              <a:rPr lang="cs-CZ" sz="12800" dirty="0" smtClean="0">
                <a:ln w="0"/>
                <a:solidFill>
                  <a:schemeClr val="accent1">
                    <a:lumMod val="75000"/>
                  </a:schemeClr>
                </a:solidFill>
                <a:effectLst/>
                <a:latin typeface="Arial Black" pitchFamily="34" charset="0"/>
              </a:rPr>
              <a:t>Kovy</a:t>
            </a:r>
            <a:r>
              <a:rPr lang="cs-CZ" sz="12800" b="1" dirty="0" smtClean="0">
                <a:ln w="0"/>
                <a:solidFill>
                  <a:schemeClr val="accent1">
                    <a:lumMod val="75000"/>
                  </a:schemeClr>
                </a:solidFill>
                <a:effectLst/>
                <a:latin typeface="Arial Black" pitchFamily="34" charset="0"/>
              </a:rPr>
              <a:t> zpracovávali nejprve</a:t>
            </a:r>
            <a:r>
              <a:rPr lang="cs-CZ" sz="12800" b="1" dirty="0" smtClean="0">
                <a:ln w="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_ _ _ _ _ .</a:t>
            </a:r>
          </a:p>
          <a:p>
            <a:pPr marL="0" indent="0">
              <a:buNone/>
            </a:pPr>
            <a:r>
              <a:rPr lang="cs-CZ" sz="12800" b="1" dirty="0" smtClean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6</a:t>
            </a:r>
            <a:r>
              <a:rPr lang="cs-CZ" sz="12800" dirty="0" smtClean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. K placení používali hedvábné šátečky, mušle a od 6. - 5. stol př.n.l. </a:t>
            </a:r>
          </a:p>
          <a:p>
            <a:pPr marL="0" indent="0">
              <a:buNone/>
            </a:pPr>
            <a:r>
              <a:rPr lang="cs-CZ" sz="12800" b="1" dirty="0" smtClean="0">
                <a:ln w="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_ _ _ _ _ _  _ _ _ _ _ .</a:t>
            </a:r>
            <a:r>
              <a:rPr lang="cs-CZ" sz="12800" b="1" dirty="0" smtClean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7. Vyváželi koření, lakované výrobky a _ _ _ _ _ _ _ _ .</a:t>
            </a:r>
          </a:p>
          <a:p>
            <a:pPr marL="0" indent="0">
              <a:buNone/>
            </a:pPr>
            <a:endParaRPr lang="cs-CZ" sz="12800" b="1" dirty="0" smtClean="0">
              <a:ln w="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  <a:latin typeface="Arial Black" pitchFamily="34" charset="0"/>
            </a:endParaRPr>
          </a:p>
          <a:p>
            <a:pPr marL="0" indent="0">
              <a:buNone/>
            </a:pPr>
            <a:endParaRPr lang="cs-CZ" b="1" dirty="0" smtClean="0">
              <a:ln w="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  <a:latin typeface="Arial Black" pitchFamily="34" charset="0"/>
            </a:endParaRPr>
          </a:p>
          <a:p>
            <a:pPr marL="0" indent="0">
              <a:buNone/>
            </a:pPr>
            <a:endParaRPr lang="cs-CZ" b="1" dirty="0" smtClean="0">
              <a:ln w="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  <a:latin typeface="Arial Black" pitchFamily="34" charset="0"/>
            </a:endParaRPr>
          </a:p>
          <a:p>
            <a:pPr marL="0" indent="0">
              <a:buNone/>
            </a:pPr>
            <a:endParaRPr lang="cs-CZ" b="1" dirty="0" smtClean="0">
              <a:ln w="0"/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  <a:latin typeface="Arial Black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 </a:t>
            </a:r>
          </a:p>
        </p:txBody>
      </p:sp>
      <p:sp>
        <p:nvSpPr>
          <p:cNvPr id="2" name="Obdélník 1"/>
          <p:cNvSpPr/>
          <p:nvPr/>
        </p:nvSpPr>
        <p:spPr>
          <a:xfrm>
            <a:off x="807163" y="166437"/>
            <a:ext cx="71287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buClr>
                <a:srgbClr val="B83D68"/>
              </a:buClr>
              <a:buSzPct val="100000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Arial" pitchFamily="34" charset="0"/>
              </a:rPr>
              <a:t>Doplňte a zapište si do sešitů: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79633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5536" y="2988117"/>
            <a:ext cx="458510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Arial Black" pitchFamily="34" charset="0"/>
              </a:rPr>
              <a:t>b</a:t>
            </a:r>
            <a:r>
              <a:rPr lang="cs-CZ" sz="3200" b="1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Arial Black" pitchFamily="34" charset="0"/>
              </a:rPr>
              <a:t>ource</a:t>
            </a:r>
            <a:r>
              <a:rPr lang="cs-CZ" sz="2400" b="1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Arial Black" pitchFamily="34" charset="0"/>
              </a:rPr>
              <a:t> </a:t>
            </a:r>
            <a:r>
              <a:rPr lang="cs-CZ" sz="3200" b="1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Arial Black" pitchFamily="34" charset="0"/>
              </a:rPr>
              <a:t>morušového</a:t>
            </a:r>
            <a:endParaRPr lang="cs-CZ" sz="3200" b="1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Arial Black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479633" y="6091167"/>
            <a:ext cx="2155334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Arial Black" pitchFamily="34" charset="0"/>
              </a:rPr>
              <a:t>p</a:t>
            </a:r>
            <a:r>
              <a:rPr lang="cs-CZ" sz="3200" b="1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Arial Black" pitchFamily="34" charset="0"/>
              </a:rPr>
              <a:t>orcelán</a:t>
            </a:r>
          </a:p>
          <a:p>
            <a:pPr algn="ctr"/>
            <a:endParaRPr lang="cs-CZ" sz="2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8915" y="1052736"/>
            <a:ext cx="371928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latin typeface="Arial Black" pitchFamily="34" charset="0"/>
              </a:rPr>
              <a:t> Žlutá a  Dlouhá</a:t>
            </a:r>
            <a:endParaRPr lang="cs-CZ" sz="3200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39511" y="3890665"/>
            <a:ext cx="34584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 Black" pitchFamily="34" charset="0"/>
              </a:rPr>
              <a:t>h</a:t>
            </a:r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latin typeface="Arial Black" pitchFamily="34" charset="0"/>
              </a:rPr>
              <a:t>rnčířský kruh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0249" y="4405504"/>
            <a:ext cx="118654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latin typeface="Arial Black" pitchFamily="34" charset="0"/>
              </a:rPr>
              <a:t>litím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12382" y="5717450"/>
            <a:ext cx="323370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latin typeface="Arial Black" pitchFamily="34" charset="0"/>
              </a:rPr>
              <a:t>k</a:t>
            </a:r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latin typeface="Arial Black" pitchFamily="34" charset="0"/>
              </a:rPr>
              <a:t>ovové mince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00881" y="1742444"/>
            <a:ext cx="25671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latin typeface="Arial Black" pitchFamily="34" charset="0"/>
                <a:cs typeface="Arial" pitchFamily="34" charset="0"/>
              </a:rPr>
              <a:t>  čajovník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latin typeface="Arial Black" pitchFamily="34" charset="0"/>
                <a:cs typeface="Arial" pitchFamily="34" charset="0"/>
              </a:rPr>
              <a:t>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7023703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  <p:bldP spid="6" grpId="0"/>
      <p:bldP spid="7" grpId="0"/>
      <p:bldP spid="1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836712"/>
            <a:ext cx="73088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200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pic>
        <p:nvPicPr>
          <p:cNvPr id="5" name="Picture 10" descr="C:\Documents and Settings\Administrator\Local Settings\Temporary Internet Files\Content.IE5\ZH2GP33L\MP900164296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48688">
            <a:off x="681869" y="629880"/>
            <a:ext cx="1501750" cy="23774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  <a:softEdge rad="127000"/>
          </a:effectLst>
          <a:ex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391" y="1196181"/>
            <a:ext cx="2109787" cy="223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97951"/>
            <a:ext cx="1176337" cy="712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692696"/>
            <a:ext cx="1663700" cy="2493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 descr="C:\Documents and Settings\Administrator\Local Settings\Temporary Internet Files\Content.IE5\KBQAA6Y1\MP90039963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96136" y="1375487"/>
            <a:ext cx="1950720" cy="156057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546896"/>
            <a:ext cx="896937" cy="63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178" y="4131998"/>
            <a:ext cx="1785937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48" y="4033573"/>
            <a:ext cx="2236787" cy="192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860" y="3488903"/>
            <a:ext cx="1454348" cy="108934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394791"/>
            <a:ext cx="1771952" cy="265591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436095" y="260648"/>
            <a:ext cx="345638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Pojmenujte obrázky.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3432969"/>
            <a:ext cx="1680393" cy="584775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hedvábí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11935" y="3061461"/>
            <a:ext cx="1876089" cy="4274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porcelán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5717034" y="2866777"/>
            <a:ext cx="1303238" cy="3436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čaj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6094" y="4869160"/>
            <a:ext cx="1335401" cy="58477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batáty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020272" y="6093296"/>
            <a:ext cx="144016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rýže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467544" y="6050701"/>
            <a:ext cx="1579740" cy="3306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kimono</a:t>
            </a:r>
            <a:endParaRPr lang="cs-CZ" sz="3200" dirty="0"/>
          </a:p>
        </p:txBody>
      </p:sp>
      <p:sp>
        <p:nvSpPr>
          <p:cNvPr id="24" name="Obdélník 23"/>
          <p:cNvSpPr/>
          <p:nvPr/>
        </p:nvSpPr>
        <p:spPr>
          <a:xfrm>
            <a:off x="2604168" y="6093296"/>
            <a:ext cx="26879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hrnčířský kruh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40097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2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RULF</a:t>
            </a:r>
            <a:r>
              <a:rPr lang="cs-CZ" sz="1200" dirty="0"/>
              <a:t>, Jan; VÁLKOVÁ, Veronika a kol. </a:t>
            </a:r>
            <a:r>
              <a:rPr lang="cs-CZ" sz="1200" i="1" dirty="0"/>
              <a:t>Dějepis pro VI. r. ZŠ- pravěk a starověk</a:t>
            </a:r>
            <a:r>
              <a:rPr lang="cs-CZ" sz="1200" dirty="0"/>
              <a:t>. Praha: SPN- pedagogické nakladatelství, akciová společnost, 2004, ISBN 80-7235-274-1.</a:t>
            </a:r>
          </a:p>
          <a:p>
            <a:r>
              <a:rPr lang="cs-CZ" sz="1200" dirty="0"/>
              <a:t>KOLEKTIV AUTORŮ. </a:t>
            </a:r>
            <a:r>
              <a:rPr lang="cs-CZ" sz="1200" i="1" dirty="0"/>
              <a:t>Dějepis 6, učebnice pro základní školy a víceletá gymnázia</a:t>
            </a:r>
            <a:r>
              <a:rPr lang="cs-CZ" sz="1200" dirty="0"/>
              <a:t>. Plzeň: Fraus, 2007, ISBN 978-80-7238-208-8</a:t>
            </a:r>
            <a:r>
              <a:rPr lang="cs-CZ" sz="1200" dirty="0" smtClean="0"/>
              <a:t>.</a:t>
            </a:r>
          </a:p>
          <a:p>
            <a:r>
              <a:rPr lang="cs-CZ" sz="1200" dirty="0"/>
              <a:t>www.office.com </a:t>
            </a:r>
            <a:r>
              <a:rPr lang="cs-CZ" sz="1200" dirty="0" smtClean="0"/>
              <a:t>snímky  2, 3, 5,11</a:t>
            </a:r>
            <a:endParaRPr lang="cs-CZ" sz="1200" dirty="0"/>
          </a:p>
          <a:p>
            <a:r>
              <a:rPr lang="nl-NL" sz="1200" dirty="0" smtClean="0"/>
              <a:t>SAUTRET</a:t>
            </a:r>
            <a:r>
              <a:rPr lang="nl-NL" sz="1200" dirty="0"/>
              <a:t>, Jerome. </a:t>
            </a:r>
            <a:r>
              <a:rPr lang="nl-NL" sz="1200" i="1" dirty="0"/>
              <a:t>wikipedia.org</a:t>
            </a:r>
            <a:r>
              <a:rPr lang="nl-NL" sz="1200" dirty="0"/>
              <a:t> [online]. [cit. 27.2.2013]. Dostupný na WWW: </a:t>
            </a:r>
            <a:r>
              <a:rPr lang="nl-NL" sz="1200" dirty="0">
                <a:hlinkClick r:id="rId2"/>
              </a:rPr>
              <a:t>http://</a:t>
            </a:r>
            <a:r>
              <a:rPr lang="nl-NL" sz="1200" dirty="0" smtClean="0">
                <a:hlinkClick r:id="rId2"/>
              </a:rPr>
              <a:t>cs.wikipedia.org/wiki/Bat%C3%A1ty</a:t>
            </a:r>
            <a:r>
              <a:rPr lang="cs-CZ" sz="1200" dirty="0" smtClean="0"/>
              <a:t> snímek 5</a:t>
            </a:r>
          </a:p>
          <a:p>
            <a:r>
              <a:rPr lang="cs-CZ" sz="1200" dirty="0"/>
              <a:t>SMARTNEDEDY. </a:t>
            </a:r>
            <a:r>
              <a:rPr lang="cs-CZ" sz="1200" i="1" dirty="0"/>
              <a:t>wikimedia.org</a:t>
            </a:r>
            <a:r>
              <a:rPr lang="cs-CZ" sz="1200" dirty="0"/>
              <a:t> [online]. [cit. 25.2.2013]. Dostupný na WWW: </a:t>
            </a:r>
            <a:r>
              <a:rPr lang="cs-CZ" sz="1200" dirty="0">
                <a:solidFill>
                  <a:schemeClr val="tx2">
                    <a:lumMod val="60000"/>
                    <a:lumOff val="40000"/>
                  </a:schemeClr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3"/>
              </a:rPr>
              <a:t>commons.wikimedia.org/wiki/File:Silk_worm_adult01.JPG?uselang=cs</a:t>
            </a:r>
            <a:r>
              <a:rPr lang="cs-CZ" sz="1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snímek 2,8</a:t>
            </a:r>
            <a:endParaRPr lang="cs-CZ" sz="1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1200" dirty="0"/>
              <a:t>SRITHERN. </a:t>
            </a:r>
            <a:r>
              <a:rPr lang="cs-CZ" sz="1200" i="1" dirty="0"/>
              <a:t>wikimedia.org</a:t>
            </a:r>
            <a:r>
              <a:rPr lang="cs-CZ" sz="1200" dirty="0"/>
              <a:t> [online]. [cit. 25.2.2013]. Dostupný na WWW: </a:t>
            </a:r>
            <a:r>
              <a:rPr lang="cs-CZ" sz="1200" dirty="0">
                <a:hlinkClick r:id="rId4"/>
              </a:rPr>
              <a:t>http://commons.wikimedia.org/wiki/File:Silkworm_%</a:t>
            </a:r>
            <a:r>
              <a:rPr lang="cs-CZ" sz="1200" dirty="0" smtClean="0">
                <a:hlinkClick r:id="rId4"/>
              </a:rPr>
              <a:t>26_cocoon.jpg</a:t>
            </a:r>
            <a:r>
              <a:rPr lang="cs-CZ" sz="1200" dirty="0" smtClean="0"/>
              <a:t>  snímek 8</a:t>
            </a:r>
          </a:p>
          <a:p>
            <a:r>
              <a:rPr lang="cs-CZ" sz="1200" dirty="0"/>
              <a:t>AUTOR NEUVEDEN. </a:t>
            </a:r>
            <a:r>
              <a:rPr lang="cs-CZ" sz="1200" i="1" dirty="0"/>
              <a:t>Bourec morušový</a:t>
            </a:r>
            <a:r>
              <a:rPr lang="cs-CZ" sz="1200" dirty="0"/>
              <a:t> [online]. [cit. 6.3.2013]. Dostupný na WWW: http://cs.wikipedia.org/wiki/Bourec_moru%C5%A1ov%C3%BD </a:t>
            </a:r>
            <a:r>
              <a:rPr lang="cs-CZ" sz="1200" dirty="0" smtClean="0"/>
              <a:t> - snímky 6,7</a:t>
            </a:r>
          </a:p>
          <a:p>
            <a:r>
              <a:rPr lang="cs-CZ" sz="1200" dirty="0"/>
              <a:t>AUTOR NEUVEDEN. </a:t>
            </a:r>
            <a:r>
              <a:rPr lang="cs-CZ" sz="1200" i="1" dirty="0"/>
              <a:t>wikipedia.org</a:t>
            </a:r>
            <a:r>
              <a:rPr lang="cs-CZ" sz="1200" dirty="0"/>
              <a:t> [online]. [cit. 4.4.2013]. Dostupný na WWW: http://cs.wikipedia.org/wiki/Soubor:QinshihuangBW.jpg </a:t>
            </a:r>
          </a:p>
          <a:p>
            <a:endParaRPr lang="cs-CZ" sz="1200" dirty="0" smtClean="0"/>
          </a:p>
          <a:p>
            <a:endParaRPr lang="cs-CZ" sz="1200" dirty="0" smtClean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Zdroje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529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1335</TotalTime>
  <Words>995</Words>
  <Application>Microsoft Office PowerPoint</Application>
  <PresentationFormat>Předvádění na obrazovce (4:3)</PresentationFormat>
  <Paragraphs>179</Paragraphs>
  <Slides>26</Slides>
  <Notes>3</Notes>
  <HiddenSlides>2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Vlnění</vt:lpstr>
      <vt:lpstr>Prezentace aplikace PowerPoint</vt:lpstr>
      <vt:lpstr>            Starověká Čína</vt:lpstr>
      <vt:lpstr>Prezentace aplikace PowerPoint</vt:lpstr>
      <vt:lpstr>     </vt:lpstr>
      <vt:lpstr>     </vt:lpstr>
      <vt:lpstr>Hedvábné legendy</vt:lpstr>
      <vt:lpstr>Prezentace aplikace PowerPoint</vt:lpstr>
      <vt:lpstr>Prezentace aplikace PowerPoint</vt:lpstr>
      <vt:lpstr>     </vt:lpstr>
      <vt:lpstr>     </vt:lpstr>
      <vt:lpstr>     </vt:lpstr>
      <vt:lpstr>     </vt:lpstr>
      <vt:lpstr>     </vt:lpstr>
      <vt:lpstr>     </vt:lpstr>
      <vt:lpstr>     </vt:lpstr>
      <vt:lpstr>     </vt:lpstr>
      <vt:lpstr>     </vt:lpstr>
      <vt:lpstr>     </vt:lpstr>
      <vt:lpstr>     </vt:lpstr>
      <vt:lpstr>     </vt:lpstr>
      <vt:lpstr>     </vt:lpstr>
      <vt:lpstr>   </vt:lpstr>
      <vt:lpstr>   </vt:lpstr>
      <vt:lpstr>Prezentace aplikace PowerPoint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Nídrová</dc:creator>
  <cp:lastModifiedBy>Věra Nídrová</cp:lastModifiedBy>
  <cp:revision>102</cp:revision>
  <cp:lastPrinted>2013-02-26T11:16:10Z</cp:lastPrinted>
  <dcterms:created xsi:type="dcterms:W3CDTF">2013-02-13T12:38:14Z</dcterms:created>
  <dcterms:modified xsi:type="dcterms:W3CDTF">2013-04-14T11:46:13Z</dcterms:modified>
</cp:coreProperties>
</file>