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wav"/>
  <Default Extension="mid" ContentType="audio/unknown"/>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34"/>
  </p:notesMasterIdLst>
  <p:sldIdLst>
    <p:sldId id="257" r:id="rId2"/>
    <p:sldId id="256" r:id="rId3"/>
    <p:sldId id="268" r:id="rId4"/>
    <p:sldId id="261" r:id="rId5"/>
    <p:sldId id="262" r:id="rId6"/>
    <p:sldId id="271" r:id="rId7"/>
    <p:sldId id="275" r:id="rId8"/>
    <p:sldId id="264" r:id="rId9"/>
    <p:sldId id="263" r:id="rId10"/>
    <p:sldId id="277" r:id="rId11"/>
    <p:sldId id="276" r:id="rId12"/>
    <p:sldId id="279" r:id="rId13"/>
    <p:sldId id="280" r:id="rId14"/>
    <p:sldId id="278" r:id="rId15"/>
    <p:sldId id="281" r:id="rId16"/>
    <p:sldId id="266" r:id="rId17"/>
    <p:sldId id="282" r:id="rId18"/>
    <p:sldId id="284" r:id="rId19"/>
    <p:sldId id="283" r:id="rId20"/>
    <p:sldId id="286" r:id="rId21"/>
    <p:sldId id="287" r:id="rId22"/>
    <p:sldId id="288" r:id="rId23"/>
    <p:sldId id="289" r:id="rId24"/>
    <p:sldId id="290" r:id="rId25"/>
    <p:sldId id="291" r:id="rId26"/>
    <p:sldId id="292" r:id="rId27"/>
    <p:sldId id="293" r:id="rId28"/>
    <p:sldId id="294" r:id="rId29"/>
    <p:sldId id="295" r:id="rId30"/>
    <p:sldId id="296" r:id="rId31"/>
    <p:sldId id="297" r:id="rId32"/>
    <p:sldId id="265" r:id="rId3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D9E"/>
    <a:srgbClr val="FF9933"/>
    <a:srgbClr val="D9E7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82759" autoAdjust="0"/>
  </p:normalViewPr>
  <p:slideViewPr>
    <p:cSldViewPr>
      <p:cViewPr>
        <p:scale>
          <a:sx n="80" d="100"/>
          <a:sy n="80" d="100"/>
        </p:scale>
        <p:origin x="-114" y="6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FE41ED-F911-4C45-8CD2-3567BFC8D313}" type="datetimeFigureOut">
              <a:rPr lang="cs-CZ" smtClean="0"/>
              <a:t>14.4.2013</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0E3CC01-B5C4-4D8B-9595-6782F070AC54}" type="slidenum">
              <a:rPr lang="cs-CZ" smtClean="0"/>
              <a:t>‹#›</a:t>
            </a:fld>
            <a:endParaRPr lang="cs-CZ"/>
          </a:p>
        </p:txBody>
      </p:sp>
    </p:spTree>
    <p:extLst>
      <p:ext uri="{BB962C8B-B14F-4D97-AF65-F5344CB8AC3E}">
        <p14:creationId xmlns:p14="http://schemas.microsoft.com/office/powerpoint/2010/main" val="36600553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D0E3CC01-B5C4-4D8B-9595-6782F070AC54}" type="slidenum">
              <a:rPr lang="cs-CZ" smtClean="0"/>
              <a:t>2</a:t>
            </a:fld>
            <a:endParaRPr lang="cs-CZ"/>
          </a:p>
        </p:txBody>
      </p:sp>
    </p:spTree>
    <p:extLst>
      <p:ext uri="{BB962C8B-B14F-4D97-AF65-F5344CB8AC3E}">
        <p14:creationId xmlns:p14="http://schemas.microsoft.com/office/powerpoint/2010/main" val="31027624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B4F092AC-E091-412F-B450-B191C8495F0E}" type="slidenum">
              <a:rPr lang="cs-CZ" smtClean="0"/>
              <a:t>3</a:t>
            </a:fld>
            <a:endParaRPr lang="cs-CZ"/>
          </a:p>
        </p:txBody>
      </p:sp>
    </p:spTree>
    <p:extLst>
      <p:ext uri="{BB962C8B-B14F-4D97-AF65-F5344CB8AC3E}">
        <p14:creationId xmlns:p14="http://schemas.microsoft.com/office/powerpoint/2010/main" val="2322780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D0E3CC01-B5C4-4D8B-9595-6782F070AC54}" type="slidenum">
              <a:rPr lang="cs-CZ" smtClean="0"/>
              <a:t>7</a:t>
            </a:fld>
            <a:endParaRPr lang="cs-CZ"/>
          </a:p>
        </p:txBody>
      </p:sp>
    </p:spTree>
    <p:extLst>
      <p:ext uri="{BB962C8B-B14F-4D97-AF65-F5344CB8AC3E}">
        <p14:creationId xmlns:p14="http://schemas.microsoft.com/office/powerpoint/2010/main" val="3839722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D0E3CC01-B5C4-4D8B-9595-6782F070AC54}" type="slidenum">
              <a:rPr lang="cs-CZ" smtClean="0"/>
              <a:t>10</a:t>
            </a:fld>
            <a:endParaRPr lang="cs-CZ"/>
          </a:p>
        </p:txBody>
      </p:sp>
    </p:spTree>
    <p:extLst>
      <p:ext uri="{BB962C8B-B14F-4D97-AF65-F5344CB8AC3E}">
        <p14:creationId xmlns:p14="http://schemas.microsoft.com/office/powerpoint/2010/main" val="3839722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D0E3CC01-B5C4-4D8B-9595-6782F070AC54}" type="slidenum">
              <a:rPr lang="cs-CZ" smtClean="0"/>
              <a:t>11</a:t>
            </a:fld>
            <a:endParaRPr lang="cs-CZ"/>
          </a:p>
        </p:txBody>
      </p:sp>
    </p:spTree>
    <p:extLst>
      <p:ext uri="{BB962C8B-B14F-4D97-AF65-F5344CB8AC3E}">
        <p14:creationId xmlns:p14="http://schemas.microsoft.com/office/powerpoint/2010/main" val="3839722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D0E3CC01-B5C4-4D8B-9595-6782F070AC54}" type="slidenum">
              <a:rPr lang="cs-CZ" smtClean="0"/>
              <a:t>12</a:t>
            </a:fld>
            <a:endParaRPr lang="cs-CZ"/>
          </a:p>
        </p:txBody>
      </p:sp>
    </p:spTree>
    <p:extLst>
      <p:ext uri="{BB962C8B-B14F-4D97-AF65-F5344CB8AC3E}">
        <p14:creationId xmlns:p14="http://schemas.microsoft.com/office/powerpoint/2010/main" val="3839722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D0E3CC01-B5C4-4D8B-9595-6782F070AC54}" type="slidenum">
              <a:rPr lang="cs-CZ" smtClean="0"/>
              <a:t>13</a:t>
            </a:fld>
            <a:endParaRPr lang="cs-CZ"/>
          </a:p>
        </p:txBody>
      </p:sp>
    </p:spTree>
    <p:extLst>
      <p:ext uri="{BB962C8B-B14F-4D97-AF65-F5344CB8AC3E}">
        <p14:creationId xmlns:p14="http://schemas.microsoft.com/office/powerpoint/2010/main" val="3839722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D0E3CC01-B5C4-4D8B-9595-6782F070AC54}" type="slidenum">
              <a:rPr lang="cs-CZ" smtClean="0"/>
              <a:t>14</a:t>
            </a:fld>
            <a:endParaRPr lang="cs-CZ"/>
          </a:p>
        </p:txBody>
      </p:sp>
    </p:spTree>
    <p:extLst>
      <p:ext uri="{BB962C8B-B14F-4D97-AF65-F5344CB8AC3E}">
        <p14:creationId xmlns:p14="http://schemas.microsoft.com/office/powerpoint/2010/main" val="383972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D0E3CC01-B5C4-4D8B-9595-6782F070AC54}" type="slidenum">
              <a:rPr lang="cs-CZ" smtClean="0"/>
              <a:t>15</a:t>
            </a:fld>
            <a:endParaRPr lang="cs-CZ"/>
          </a:p>
        </p:txBody>
      </p:sp>
    </p:spTree>
    <p:extLst>
      <p:ext uri="{BB962C8B-B14F-4D97-AF65-F5344CB8AC3E}">
        <p14:creationId xmlns:p14="http://schemas.microsoft.com/office/powerpoint/2010/main" val="3839722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D0E3CC01-B5C4-4D8B-9595-6782F070AC54}" type="slidenum">
              <a:rPr lang="cs-CZ" smtClean="0"/>
              <a:t>17</a:t>
            </a:fld>
            <a:endParaRPr lang="cs-CZ"/>
          </a:p>
        </p:txBody>
      </p:sp>
    </p:spTree>
    <p:extLst>
      <p:ext uri="{BB962C8B-B14F-4D97-AF65-F5344CB8AC3E}">
        <p14:creationId xmlns:p14="http://schemas.microsoft.com/office/powerpoint/2010/main" val="31027624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4051ED76-6A55-407D-A8DC-C62EB042989F}" type="datetimeFigureOut">
              <a:rPr lang="cs-CZ" smtClean="0"/>
              <a:t>14.4.2013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F147F3F5-0983-42D4-8456-EB73E122F012}"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4051ED76-6A55-407D-A8DC-C62EB042989F}" type="datetimeFigureOut">
              <a:rPr lang="cs-CZ" smtClean="0"/>
              <a:t>14.4.2013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F147F3F5-0983-42D4-8456-EB73E122F012}" type="slidenum">
              <a:rPr lang="cs-CZ" smtClean="0"/>
              <a:t>‹#›</a:t>
            </a:fld>
            <a:endParaRPr lang="cs-CZ"/>
          </a:p>
        </p:txBody>
      </p:sp>
      <p:sp>
        <p:nvSpPr>
          <p:cNvPr id="7" name="Title 6"/>
          <p:cNvSpPr>
            <a:spLocks noGrp="1"/>
          </p:cNvSpPr>
          <p:nvPr>
            <p:ph type="title"/>
          </p:nvPr>
        </p:nvSpPr>
        <p:spPr/>
        <p:txBody>
          <a:bodyPr/>
          <a:lstStyle/>
          <a:p>
            <a:r>
              <a:rPr lang="cs-CZ" smtClean="0"/>
              <a:t>Kliknutím lze upravit styl.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4051ED76-6A55-407D-A8DC-C62EB042989F}" type="datetimeFigureOut">
              <a:rPr lang="cs-CZ" smtClean="0"/>
              <a:t>14.4.2013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F147F3F5-0983-42D4-8456-EB73E122F012}"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5" name="Date Placeholder 4"/>
          <p:cNvSpPr>
            <a:spLocks noGrp="1"/>
          </p:cNvSpPr>
          <p:nvPr>
            <p:ph type="dt" sz="half" idx="10"/>
          </p:nvPr>
        </p:nvSpPr>
        <p:spPr/>
        <p:txBody>
          <a:bodyPr/>
          <a:lstStyle/>
          <a:p>
            <a:fld id="{4051ED76-6A55-407D-A8DC-C62EB042989F}" type="datetimeFigureOut">
              <a:rPr lang="cs-CZ" smtClean="0"/>
              <a:t>14.4.2013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F147F3F5-0983-42D4-8456-EB73E122F012}" type="slidenum">
              <a:rPr lang="cs-CZ" smtClean="0"/>
              <a:t>‹#›</a:t>
            </a:fld>
            <a:endParaRPr lang="cs-CZ"/>
          </a:p>
        </p:txBody>
      </p:sp>
      <p:sp>
        <p:nvSpPr>
          <p:cNvPr id="9" name="Content Placeholder 8"/>
          <p:cNvSpPr>
            <a:spLocks noGrp="1"/>
          </p:cNvSpPr>
          <p:nvPr>
            <p:ph sz="quarter" idx="13"/>
          </p:nvPr>
        </p:nvSpPr>
        <p:spPr>
          <a:xfrm>
            <a:off x="676655" y="2679192"/>
            <a:ext cx="3822192" cy="344728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4051ED76-6A55-407D-A8DC-C62EB042989F}" type="datetimeFigureOut">
              <a:rPr lang="cs-CZ" smtClean="0"/>
              <a:t>14.4.2013</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F147F3F5-0983-42D4-8456-EB73E122F012}"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4051ED76-6A55-407D-A8DC-C62EB042989F}" type="datetimeFigureOut">
              <a:rPr lang="cs-CZ" smtClean="0"/>
              <a:t>14.4.2013</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F147F3F5-0983-42D4-8456-EB73E122F012}"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4051ED76-6A55-407D-A8DC-C62EB042989F}" type="datetimeFigureOut">
              <a:rPr lang="cs-CZ" smtClean="0"/>
              <a:t>14.4.2013</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F147F3F5-0983-42D4-8456-EB73E122F012}"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4051ED76-6A55-407D-A8DC-C62EB042989F}" type="datetimeFigureOut">
              <a:rPr lang="cs-CZ" smtClean="0"/>
              <a:t>14.4.2013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F147F3F5-0983-42D4-8456-EB73E122F012}" type="slidenum">
              <a:rPr lang="cs-CZ" smtClean="0"/>
              <a:t>‹#›</a:t>
            </a:fld>
            <a:endParaRPr lang="cs-CZ"/>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cs-CZ" smtClean="0"/>
              <a:t>Kliknutím lze upravit styl.</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cs-CZ" smtClean="0"/>
              <a:t>Kliknutím lze upravit styl.</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4051ED76-6A55-407D-A8DC-C62EB042989F}" type="datetimeFigureOut">
              <a:rPr lang="cs-CZ" smtClean="0"/>
              <a:t>14.4.2013</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F147F3F5-0983-42D4-8456-EB73E122F012}" type="slidenum">
              <a:rPr lang="cs-CZ" smtClean="0"/>
              <a:t>‹#›</a:t>
            </a:fld>
            <a:endParaRPr lang="cs-CZ"/>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4051ED76-6A55-407D-A8DC-C62EB042989F}" type="datetimeFigureOut">
              <a:rPr lang="cs-CZ" smtClean="0"/>
              <a:t>14.4.2013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F147F3F5-0983-42D4-8456-EB73E122F012}"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4051ED76-6A55-407D-A8DC-C62EB042989F}" type="datetimeFigureOut">
              <a:rPr lang="cs-CZ" smtClean="0"/>
              <a:t>14.4.2013</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F147F3F5-0983-42D4-8456-EB73E122F012}" type="slidenum">
              <a:rPr lang="cs-CZ" smtClean="0"/>
              <a:t>‹#›</a:t>
            </a:fld>
            <a:endParaRPr lang="cs-CZ"/>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cs-CZ" smtClean="0"/>
              <a:t>Kliknutím lze upravit styl.</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cs-CZ" smtClean="0"/>
              <a:t>Kliknutím lze upravit styl.</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4051ED76-6A55-407D-A8DC-C62EB042989F}" type="datetimeFigureOut">
              <a:rPr lang="cs-CZ" smtClean="0"/>
              <a:t>14.4.2013</a:t>
            </a:fld>
            <a:endParaRPr lang="cs-CZ"/>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cs-CZ"/>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F147F3F5-0983-42D4-8456-EB73E122F012}" type="slidenum">
              <a:rPr lang="cs-CZ" smtClean="0"/>
              <a:t>‹#›</a:t>
            </a:fld>
            <a:endParaRPr lang="cs-CZ"/>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wmf"/><Relationship Id="rId5" Type="http://schemas.openxmlformats.org/officeDocument/2006/relationships/image" Target="../media/image6.jpeg"/><Relationship Id="rId4" Type="http://schemas.openxmlformats.org/officeDocument/2006/relationships/image" Target="../media/image5.wmf"/></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4.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image" Target="../media/image17.jpeg"/><Relationship Id="rId7" Type="http://schemas.openxmlformats.org/officeDocument/2006/relationships/image" Target="../media/image18.wmf"/><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wmf"/><Relationship Id="rId10" Type="http://schemas.openxmlformats.org/officeDocument/2006/relationships/image" Target="../media/image20.png"/><Relationship Id="rId4" Type="http://schemas.openxmlformats.org/officeDocument/2006/relationships/image" Target="../media/image5.wmf"/><Relationship Id="rId9" Type="http://schemas.openxmlformats.org/officeDocument/2006/relationships/image" Target="../media/image19.jpeg"/></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5.wmf"/><Relationship Id="rId3" Type="http://schemas.openxmlformats.org/officeDocument/2006/relationships/audio" Target="../media/audio2.wav"/><Relationship Id="rId7" Type="http://schemas.openxmlformats.org/officeDocument/2006/relationships/audio" Target="../media/audio3.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24.GIF"/><Relationship Id="rId5" Type="http://schemas.openxmlformats.org/officeDocument/2006/relationships/image" Target="../media/image23.wmf"/><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5.wm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3.wav"/><Relationship Id="rId5" Type="http://schemas.openxmlformats.org/officeDocument/2006/relationships/image" Target="../media/image24.GIF"/><Relationship Id="rId4" Type="http://schemas.openxmlformats.org/officeDocument/2006/relationships/image" Target="../media/image23.wmf"/></Relationships>
</file>

<file path=ppt/slides/_rels/slide21.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5.wm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image" Target="../media/image24.GIF"/></Relationships>
</file>

<file path=ppt/slides/_rels/slide22.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5.wm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image" Target="../media/image24.GIF"/></Relationships>
</file>

<file path=ppt/slides/_rels/slide23.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5.wm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image" Target="../media/image24.GIF"/></Relationships>
</file>

<file path=ppt/slides/_rels/slide24.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5.wm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audio" Target="../media/audio3.wav"/><Relationship Id="rId5" Type="http://schemas.openxmlformats.org/officeDocument/2006/relationships/audio" Target="../media/audio1.wav"/><Relationship Id="rId4" Type="http://schemas.openxmlformats.org/officeDocument/2006/relationships/image" Target="../media/image24.GIF"/></Relationships>
</file>

<file path=ppt/slides/_rels/slide25.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5.wm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audio" Target="../media/audio3.wav"/><Relationship Id="rId5" Type="http://schemas.openxmlformats.org/officeDocument/2006/relationships/audio" Target="../media/audio1.wav"/><Relationship Id="rId4" Type="http://schemas.openxmlformats.org/officeDocument/2006/relationships/image" Target="../media/image24.GIF"/></Relationships>
</file>

<file path=ppt/slides/_rels/slide26.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5.wm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image" Target="../media/image24.GIF"/></Relationships>
</file>

<file path=ppt/slides/_rels/slide27.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5.wm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audio" Target="../media/audio3.wav"/><Relationship Id="rId5" Type="http://schemas.openxmlformats.org/officeDocument/2006/relationships/audio" Target="../media/audio1.wav"/><Relationship Id="rId4" Type="http://schemas.openxmlformats.org/officeDocument/2006/relationships/image" Target="../media/image24.GIF"/></Relationships>
</file>

<file path=ppt/slides/_rels/slide28.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5.wm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image" Target="../media/image24.GIF"/></Relationships>
</file>

<file path=ppt/slides/_rels/slide29.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5.wm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image" Target="../media/image24.GIF"/></Relationships>
</file>

<file path=ppt/slides/_rels/slide30.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5.wmf"/><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audio" Target="../media/audio3.wav"/><Relationship Id="rId5" Type="http://schemas.openxmlformats.org/officeDocument/2006/relationships/audio" Target="../media/audio1.wav"/><Relationship Id="rId4" Type="http://schemas.openxmlformats.org/officeDocument/2006/relationships/image" Target="../media/image24.GIF"/></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id"/><Relationship Id="rId1" Type="http://schemas.microsoft.com/office/2007/relationships/media" Target="../media/media1.mid"/><Relationship Id="rId5" Type="http://schemas.openxmlformats.org/officeDocument/2006/relationships/image" Target="../media/image26.png"/><Relationship Id="rId4" Type="http://schemas.openxmlformats.org/officeDocument/2006/relationships/image" Target="../media/image25.wmf"/></Relationships>
</file>

<file path=ppt/slides/_rels/slide32.xml.rels><?xml version="1.0" encoding="UTF-8" standalone="yes"?>
<Relationships xmlns="http://schemas.openxmlformats.org/package/2006/relationships"><Relationship Id="rId3" Type="http://schemas.openxmlformats.org/officeDocument/2006/relationships/hyperlink" Target="http://cs.wikipedia.org/wiki/Soubor:XianHorses.jpg" TargetMode="External"/><Relationship Id="rId2" Type="http://schemas.openxmlformats.org/officeDocument/2006/relationships/hyperlink" Target="http://cs.wikipedia.org/wiki/Soubor:Terrakotta_2006_1.jpg-" TargetMode="External"/><Relationship Id="rId1" Type="http://schemas.openxmlformats.org/officeDocument/2006/relationships/slideLayout" Target="../slideLayouts/slideLayout2.xml"/><Relationship Id="rId4" Type="http://schemas.openxmlformats.org/officeDocument/2006/relationships/hyperlink" Target="http://cs.wikipedia.org/wiki/Soubor:Liang's_calligraphy.jpg"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graphicFrame>
        <p:nvGraphicFramePr>
          <p:cNvPr id="4" name="Group 34"/>
          <p:cNvGraphicFramePr>
            <a:graphicFrameLocks/>
          </p:cNvGraphicFramePr>
          <p:nvPr>
            <p:extLst>
              <p:ext uri="{D42A27DB-BD31-4B8C-83A1-F6EECF244321}">
                <p14:modId xmlns:p14="http://schemas.microsoft.com/office/powerpoint/2010/main" val="4160376643"/>
              </p:ext>
            </p:extLst>
          </p:nvPr>
        </p:nvGraphicFramePr>
        <p:xfrm>
          <a:off x="35495" y="1543694"/>
          <a:ext cx="9073009" cy="5341690"/>
        </p:xfrm>
        <a:graphic>
          <a:graphicData uri="http://schemas.openxmlformats.org/drawingml/2006/table">
            <a:tbl>
              <a:tblPr/>
              <a:tblGrid>
                <a:gridCol w="2182532"/>
                <a:gridCol w="6890477"/>
              </a:tblGrid>
              <a:tr h="36004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Název školy</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ZŠ </a:t>
                      </a:r>
                      <a:r>
                        <a:rPr kumimoji="0" lang="cs-CZ" sz="1400" b="0" i="0" u="none" strike="noStrike" cap="none" normalizeH="0" baseline="0" dirty="0" err="1" smtClean="0">
                          <a:ln>
                            <a:noFill/>
                          </a:ln>
                          <a:solidFill>
                            <a:schemeClr val="tx1"/>
                          </a:solidFill>
                          <a:effectLst/>
                          <a:latin typeface="Arial" charset="0"/>
                          <a:cs typeface="Arial" charset="0"/>
                        </a:rPr>
                        <a:t>Zlonice</a:t>
                      </a:r>
                      <a:r>
                        <a:rPr kumimoji="0" lang="cs-CZ" sz="1400" b="0" i="0" u="none" strike="noStrike" cap="none" normalizeH="0" baseline="0" dirty="0" smtClean="0">
                          <a:ln>
                            <a:noFill/>
                          </a:ln>
                          <a:solidFill>
                            <a:schemeClr val="tx1"/>
                          </a:solidFill>
                          <a:effectLst/>
                          <a:latin typeface="Arial" charset="0"/>
                          <a:cs typeface="Arial" charset="0"/>
                        </a:rPr>
                        <a:t>, okres Kladno</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381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575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Adresa školy</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Komenského 305, </a:t>
                      </a:r>
                      <a:r>
                        <a:rPr kumimoji="0" lang="cs-CZ" sz="1400" b="0" i="0" u="none" strike="noStrike" cap="none" normalizeH="0" baseline="0" dirty="0" err="1" smtClean="0">
                          <a:ln>
                            <a:noFill/>
                          </a:ln>
                          <a:solidFill>
                            <a:schemeClr val="tx1"/>
                          </a:solidFill>
                          <a:effectLst/>
                          <a:latin typeface="Arial" charset="0"/>
                          <a:cs typeface="Arial" charset="0"/>
                        </a:rPr>
                        <a:t>Zlonice</a:t>
                      </a:r>
                      <a:endParaRPr kumimoji="0" lang="cs-CZ" sz="1400" b="0" i="0" u="none" strike="noStrike" cap="none" normalizeH="0" baseline="0" dirty="0" smtClean="0">
                        <a:ln>
                          <a:noFill/>
                        </a:ln>
                        <a:solidFill>
                          <a:schemeClr val="tx1"/>
                        </a:solidFill>
                        <a:effectLst/>
                        <a:latin typeface="Arial" charset="0"/>
                        <a:cs typeface="Arial" charset="0"/>
                      </a:endParaRP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406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Číslo projektu</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lang="cs-CZ" sz="1400" kern="1200" dirty="0" smtClean="0">
                          <a:solidFill>
                            <a:schemeClr val="tx1"/>
                          </a:solidFill>
                          <a:latin typeface="Arial" pitchFamily="34" charset="0"/>
                          <a:ea typeface="+mn-ea"/>
                          <a:cs typeface="Arial" pitchFamily="34" charset="0"/>
                        </a:rPr>
                        <a:t>CZ.1.07/1.4.00/21.3655, Moderní škola</a:t>
                      </a:r>
                      <a:endParaRPr kumimoji="0" lang="cs-CZ" sz="1400" b="0" i="0" u="none" strike="noStrike" cap="none" normalizeH="0" baseline="0" dirty="0" smtClean="0">
                        <a:ln>
                          <a:noFill/>
                        </a:ln>
                        <a:solidFill>
                          <a:schemeClr val="tx1"/>
                        </a:solidFill>
                        <a:effectLst/>
                        <a:latin typeface="Arial" pitchFamily="34" charset="0"/>
                        <a:cs typeface="Arial" pitchFamily="34" charset="0"/>
                      </a:endParaRP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669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Číslo materiálu v sadě</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lang="cs-CZ" sz="1400" b="0" i="0" u="none" strike="noStrike" dirty="0" smtClean="0">
                          <a:solidFill>
                            <a:srgbClr val="000000"/>
                          </a:solidFill>
                          <a:effectLst/>
                          <a:latin typeface="Calibri"/>
                        </a:rPr>
                        <a:t>VY_32_INOVACE_03_01_13</a:t>
                      </a:r>
                      <a:endParaRPr kumimoji="0" lang="cs-CZ" sz="1400" b="0" i="0" u="none" strike="noStrike" cap="none" normalizeH="0" baseline="0" dirty="0" smtClean="0">
                        <a:ln>
                          <a:noFill/>
                        </a:ln>
                        <a:solidFill>
                          <a:schemeClr val="tx1"/>
                        </a:solidFill>
                        <a:effectLst/>
                        <a:latin typeface="Arial" charset="0"/>
                        <a:cs typeface="Arial" charset="0"/>
                      </a:endParaRP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8575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Předmět </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dějepis</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31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Téma </a:t>
                      </a:r>
                      <a:r>
                        <a:rPr kumimoji="0" lang="cs-CZ" sz="1600" b="0" i="0" u="none" strike="noStrike" cap="none" normalizeH="0" baseline="0" dirty="0" smtClean="0">
                          <a:ln>
                            <a:noFill/>
                          </a:ln>
                          <a:solidFill>
                            <a:schemeClr val="tx1"/>
                          </a:solidFill>
                          <a:effectLst/>
                          <a:latin typeface="Arial" charset="0"/>
                          <a:cs typeface="Arial" charset="0"/>
                        </a:rPr>
                        <a:t>(název prezentace)</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Kultura </a:t>
                      </a:r>
                      <a:r>
                        <a:rPr kumimoji="0" lang="cs-CZ" sz="1400" b="0" i="0" u="none" strike="noStrike" cap="none" normalizeH="0" baseline="0" dirty="0" smtClean="0">
                          <a:ln>
                            <a:noFill/>
                          </a:ln>
                          <a:solidFill>
                            <a:schemeClr val="tx1"/>
                          </a:solidFill>
                          <a:effectLst/>
                          <a:latin typeface="Arial" charset="0"/>
                          <a:cs typeface="Arial" charset="0"/>
                        </a:rPr>
                        <a:t>a vzdělanost ve starověké </a:t>
                      </a:r>
                      <a:r>
                        <a:rPr kumimoji="0" lang="cs-CZ" sz="1400" b="0" i="0" u="none" strike="noStrike" cap="none" normalizeH="0" baseline="0" dirty="0" smtClean="0">
                          <a:ln>
                            <a:noFill/>
                          </a:ln>
                          <a:solidFill>
                            <a:schemeClr val="tx1"/>
                          </a:solidFill>
                          <a:effectLst/>
                          <a:latin typeface="Arial" charset="0"/>
                          <a:cs typeface="Arial" charset="0"/>
                        </a:rPr>
                        <a:t>Číně</a:t>
                      </a:r>
                      <a:endParaRPr kumimoji="0" lang="cs-CZ" sz="1400" b="0" i="0" u="none" strike="noStrike" cap="none" normalizeH="0" baseline="0" dirty="0" smtClean="0">
                        <a:ln>
                          <a:noFill/>
                        </a:ln>
                        <a:solidFill>
                          <a:schemeClr val="tx1"/>
                        </a:solidFill>
                        <a:effectLst/>
                        <a:latin typeface="Arial" charset="0"/>
                        <a:cs typeface="Arial" charset="0"/>
                      </a:endParaRP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7480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Autor</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400" b="0" i="0" u="none" strike="noStrike" cap="none" normalizeH="0" baseline="0" dirty="0" smtClean="0">
                          <a:ln>
                            <a:noFill/>
                          </a:ln>
                          <a:solidFill>
                            <a:schemeClr val="tx1"/>
                          </a:solidFill>
                          <a:effectLst/>
                          <a:latin typeface="Arial" charset="0"/>
                          <a:cs typeface="Arial" charset="0"/>
                        </a:rPr>
                        <a:t>Mgr. Věra </a:t>
                      </a:r>
                      <a:r>
                        <a:rPr kumimoji="0" lang="cs-CZ" sz="1400" b="0" i="0" u="none" strike="noStrike" cap="none" normalizeH="0" baseline="0" dirty="0" err="1" smtClean="0">
                          <a:ln>
                            <a:noFill/>
                          </a:ln>
                          <a:solidFill>
                            <a:schemeClr val="tx1"/>
                          </a:solidFill>
                          <a:effectLst/>
                          <a:latin typeface="Arial" charset="0"/>
                          <a:cs typeface="Arial" charset="0"/>
                        </a:rPr>
                        <a:t>Nídrová</a:t>
                      </a:r>
                      <a:endParaRPr kumimoji="0" lang="cs-CZ" sz="1400" b="0" i="0" u="none" strike="noStrike" cap="none" normalizeH="0" baseline="0" dirty="0" smtClean="0">
                        <a:ln>
                          <a:noFill/>
                        </a:ln>
                        <a:solidFill>
                          <a:schemeClr val="tx1"/>
                        </a:solidFill>
                        <a:effectLst/>
                        <a:latin typeface="Arial" charset="0"/>
                        <a:cs typeface="Arial" charset="0"/>
                      </a:endParaRP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46933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Arial" charset="0"/>
                          <a:cs typeface="Arial" charset="0"/>
                        </a:rPr>
                        <a:t>Metodický popis (anotace)</a:t>
                      </a:r>
                    </a:p>
                  </a:txBody>
                  <a:tcPr marL="90000" marR="90000" marT="46800" marB="46800" anchor="ctr"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lang="cs-CZ" sz="1400" b="0" dirty="0" smtClean="0">
                          <a:solidFill>
                            <a:schemeClr val="tx1"/>
                          </a:solidFill>
                          <a:latin typeface="Arial" pitchFamily="34" charset="0"/>
                          <a:cs typeface="Arial" pitchFamily="34" charset="0"/>
                        </a:rPr>
                        <a:t>Prezentace pro 6. ročník je určena pro interaktivní</a:t>
                      </a:r>
                      <a:r>
                        <a:rPr lang="cs-CZ" sz="1400" b="0" baseline="0" dirty="0" smtClean="0">
                          <a:solidFill>
                            <a:schemeClr val="tx1"/>
                          </a:solidFill>
                          <a:latin typeface="Arial" pitchFamily="34" charset="0"/>
                          <a:cs typeface="Arial" pitchFamily="34" charset="0"/>
                        </a:rPr>
                        <a:t> tabuli, nebo PC.</a:t>
                      </a:r>
                      <a:r>
                        <a:rPr lang="cs-CZ" sz="1400" b="0" dirty="0" smtClean="0">
                          <a:solidFill>
                            <a:schemeClr val="tx1"/>
                          </a:solidFill>
                          <a:latin typeface="Arial" pitchFamily="34" charset="0"/>
                          <a:cs typeface="Arial" pitchFamily="34" charset="0"/>
                        </a:rPr>
                        <a:t> Seznamuje s prvními státními útvary, kulturou a vzdělaností ve starověké Číně. Je určena k výkladu, k práci s mapou a zápisu do sešitu. Závěrečné</a:t>
                      </a:r>
                      <a:r>
                        <a:rPr lang="cs-CZ" sz="1400" b="0" baseline="0" dirty="0" smtClean="0">
                          <a:solidFill>
                            <a:schemeClr val="tx1"/>
                          </a:solidFill>
                          <a:latin typeface="Arial" pitchFamily="34" charset="0"/>
                          <a:cs typeface="Arial" pitchFamily="34" charset="0"/>
                        </a:rPr>
                        <a:t> </a:t>
                      </a:r>
                      <a:r>
                        <a:rPr lang="cs-CZ" sz="1400" b="0" dirty="0" smtClean="0">
                          <a:solidFill>
                            <a:schemeClr val="tx1"/>
                          </a:solidFill>
                          <a:latin typeface="Arial" pitchFamily="34" charset="0"/>
                          <a:cs typeface="Arial" pitchFamily="34" charset="0"/>
                        </a:rPr>
                        <a:t>cvičení na stránkách 17 až 30 slouží k procvičení a upevnění nové látky.</a:t>
                      </a:r>
                      <a:r>
                        <a:rPr lang="cs-CZ" sz="1400" b="0" baseline="0" dirty="0" smtClean="0">
                          <a:solidFill>
                            <a:schemeClr val="tx1"/>
                          </a:solidFill>
                          <a:latin typeface="Arial" pitchFamily="34" charset="0"/>
                          <a:cs typeface="Arial" pitchFamily="34" charset="0"/>
                        </a:rPr>
                        <a:t> Žáci</a:t>
                      </a:r>
                      <a:r>
                        <a:rPr lang="cs-CZ" sz="1400" b="0" dirty="0" smtClean="0">
                          <a:solidFill>
                            <a:schemeClr val="tx1"/>
                          </a:solidFill>
                          <a:latin typeface="Arial" pitchFamily="34" charset="0"/>
                          <a:cs typeface="Arial" pitchFamily="34" charset="0"/>
                        </a:rPr>
                        <a:t> v těchto úkolech pomáhají českému turistovi na Čínské zdi odmítnout, nebo potvrdit obráncům strážních věži jejich tvrzení. Pokud odpoví správně, postupují </a:t>
                      </a:r>
                      <a:r>
                        <a:rPr lang="cs-CZ" sz="1400" b="0" dirty="0" smtClean="0">
                          <a:solidFill>
                            <a:schemeClr val="tx1"/>
                          </a:solidFill>
                          <a:latin typeface="Arial" pitchFamily="34" charset="0"/>
                          <a:cs typeface="Arial" pitchFamily="34" charset="0"/>
                        </a:rPr>
                        <a:t>pomocí kompasu dál</a:t>
                      </a:r>
                      <a:r>
                        <a:rPr lang="cs-CZ" sz="1400" b="0" dirty="0" smtClean="0">
                          <a:solidFill>
                            <a:schemeClr val="tx1"/>
                          </a:solidFill>
                          <a:latin typeface="Arial" pitchFamily="34" charset="0"/>
                          <a:cs typeface="Arial" pitchFamily="34" charset="0"/>
                        </a:rPr>
                        <a:t>. Pokud špatně, musí se opravit,</a:t>
                      </a:r>
                      <a:r>
                        <a:rPr lang="cs-CZ" sz="1400" b="0" baseline="0" dirty="0" smtClean="0">
                          <a:solidFill>
                            <a:schemeClr val="tx1"/>
                          </a:solidFill>
                          <a:latin typeface="Arial" pitchFamily="34" charset="0"/>
                          <a:cs typeface="Arial" pitchFamily="34" charset="0"/>
                        </a:rPr>
                        <a:t> aby mohl turista kráčet k dalšímu úkolu.</a:t>
                      </a:r>
                      <a:r>
                        <a:rPr lang="cs-CZ" sz="1400" b="0" dirty="0" smtClean="0">
                          <a:solidFill>
                            <a:schemeClr val="tx1"/>
                          </a:solidFill>
                          <a:latin typeface="Arial" pitchFamily="34" charset="0"/>
                          <a:cs typeface="Arial" pitchFamily="34" charset="0"/>
                        </a:rPr>
                        <a:t> Odpovídají tlačítky s čínskými znaky ano x ne</a:t>
                      </a:r>
                      <a:r>
                        <a:rPr lang="cs-CZ" sz="1400" b="0" dirty="0" smtClean="0">
                          <a:solidFill>
                            <a:schemeClr val="tx1"/>
                          </a:solidFill>
                          <a:latin typeface="Arial" pitchFamily="34" charset="0"/>
                          <a:cs typeface="Arial" pitchFamily="34" charset="0"/>
                        </a:rPr>
                        <a:t>. Při odpovědích jsou zapojeny zvukové efekty. Na </a:t>
                      </a:r>
                      <a:r>
                        <a:rPr lang="cs-CZ" sz="1400" b="0" dirty="0" smtClean="0">
                          <a:solidFill>
                            <a:schemeClr val="tx1"/>
                          </a:solidFill>
                          <a:latin typeface="Arial" pitchFamily="34" charset="0"/>
                          <a:cs typeface="Arial" pitchFamily="34" charset="0"/>
                        </a:rPr>
                        <a:t>snímcích 2, 8, 9, 11, a 13 </a:t>
                      </a:r>
                      <a:r>
                        <a:rPr lang="cs-CZ" sz="1400" b="0" baseline="0" dirty="0" smtClean="0">
                          <a:solidFill>
                            <a:schemeClr val="tx1"/>
                          </a:solidFill>
                          <a:latin typeface="Arial" pitchFamily="34" charset="0"/>
                          <a:cs typeface="Arial" pitchFamily="34" charset="0"/>
                        </a:rPr>
                        <a:t>jsou obrázky, které ilustrují látku. Na snímku 31 </a:t>
                      </a:r>
                      <a:r>
                        <a:rPr lang="cs-CZ" sz="1400" b="0" dirty="0" smtClean="0">
                          <a:solidFill>
                            <a:schemeClr val="tx1"/>
                          </a:solidFill>
                          <a:latin typeface="Arial" pitchFamily="34" charset="0"/>
                          <a:cs typeface="Arial" pitchFamily="34" charset="0"/>
                        </a:rPr>
                        <a:t> si </a:t>
                      </a:r>
                      <a:r>
                        <a:rPr lang="cs-CZ" sz="1400" b="0" baseline="0" dirty="0" smtClean="0">
                          <a:solidFill>
                            <a:schemeClr val="tx1"/>
                          </a:solidFill>
                          <a:latin typeface="Arial" pitchFamily="34" charset="0"/>
                          <a:cs typeface="Arial" pitchFamily="34" charset="0"/>
                        </a:rPr>
                        <a:t> děti zopakují různé čínské vynálezy, které slouží světu do dnešních dní. Použijí pero, následně si klikáním zkontrolují svoji práci. Snímek 6 orientuje žáky na časové lince.</a:t>
                      </a:r>
                      <a:endParaRPr kumimoji="0" lang="cs-CZ" sz="1400" b="0" i="0" u="none" strike="noStrike" cap="none" normalizeH="0" baseline="0" dirty="0" smtClean="0">
                        <a:ln>
                          <a:noFill/>
                        </a:ln>
                        <a:solidFill>
                          <a:schemeClr val="tx1"/>
                        </a:solidFill>
                        <a:effectLst/>
                        <a:latin typeface="Arial" pitchFamily="34" charset="0"/>
                        <a:cs typeface="Arial" pitchFamily="34" charset="0"/>
                      </a:endParaRPr>
                    </a:p>
                  </a:txBody>
                  <a:tcPr marL="90000" marR="90000" marT="46800" marB="46800" horzOverflow="overflow">
                    <a:lnL w="38100" cap="flat" cmpd="sng" algn="ctr">
                      <a:solidFill>
                        <a:schemeClr val="tx1"/>
                      </a:solidFill>
                      <a:prstDash val="solid"/>
                      <a:round/>
                      <a:headEnd type="none" w="med" len="med"/>
                      <a:tailEnd type="none" w="med" len="med"/>
                    </a:lnL>
                    <a:lnR w="381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38100" cap="flat" cmpd="sng" algn="ctr">
                      <a:solidFill>
                        <a:schemeClr val="tx1"/>
                      </a:solidFill>
                      <a:prstDash val="solid"/>
                      <a:round/>
                      <a:headEnd type="none" w="med" len="med"/>
                      <a:tailEnd type="none" w="med" len="med"/>
                    </a:lnB>
                    <a:lnTlToBr>
                      <a:noFill/>
                    </a:lnTlToBr>
                    <a:lnBlToTr>
                      <a:noFill/>
                    </a:lnBlToTr>
                    <a:noFill/>
                  </a:tcPr>
                </a:tc>
              </a:tr>
            </a:tbl>
          </a:graphicData>
        </a:graphic>
      </p:graphicFrame>
      <p:pic>
        <p:nvPicPr>
          <p:cNvPr id="1026" name="Picture 2"/>
          <p:cNvPicPr>
            <a:picLocks noChangeAspect="1" noChangeArrowheads="1"/>
          </p:cNvPicPr>
          <p:nvPr/>
        </p:nvPicPr>
        <p:blipFill>
          <a:blip r:embed="rId2" cstate="print"/>
          <a:srcRect/>
          <a:stretch>
            <a:fillRect/>
          </a:stretch>
        </p:blipFill>
        <p:spPr bwMode="auto">
          <a:xfrm>
            <a:off x="971600" y="37024"/>
            <a:ext cx="6226176" cy="1485900"/>
          </a:xfrm>
          <a:prstGeom prst="rect">
            <a:avLst/>
          </a:prstGeom>
          <a:solidFill>
            <a:srgbClr val="FFFFFF"/>
          </a:solidFill>
          <a:ln w="9525">
            <a:noFill/>
            <a:miter lim="800000"/>
            <a:headEnd/>
            <a:tailEnd/>
          </a:ln>
        </p:spPr>
      </p:pic>
      <p:pic>
        <p:nvPicPr>
          <p:cNvPr id="7" name="Picture 3" descr="C:\Users\Paja\Documents\Paja\Škola\logo3.jpg"/>
          <p:cNvPicPr>
            <a:picLocks noChangeAspect="1" noChangeArrowheads="1"/>
          </p:cNvPicPr>
          <p:nvPr/>
        </p:nvPicPr>
        <p:blipFill>
          <a:blip r:embed="rId3" cstate="print"/>
          <a:srcRect/>
          <a:stretch>
            <a:fillRect/>
          </a:stretch>
        </p:blipFill>
        <p:spPr bwMode="auto">
          <a:xfrm>
            <a:off x="7197776" y="0"/>
            <a:ext cx="1118640" cy="1485900"/>
          </a:xfrm>
          <a:prstGeom prst="rect">
            <a:avLst/>
          </a:prstGeom>
          <a:noFill/>
        </p:spPr>
      </p:pic>
    </p:spTree>
    <p:extLst>
      <p:ext uri="{BB962C8B-B14F-4D97-AF65-F5344CB8AC3E}">
        <p14:creationId xmlns:p14="http://schemas.microsoft.com/office/powerpoint/2010/main" val="285104519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972615" y="332656"/>
            <a:ext cx="6048672" cy="1828800"/>
          </a:xfrm>
        </p:spPr>
        <p:txBody>
          <a:bodyPr/>
          <a:lstStyle/>
          <a:p>
            <a:r>
              <a:rPr lang="cs-CZ" dirty="0" smtClean="0"/>
              <a:t>            </a:t>
            </a:r>
            <a:r>
              <a:rPr lang="cs-CZ" sz="5400" b="1" i="1" dirty="0" smtClean="0">
                <a:solidFill>
                  <a:schemeClr val="accent1">
                    <a:lumMod val="60000"/>
                    <a:lumOff val="40000"/>
                  </a:schemeClr>
                </a:solidFill>
                <a:effectLst>
                  <a:outerShdw blurRad="38100" dist="38100" dir="2700000" algn="tl">
                    <a:srgbClr val="000000">
                      <a:alpha val="43137"/>
                    </a:srgbClr>
                  </a:outerShdw>
                </a:effectLst>
              </a:rPr>
              <a:t>Starověká Čína</a:t>
            </a:r>
            <a:endParaRPr lang="cs-CZ" sz="5400" b="1" i="1" dirty="0">
              <a:solidFill>
                <a:schemeClr val="accent1">
                  <a:lumMod val="60000"/>
                  <a:lumOff val="40000"/>
                </a:schemeClr>
              </a:solidFill>
              <a:effectLst>
                <a:outerShdw blurRad="38100" dist="38100" dir="2700000" algn="tl">
                  <a:srgbClr val="000000">
                    <a:alpha val="43137"/>
                  </a:srgbClr>
                </a:outerShdw>
              </a:effectLst>
            </a:endParaRPr>
          </a:p>
        </p:txBody>
      </p:sp>
      <p:pic>
        <p:nvPicPr>
          <p:cNvPr id="1026" name="Picture 2" descr="C:\Documents and Settings\Administrator\Local Settings\Temporary Internet Files\Content.IE5\GTYGDK0X\MP900427603[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35696" y="2437565"/>
            <a:ext cx="4199506" cy="287731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027" name="Picture 3" descr="C:\Documents and Settings\Administrator\Local Settings\Temporary Internet Files\Content.IE5\ZH2GP33L\MC900290055[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2120" y="780404"/>
            <a:ext cx="2328984" cy="1906835"/>
          </a:xfrm>
          <a:prstGeom prst="rect">
            <a:avLst/>
          </a:prstGeom>
          <a:noFill/>
          <a:extLst>
            <a:ext uri="{909E8E84-426E-40DD-AFC4-6F175D3DCCD1}">
              <a14:hiddenFill xmlns:a14="http://schemas.microsoft.com/office/drawing/2010/main">
                <a:solidFill>
                  <a:srgbClr val="FFFFFF"/>
                </a:solidFill>
              </a14:hiddenFill>
            </a:ext>
          </a:extLst>
        </p:spPr>
      </p:pic>
      <p:sp>
        <p:nvSpPr>
          <p:cNvPr id="11" name="Documents"/>
          <p:cNvSpPr>
            <a:spLocks noEditPoints="1" noChangeArrowheads="1"/>
          </p:cNvSpPr>
          <p:nvPr/>
        </p:nvSpPr>
        <p:spPr bwMode="auto">
          <a:xfrm rot="1953488">
            <a:off x="776220" y="4410008"/>
            <a:ext cx="1352550" cy="1809750"/>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cs-CZ"/>
          </a:p>
        </p:txBody>
      </p:sp>
      <p:pic>
        <p:nvPicPr>
          <p:cNvPr id="1036" name="Picture 12" descr="C:\Documents and Settings\Administrator\Local Settings\Temporary Internet Files\Content.IE5\ZH2GP33L\MC900444755[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44529" y="3447095"/>
            <a:ext cx="1099730" cy="14220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4" name="Picture 3" descr="C:\Documents and Settings\Administrator\Local Settings\Temporary Internet Files\Content.IE5\KAEFL48G\MC900237617[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15771" y="2616630"/>
            <a:ext cx="1363941" cy="1566087"/>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Documents and Settings\Administrator\Local Settings\Temporary Internet Files\Content.IE5\ARB72LM7\MC900431509[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409848" y="4600655"/>
            <a:ext cx="1828572" cy="182857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C:\Documents and Settings\Administrator\Local Settings\Temporary Internet Files\Content.IE5\KAEFL48G\MC900361560[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203848" y="5013176"/>
            <a:ext cx="1829714" cy="1680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888567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1000"/>
                                        <p:tgtEl>
                                          <p:spTgt spid="1026"/>
                                        </p:tgtEl>
                                      </p:cBhvr>
                                    </p:animEffect>
                                    <p:anim calcmode="lin" valueType="num">
                                      <p:cBhvr>
                                        <p:cTn id="16" dur="1000" fill="hold"/>
                                        <p:tgtEl>
                                          <p:spTgt spid="1026"/>
                                        </p:tgtEl>
                                        <p:attrNameLst>
                                          <p:attrName>ppt_x</p:attrName>
                                        </p:attrNameLst>
                                      </p:cBhvr>
                                      <p:tavLst>
                                        <p:tav tm="0">
                                          <p:val>
                                            <p:strVal val="#ppt_x"/>
                                          </p:val>
                                        </p:tav>
                                        <p:tav tm="100000">
                                          <p:val>
                                            <p:strVal val="#ppt_x"/>
                                          </p:val>
                                        </p:tav>
                                      </p:tavLst>
                                    </p:anim>
                                    <p:anim calcmode="lin" valueType="num">
                                      <p:cBhvr>
                                        <p:cTn id="17"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1000"/>
                                        <p:tgtEl>
                                          <p:spTgt spid="4"/>
                                        </p:tgtEl>
                                      </p:cBhvr>
                                    </p:animEffect>
                                    <p:anim calcmode="lin" valueType="num">
                                      <p:cBhvr>
                                        <p:cTn id="30" dur="1000" fill="hold"/>
                                        <p:tgtEl>
                                          <p:spTgt spid="4"/>
                                        </p:tgtEl>
                                        <p:attrNameLst>
                                          <p:attrName>ppt_x</p:attrName>
                                        </p:attrNameLst>
                                      </p:cBhvr>
                                      <p:tavLst>
                                        <p:tav tm="0">
                                          <p:val>
                                            <p:strVal val="#ppt_x"/>
                                          </p:val>
                                        </p:tav>
                                        <p:tav tm="100000">
                                          <p:val>
                                            <p:strVal val="#ppt_x"/>
                                          </p:val>
                                        </p:tav>
                                      </p:tavLst>
                                    </p:anim>
                                    <p:anim calcmode="lin" valueType="num">
                                      <p:cBhvr>
                                        <p:cTn id="31"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nodeType="clickEffect">
                                  <p:stCondLst>
                                    <p:cond delay="0"/>
                                  </p:stCondLst>
                                  <p:childTnLst>
                                    <p:set>
                                      <p:cBhvr>
                                        <p:cTn id="35" dur="1" fill="hold">
                                          <p:stCondLst>
                                            <p:cond delay="0"/>
                                          </p:stCondLst>
                                        </p:cTn>
                                        <p:tgtEl>
                                          <p:spTgt spid="1029"/>
                                        </p:tgtEl>
                                        <p:attrNameLst>
                                          <p:attrName>style.visibility</p:attrName>
                                        </p:attrNameLst>
                                      </p:cBhvr>
                                      <p:to>
                                        <p:strVal val="visible"/>
                                      </p:to>
                                    </p:set>
                                    <p:animEffect transition="in" filter="fade">
                                      <p:cBhvr>
                                        <p:cTn id="36" dur="1000"/>
                                        <p:tgtEl>
                                          <p:spTgt spid="1029"/>
                                        </p:tgtEl>
                                      </p:cBhvr>
                                    </p:animEffect>
                                    <p:anim calcmode="lin" valueType="num">
                                      <p:cBhvr>
                                        <p:cTn id="37" dur="1000" fill="hold"/>
                                        <p:tgtEl>
                                          <p:spTgt spid="1029"/>
                                        </p:tgtEl>
                                        <p:attrNameLst>
                                          <p:attrName>ppt_x</p:attrName>
                                        </p:attrNameLst>
                                      </p:cBhvr>
                                      <p:tavLst>
                                        <p:tav tm="0">
                                          <p:val>
                                            <p:strVal val="#ppt_x"/>
                                          </p:val>
                                        </p:tav>
                                        <p:tav tm="100000">
                                          <p:val>
                                            <p:strVal val="#ppt_x"/>
                                          </p:val>
                                        </p:tav>
                                      </p:tavLst>
                                    </p:anim>
                                    <p:anim calcmode="lin" valueType="num">
                                      <p:cBhvr>
                                        <p:cTn id="38"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1027"/>
                                        </p:tgtEl>
                                        <p:attrNameLst>
                                          <p:attrName>style.visibility</p:attrName>
                                        </p:attrNameLst>
                                      </p:cBhvr>
                                      <p:to>
                                        <p:strVal val="visible"/>
                                      </p:to>
                                    </p:set>
                                    <p:animEffect transition="in" filter="fade">
                                      <p:cBhvr>
                                        <p:cTn id="43" dur="1000"/>
                                        <p:tgtEl>
                                          <p:spTgt spid="1027"/>
                                        </p:tgtEl>
                                      </p:cBhvr>
                                    </p:animEffect>
                                    <p:anim calcmode="lin" valueType="num">
                                      <p:cBhvr>
                                        <p:cTn id="44" dur="1000" fill="hold"/>
                                        <p:tgtEl>
                                          <p:spTgt spid="1027"/>
                                        </p:tgtEl>
                                        <p:attrNameLst>
                                          <p:attrName>ppt_x</p:attrName>
                                        </p:attrNameLst>
                                      </p:cBhvr>
                                      <p:tavLst>
                                        <p:tav tm="0">
                                          <p:val>
                                            <p:strVal val="#ppt_x"/>
                                          </p:val>
                                        </p:tav>
                                        <p:tav tm="100000">
                                          <p:val>
                                            <p:strVal val="#ppt_x"/>
                                          </p:val>
                                        </p:tav>
                                      </p:tavLst>
                                    </p:anim>
                                    <p:anim calcmode="lin" valueType="num">
                                      <p:cBhvr>
                                        <p:cTn id="45"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42" presetClass="entr" presetSubtype="0" fill="hold" nodeType="clickEffect">
                                  <p:stCondLst>
                                    <p:cond delay="0"/>
                                  </p:stCondLst>
                                  <p:childTnLst>
                                    <p:set>
                                      <p:cBhvr>
                                        <p:cTn id="49" dur="1" fill="hold">
                                          <p:stCondLst>
                                            <p:cond delay="0"/>
                                          </p:stCondLst>
                                        </p:cTn>
                                        <p:tgtEl>
                                          <p:spTgt spid="1036"/>
                                        </p:tgtEl>
                                        <p:attrNameLst>
                                          <p:attrName>style.visibility</p:attrName>
                                        </p:attrNameLst>
                                      </p:cBhvr>
                                      <p:to>
                                        <p:strVal val="visible"/>
                                      </p:to>
                                    </p:set>
                                    <p:animEffect transition="in" filter="fade">
                                      <p:cBhvr>
                                        <p:cTn id="50" dur="1000"/>
                                        <p:tgtEl>
                                          <p:spTgt spid="1036"/>
                                        </p:tgtEl>
                                      </p:cBhvr>
                                    </p:animEffect>
                                    <p:anim calcmode="lin" valueType="num">
                                      <p:cBhvr>
                                        <p:cTn id="51" dur="1000" fill="hold"/>
                                        <p:tgtEl>
                                          <p:spTgt spid="1036"/>
                                        </p:tgtEl>
                                        <p:attrNameLst>
                                          <p:attrName>ppt_x</p:attrName>
                                        </p:attrNameLst>
                                      </p:cBhvr>
                                      <p:tavLst>
                                        <p:tav tm="0">
                                          <p:val>
                                            <p:strVal val="#ppt_x"/>
                                          </p:val>
                                        </p:tav>
                                        <p:tav tm="100000">
                                          <p:val>
                                            <p:strVal val="#ppt_x"/>
                                          </p:val>
                                        </p:tav>
                                      </p:tavLst>
                                    </p:anim>
                                    <p:anim calcmode="lin" valueType="num">
                                      <p:cBhvr>
                                        <p:cTn id="52" dur="1000" fill="hold"/>
                                        <p:tgtEl>
                                          <p:spTgt spid="1036"/>
                                        </p:tgtEl>
                                        <p:attrNameLst>
                                          <p:attrName>ppt_y</p:attrName>
                                        </p:attrNameLst>
                                      </p:cBhvr>
                                      <p:tavLst>
                                        <p:tav tm="0">
                                          <p:val>
                                            <p:strVal val="#ppt_y+.1"/>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nodeType="click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1000"/>
                                        <p:tgtEl>
                                          <p:spTgt spid="9"/>
                                        </p:tgtEl>
                                      </p:cBhvr>
                                    </p:animEffect>
                                    <p:anim calcmode="lin" valueType="num">
                                      <p:cBhvr>
                                        <p:cTn id="58" dur="1000" fill="hold"/>
                                        <p:tgtEl>
                                          <p:spTgt spid="9"/>
                                        </p:tgtEl>
                                        <p:attrNameLst>
                                          <p:attrName>ppt_x</p:attrName>
                                        </p:attrNameLst>
                                      </p:cBhvr>
                                      <p:tavLst>
                                        <p:tav tm="0">
                                          <p:val>
                                            <p:strVal val="#ppt_x"/>
                                          </p:val>
                                        </p:tav>
                                        <p:tav tm="100000">
                                          <p:val>
                                            <p:strVal val="#ppt_x"/>
                                          </p:val>
                                        </p:tav>
                                      </p:tavLst>
                                    </p:anim>
                                    <p:anim calcmode="lin" valueType="num">
                                      <p:cBhvr>
                                        <p:cTn id="5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6"/>
          <p:cNvPicPr>
            <a:picLocks/>
          </p:cNvPicPr>
          <p:nvPr/>
        </p:nvPicPr>
        <p:blipFill rotWithShape="1">
          <a:blip r:embed="rId3">
            <a:extLst>
              <a:ext uri="{28A0092B-C50C-407E-A947-70E740481C1C}">
                <a14:useLocalDpi xmlns:a14="http://schemas.microsoft.com/office/drawing/2010/main" val="0"/>
              </a:ext>
            </a:extLst>
          </a:blip>
          <a:srcRect r="8896"/>
          <a:stretch/>
        </p:blipFill>
        <p:spPr bwMode="auto">
          <a:xfrm>
            <a:off x="275093" y="1194607"/>
            <a:ext cx="8208912" cy="5040560"/>
          </a:xfrm>
          <a:prstGeom prst="roundRect">
            <a:avLst>
              <a:gd name="adj" fmla="val 8594"/>
            </a:avLst>
          </a:prstGeom>
          <a:solidFill>
            <a:srgbClr val="FFFFFF">
              <a:shade val="85000"/>
            </a:srgbClr>
          </a:solidFill>
          <a:ln w="25400" cap="flat" cmpd="sng" algn="ctr">
            <a:solidFill>
              <a:schemeClr val="accent1"/>
            </a:solidFill>
            <a:prstDash val="solid"/>
          </a:ln>
          <a:effectLst>
            <a:reflection blurRad="12700" stA="38000" endPos="28000" dist="5000" dir="5400000" sy="-100000" algn="bl" rotWithShape="0"/>
          </a:effectLst>
          <a:extLst/>
        </p:spPr>
        <p:style>
          <a:lnRef idx="2">
            <a:schemeClr val="accent2">
              <a:shade val="50000"/>
            </a:schemeClr>
          </a:lnRef>
          <a:fillRef idx="1">
            <a:schemeClr val="accent2"/>
          </a:fillRef>
          <a:effectRef idx="0">
            <a:schemeClr val="accent2"/>
          </a:effectRef>
          <a:fontRef idx="minor">
            <a:schemeClr val="lt1"/>
          </a:fontRef>
        </p:style>
      </p:pic>
      <p:cxnSp>
        <p:nvCxnSpPr>
          <p:cNvPr id="5" name="Přímá spojnice se šipkou 4"/>
          <p:cNvCxnSpPr/>
          <p:nvPr/>
        </p:nvCxnSpPr>
        <p:spPr>
          <a:xfrm flipH="1" flipV="1">
            <a:off x="6909233" y="2990433"/>
            <a:ext cx="222077" cy="220830"/>
          </a:xfrm>
          <a:prstGeom prst="straightConnector1">
            <a:avLst/>
          </a:prstGeom>
          <a:ln>
            <a:solidFill>
              <a:schemeClr val="accent1">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10" name="TextovéPole 9"/>
          <p:cNvSpPr txBox="1"/>
          <p:nvPr/>
        </p:nvSpPr>
        <p:spPr>
          <a:xfrm>
            <a:off x="7020272" y="3100848"/>
            <a:ext cx="915958" cy="461665"/>
          </a:xfrm>
          <a:prstGeom prst="rect">
            <a:avLst/>
          </a:prstGeom>
          <a:noFill/>
          <a:ln>
            <a:solidFill>
              <a:schemeClr val="bg1"/>
            </a:solidFill>
          </a:ln>
        </p:spPr>
        <p:txBody>
          <a:bodyPr wrap="square" rtlCol="0">
            <a:spAutoFit/>
          </a:bodyPr>
          <a:lstStyle/>
          <a:p>
            <a:r>
              <a:rPr lang="cs-CZ" sz="2400" b="1" dirty="0" smtClean="0">
                <a:solidFill>
                  <a:schemeClr val="accent1">
                    <a:lumMod val="60000"/>
                    <a:lumOff val="40000"/>
                  </a:schemeClr>
                </a:solidFill>
              </a:rPr>
              <a:t>Čína</a:t>
            </a:r>
            <a:endParaRPr lang="cs-CZ" sz="2400" b="1" dirty="0">
              <a:solidFill>
                <a:schemeClr val="accent1">
                  <a:lumMod val="60000"/>
                  <a:lumOff val="40000"/>
                </a:schemeClr>
              </a:solidFill>
            </a:endParaRPr>
          </a:p>
        </p:txBody>
      </p:sp>
      <p:cxnSp>
        <p:nvCxnSpPr>
          <p:cNvPr id="4" name="Přímá spojnice se šipkou 3"/>
          <p:cNvCxnSpPr/>
          <p:nvPr/>
        </p:nvCxnSpPr>
        <p:spPr>
          <a:xfrm flipH="1" flipV="1">
            <a:off x="6909233" y="2990433"/>
            <a:ext cx="222077" cy="220830"/>
          </a:xfrm>
          <a:prstGeom prst="straightConnector1">
            <a:avLst/>
          </a:prstGeom>
          <a:ln>
            <a:solidFill>
              <a:schemeClr val="accent1">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3" name="TextovéPole 2"/>
          <p:cNvSpPr txBox="1"/>
          <p:nvPr/>
        </p:nvSpPr>
        <p:spPr>
          <a:xfrm>
            <a:off x="4135365" y="1982765"/>
            <a:ext cx="334739" cy="523220"/>
          </a:xfrm>
          <a:prstGeom prst="rect">
            <a:avLst/>
          </a:prstGeom>
          <a:noFill/>
        </p:spPr>
        <p:txBody>
          <a:bodyPr wrap="square" rtlCol="0">
            <a:spAutoFit/>
          </a:bodyPr>
          <a:lstStyle/>
          <a:p>
            <a:r>
              <a:rPr lang="cs-CZ" sz="2800" b="1" dirty="0" smtClean="0">
                <a:solidFill>
                  <a:schemeClr val="accent1">
                    <a:lumMod val="75000"/>
                  </a:schemeClr>
                </a:solidFill>
              </a:rPr>
              <a:t>.</a:t>
            </a:r>
            <a:endParaRPr lang="cs-CZ" sz="2800" b="1" dirty="0">
              <a:solidFill>
                <a:schemeClr val="accent1">
                  <a:lumMod val="75000"/>
                </a:schemeClr>
              </a:solidFill>
            </a:endParaRPr>
          </a:p>
        </p:txBody>
      </p:sp>
    </p:spTree>
    <p:extLst>
      <p:ext uri="{BB962C8B-B14F-4D97-AF65-F5344CB8AC3E}">
        <p14:creationId xmlns:p14="http://schemas.microsoft.com/office/powerpoint/2010/main" val="358086304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0" end="0"/>
                                            </p:txEl>
                                          </p:spTgt>
                                        </p:tgtEl>
                                        <p:attrNameLst>
                                          <p:attrName>style.visibility</p:attrName>
                                        </p:attrNameLst>
                                      </p:cBhvr>
                                      <p:to>
                                        <p:strVal val="visible"/>
                                      </p:to>
                                    </p:set>
                                    <p:anim calcmode="lin" valueType="num">
                                      <p:cBhvr additive="base">
                                        <p:cTn id="13"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Nadpis 1"/>
          <p:cNvSpPr>
            <a:spLocks noGrp="1"/>
          </p:cNvSpPr>
          <p:nvPr>
            <p:ph type="ctrTitle"/>
          </p:nvPr>
        </p:nvSpPr>
        <p:spPr>
          <a:xfrm>
            <a:off x="-972615" y="332656"/>
            <a:ext cx="6048672" cy="1828800"/>
          </a:xfrm>
        </p:spPr>
        <p:txBody>
          <a:bodyPr/>
          <a:lstStyle/>
          <a:p>
            <a:r>
              <a:rPr lang="cs-CZ" dirty="0" smtClean="0"/>
              <a:t>     </a:t>
            </a:r>
            <a:endParaRPr lang="cs-CZ" dirty="0"/>
          </a:p>
        </p:txBody>
      </p:sp>
      <p:sp>
        <p:nvSpPr>
          <p:cNvPr id="5" name="Obdélník 4"/>
          <p:cNvSpPr/>
          <p:nvPr/>
        </p:nvSpPr>
        <p:spPr>
          <a:xfrm>
            <a:off x="1814017" y="886073"/>
            <a:ext cx="4896544" cy="769441"/>
          </a:xfrm>
          <a:prstGeom prst="rect">
            <a:avLst/>
          </a:prstGeom>
        </p:spPr>
        <p:txBody>
          <a:bodyPr wrap="square">
            <a:spAutoFit/>
          </a:bodyPr>
          <a:lstStyle/>
          <a:p>
            <a:r>
              <a:rPr lang="cs-CZ" sz="4400" b="1" dirty="0" smtClean="0">
                <a:solidFill>
                  <a:schemeClr val="accent1">
                    <a:lumMod val="60000"/>
                    <a:lumOff val="40000"/>
                  </a:schemeClr>
                </a:solidFill>
                <a:effectLst>
                  <a:outerShdw blurRad="38100" dist="38100" dir="2700000" algn="tl">
                    <a:srgbClr val="000000">
                      <a:alpha val="43137"/>
                    </a:srgbClr>
                  </a:outerShdw>
                </a:effectLst>
              </a:rPr>
              <a:t>       Společnost</a:t>
            </a:r>
            <a:endParaRPr lang="cs-CZ" sz="4400" b="1" dirty="0">
              <a:solidFill>
                <a:schemeClr val="accent1">
                  <a:lumMod val="60000"/>
                  <a:lumOff val="40000"/>
                </a:schemeClr>
              </a:solidFill>
              <a:effectLst>
                <a:outerShdw blurRad="38100" dist="38100" dir="2700000" algn="tl">
                  <a:srgbClr val="000000">
                    <a:alpha val="43137"/>
                  </a:srgbClr>
                </a:outerShdw>
              </a:effectLst>
            </a:endParaRPr>
          </a:p>
        </p:txBody>
      </p:sp>
      <p:sp>
        <p:nvSpPr>
          <p:cNvPr id="6" name="Obdélník 5"/>
          <p:cNvSpPr/>
          <p:nvPr/>
        </p:nvSpPr>
        <p:spPr>
          <a:xfrm>
            <a:off x="611560" y="1988840"/>
            <a:ext cx="7992888" cy="3046988"/>
          </a:xfrm>
          <a:prstGeom prst="rect">
            <a:avLst/>
          </a:prstGeom>
          <a:scene3d>
            <a:camera prst="orthographicFront"/>
            <a:lightRig rig="threePt" dir="t"/>
          </a:scene3d>
          <a:sp3d extrusionH="76200" prstMaterial="flat">
            <a:extrusionClr>
              <a:srgbClr val="FF6D9E"/>
            </a:extrusionClr>
          </a:sp3d>
        </p:spPr>
        <p:txBody>
          <a:bodyPr wrap="square">
            <a:spAutoFit/>
          </a:bodyPr>
          <a:lstStyle/>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p</a:t>
            </a:r>
            <a:r>
              <a:rPr lang="cs-CZ" sz="3200" b="1" dirty="0" smtClean="0">
                <a:solidFill>
                  <a:schemeClr val="accent1">
                    <a:lumMod val="60000"/>
                    <a:lumOff val="40000"/>
                  </a:schemeClr>
                </a:solidFill>
                <a:effectLst>
                  <a:outerShdw blurRad="38100" dist="38100" dir="2700000" algn="tl">
                    <a:srgbClr val="000000">
                      <a:alpha val="43137"/>
                    </a:srgbClr>
                  </a:outerShdw>
                </a:effectLst>
              </a:rPr>
              <a:t>rvní státní útvary 21. – 14. stol. př.n.l.  </a:t>
            </a:r>
          </a:p>
          <a:p>
            <a:pPr marL="457200" indent="-457200">
              <a:buFont typeface="Arial" pitchFamily="34" charset="0"/>
              <a:buChar char="•"/>
            </a:pPr>
            <a:r>
              <a:rPr lang="cs-CZ" sz="3200" b="1" dirty="0" err="1">
                <a:solidFill>
                  <a:schemeClr val="accent1">
                    <a:lumMod val="60000"/>
                    <a:lumOff val="40000"/>
                  </a:schemeClr>
                </a:solidFill>
                <a:effectLst>
                  <a:outerShdw blurRad="38100" dist="38100" dir="2700000" algn="tl">
                    <a:srgbClr val="000000">
                      <a:alpha val="43137"/>
                    </a:srgbClr>
                  </a:outerShdw>
                </a:effectLst>
              </a:rPr>
              <a:t>w</a:t>
            </a:r>
            <a:r>
              <a:rPr lang="cs-CZ" sz="3200" b="1" dirty="0" err="1" smtClean="0">
                <a:solidFill>
                  <a:schemeClr val="accent1">
                    <a:lumMod val="60000"/>
                    <a:lumOff val="40000"/>
                  </a:schemeClr>
                </a:solidFill>
                <a:effectLst>
                  <a:outerShdw blurRad="38100" dist="38100" dir="2700000" algn="tl">
                    <a:srgbClr val="000000">
                      <a:alpha val="43137"/>
                    </a:srgbClr>
                  </a:outerShdw>
                </a:effectLst>
              </a:rPr>
              <a:t>ang</a:t>
            </a:r>
            <a:r>
              <a:rPr lang="cs-CZ" sz="3200" b="1" dirty="0" smtClean="0">
                <a:solidFill>
                  <a:schemeClr val="accent1">
                    <a:lumMod val="60000"/>
                    <a:lumOff val="40000"/>
                  </a:schemeClr>
                </a:solidFill>
                <a:effectLst>
                  <a:outerShdw blurRad="38100" dist="38100" dir="2700000" algn="tl">
                    <a:srgbClr val="000000">
                      <a:alpha val="43137"/>
                    </a:srgbClr>
                  </a:outerShdw>
                </a:effectLst>
              </a:rPr>
              <a:t> – neomezený panovník – syn nebes  </a:t>
            </a:r>
          </a:p>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ř</a:t>
            </a:r>
            <a:r>
              <a:rPr lang="cs-CZ" sz="3200" b="1" dirty="0" smtClean="0">
                <a:solidFill>
                  <a:schemeClr val="accent1">
                    <a:lumMod val="60000"/>
                    <a:lumOff val="40000"/>
                  </a:schemeClr>
                </a:solidFill>
                <a:effectLst>
                  <a:outerShdw blurRad="38100" dist="38100" dir="2700000" algn="tl">
                    <a:srgbClr val="000000">
                      <a:alpha val="43137"/>
                    </a:srgbClr>
                  </a:outerShdw>
                </a:effectLst>
              </a:rPr>
              <a:t>ízení státu - armáda </a:t>
            </a:r>
          </a:p>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s</a:t>
            </a:r>
            <a:r>
              <a:rPr lang="cs-CZ" sz="3200" b="1" dirty="0" smtClean="0">
                <a:solidFill>
                  <a:schemeClr val="accent1">
                    <a:lumMod val="60000"/>
                    <a:lumOff val="40000"/>
                  </a:schemeClr>
                </a:solidFill>
                <a:effectLst>
                  <a:outerShdw blurRad="38100" dist="38100" dir="2700000" algn="tl">
                    <a:srgbClr val="000000">
                      <a:alpha val="43137"/>
                    </a:srgbClr>
                  </a:outerShdw>
                </a:effectLst>
              </a:rPr>
              <a:t>právní jednotky – úředníci – daně</a:t>
            </a:r>
          </a:p>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s</a:t>
            </a:r>
            <a:r>
              <a:rPr lang="cs-CZ" sz="3200" b="1" dirty="0" smtClean="0">
                <a:solidFill>
                  <a:schemeClr val="accent1">
                    <a:lumMod val="60000"/>
                    <a:lumOff val="40000"/>
                  </a:schemeClr>
                </a:solidFill>
                <a:effectLst>
                  <a:outerShdw blurRad="38100" dist="38100" dir="2700000" algn="tl">
                    <a:srgbClr val="000000">
                      <a:alpha val="43137"/>
                    </a:srgbClr>
                  </a:outerShdw>
                </a:effectLst>
              </a:rPr>
              <a:t>vobodní zemědělci a řemeslníci</a:t>
            </a:r>
          </a:p>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n</a:t>
            </a:r>
            <a:r>
              <a:rPr lang="cs-CZ" sz="3200" b="1" dirty="0" smtClean="0">
                <a:solidFill>
                  <a:schemeClr val="accent1">
                    <a:lumMod val="60000"/>
                    <a:lumOff val="40000"/>
                  </a:schemeClr>
                </a:solidFill>
                <a:effectLst>
                  <a:outerShdw blurRad="38100" dist="38100" dir="2700000" algn="tl">
                    <a:srgbClr val="000000">
                      <a:alpha val="43137"/>
                    </a:srgbClr>
                  </a:outerShdw>
                </a:effectLst>
              </a:rPr>
              <a:t>esvobodní, bezprávní obyvatelé        </a:t>
            </a:r>
          </a:p>
        </p:txBody>
      </p:sp>
    </p:spTree>
    <p:extLst>
      <p:ext uri="{BB962C8B-B14F-4D97-AF65-F5344CB8AC3E}">
        <p14:creationId xmlns:p14="http://schemas.microsoft.com/office/powerpoint/2010/main" val="141605019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fade">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fade">
                                      <p:cBhvr>
                                        <p:cTn id="32"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Obdélník 5"/>
          <p:cNvSpPr/>
          <p:nvPr/>
        </p:nvSpPr>
        <p:spPr>
          <a:xfrm>
            <a:off x="611560" y="1009716"/>
            <a:ext cx="7568177" cy="5509200"/>
          </a:xfrm>
          <a:prstGeom prst="rect">
            <a:avLst/>
          </a:prstGeom>
        </p:spPr>
        <p:txBody>
          <a:bodyPr wrap="square">
            <a:spAutoFit/>
          </a:bodyPr>
          <a:lstStyle/>
          <a:p>
            <a:pPr marL="457200" indent="-457200">
              <a:buFont typeface="Arial" pitchFamily="34" charset="0"/>
              <a:buChar char="•"/>
            </a:pPr>
            <a:r>
              <a:rPr lang="cs-CZ" sz="3200" b="1" dirty="0" smtClean="0">
                <a:solidFill>
                  <a:schemeClr val="bg2">
                    <a:lumMod val="75000"/>
                  </a:schemeClr>
                </a:solidFill>
                <a:effectLst>
                  <a:outerShdw blurRad="38100" dist="38100" dir="2700000" algn="tl">
                    <a:srgbClr val="000000">
                      <a:alpha val="43137"/>
                    </a:srgbClr>
                  </a:outerShdw>
                </a:effectLst>
              </a:rPr>
              <a:t>více států zápasících o nadvládu</a:t>
            </a:r>
          </a:p>
          <a:p>
            <a:pPr marL="457200" indent="-457200">
              <a:buFont typeface="Arial" pitchFamily="34" charset="0"/>
              <a:buChar char="•"/>
            </a:pPr>
            <a:r>
              <a:rPr lang="cs-CZ" sz="3200" b="1" dirty="0" smtClean="0">
                <a:solidFill>
                  <a:schemeClr val="bg2">
                    <a:lumMod val="75000"/>
                  </a:schemeClr>
                </a:solidFill>
                <a:effectLst>
                  <a:outerShdw blurRad="38100" dist="38100" dir="2700000" algn="tl">
                    <a:srgbClr val="000000">
                      <a:alpha val="43137"/>
                    </a:srgbClr>
                  </a:outerShdw>
                </a:effectLst>
              </a:rPr>
              <a:t>221 př.n.l. – nadvládu získává stát </a:t>
            </a:r>
            <a:r>
              <a:rPr lang="cs-CZ" sz="3200" b="1" dirty="0" err="1" smtClean="0">
                <a:solidFill>
                  <a:schemeClr val="bg2">
                    <a:lumMod val="75000"/>
                  </a:schemeClr>
                </a:solidFill>
                <a:effectLst>
                  <a:outerShdw blurRad="38100" dist="38100" dir="2700000" algn="tl">
                    <a:srgbClr val="000000">
                      <a:alpha val="43137"/>
                    </a:srgbClr>
                  </a:outerShdw>
                </a:effectLst>
              </a:rPr>
              <a:t>Čchin</a:t>
            </a:r>
            <a:endParaRPr lang="cs-CZ" sz="3200" b="1" dirty="0" smtClean="0">
              <a:solidFill>
                <a:schemeClr val="bg2">
                  <a:lumMod val="75000"/>
                </a:schemeClr>
              </a:solidFill>
              <a:effectLst>
                <a:outerShdw blurRad="38100" dist="38100" dir="2700000" algn="tl">
                  <a:srgbClr val="000000">
                    <a:alpha val="43137"/>
                  </a:srgbClr>
                </a:outerShdw>
              </a:effectLst>
            </a:endParaRPr>
          </a:p>
          <a:p>
            <a:r>
              <a:rPr lang="cs-CZ" sz="3200" b="1" dirty="0">
                <a:solidFill>
                  <a:schemeClr val="bg2">
                    <a:lumMod val="75000"/>
                  </a:schemeClr>
                </a:solidFill>
                <a:effectLst>
                  <a:outerShdw blurRad="38100" dist="38100" dir="2700000" algn="tl">
                    <a:srgbClr val="000000">
                      <a:alpha val="43137"/>
                    </a:srgbClr>
                  </a:outerShdw>
                </a:effectLst>
              </a:rPr>
              <a:t> </a:t>
            </a:r>
            <a:r>
              <a:rPr lang="cs-CZ" sz="3200" b="1" dirty="0" smtClean="0">
                <a:solidFill>
                  <a:schemeClr val="bg2">
                    <a:lumMod val="75000"/>
                  </a:schemeClr>
                </a:solidFill>
                <a:effectLst>
                  <a:outerShdw blurRad="38100" dist="38100" dir="2700000" algn="tl">
                    <a:srgbClr val="000000">
                      <a:alpha val="43137"/>
                    </a:srgbClr>
                  </a:outerShdw>
                </a:effectLst>
              </a:rPr>
              <a:t>     jeho vládce císařem</a:t>
            </a:r>
          </a:p>
          <a:p>
            <a:pPr marL="457200" indent="-457200">
              <a:buFont typeface="Arial" pitchFamily="34" charset="0"/>
              <a:buChar char="•"/>
            </a:pPr>
            <a:r>
              <a:rPr lang="cs-CZ" sz="3200" b="1" dirty="0">
                <a:solidFill>
                  <a:schemeClr val="bg2">
                    <a:lumMod val="75000"/>
                  </a:schemeClr>
                </a:solidFill>
                <a:effectLst>
                  <a:outerShdw blurRad="38100" dist="38100" dir="2700000" algn="tl">
                    <a:srgbClr val="000000">
                      <a:alpha val="43137"/>
                    </a:srgbClr>
                  </a:outerShdw>
                </a:effectLst>
              </a:rPr>
              <a:t>ú</a:t>
            </a:r>
            <a:r>
              <a:rPr lang="cs-CZ" sz="3200" b="1" dirty="0" smtClean="0">
                <a:solidFill>
                  <a:schemeClr val="bg2">
                    <a:lumMod val="75000"/>
                  </a:schemeClr>
                </a:solidFill>
                <a:effectLst>
                  <a:outerShdw blurRad="38100" dist="38100" dir="2700000" algn="tl">
                    <a:srgbClr val="000000">
                      <a:alpha val="43137"/>
                    </a:srgbClr>
                  </a:outerShdw>
                </a:effectLst>
              </a:rPr>
              <a:t>toky kočovných kmenů ze severu – obrana – Velká čínská zeď</a:t>
            </a:r>
          </a:p>
          <a:p>
            <a:pPr marL="457200" indent="-457200">
              <a:buFont typeface="Arial" pitchFamily="34" charset="0"/>
              <a:buChar char="•"/>
            </a:pPr>
            <a:r>
              <a:rPr lang="cs-CZ" sz="3200" b="1" dirty="0">
                <a:solidFill>
                  <a:schemeClr val="bg2">
                    <a:lumMod val="75000"/>
                  </a:schemeClr>
                </a:solidFill>
                <a:effectLst>
                  <a:outerShdw blurRad="38100" dist="38100" dir="2700000" algn="tl">
                    <a:srgbClr val="000000">
                      <a:alpha val="43137"/>
                    </a:srgbClr>
                  </a:outerShdw>
                </a:effectLst>
              </a:rPr>
              <a:t>v</a:t>
            </a:r>
            <a:r>
              <a:rPr lang="cs-CZ" sz="3200" b="1" dirty="0" smtClean="0">
                <a:solidFill>
                  <a:schemeClr val="bg2">
                    <a:lumMod val="75000"/>
                  </a:schemeClr>
                </a:solidFill>
                <a:effectLst>
                  <a:outerShdw blurRad="38100" dist="38100" dir="2700000" algn="tl">
                    <a:srgbClr val="000000">
                      <a:alpha val="43137"/>
                    </a:srgbClr>
                  </a:outerShdw>
                </a:effectLst>
              </a:rPr>
              <a:t>ýboje na západ –  obchod i s Římem</a:t>
            </a:r>
          </a:p>
          <a:p>
            <a:pPr marL="457200" indent="-457200">
              <a:buFont typeface="Arial" pitchFamily="34" charset="0"/>
              <a:buChar char="•"/>
            </a:pPr>
            <a:r>
              <a:rPr lang="cs-CZ" sz="3200" b="1" dirty="0">
                <a:solidFill>
                  <a:schemeClr val="bg2">
                    <a:lumMod val="75000"/>
                  </a:schemeClr>
                </a:solidFill>
                <a:effectLst>
                  <a:outerShdw blurRad="38100" dist="38100" dir="2700000" algn="tl">
                    <a:srgbClr val="000000">
                      <a:alpha val="43137"/>
                    </a:srgbClr>
                  </a:outerShdw>
                </a:effectLst>
              </a:rPr>
              <a:t>h</a:t>
            </a:r>
            <a:r>
              <a:rPr lang="cs-CZ" sz="3200" b="1" dirty="0" smtClean="0">
                <a:solidFill>
                  <a:schemeClr val="bg2">
                    <a:lumMod val="75000"/>
                  </a:schemeClr>
                </a:solidFill>
                <a:effectLst>
                  <a:outerShdw blurRad="38100" dist="38100" dir="2700000" algn="tl">
                    <a:srgbClr val="000000">
                      <a:alpha val="43137"/>
                    </a:srgbClr>
                  </a:outerShdw>
                </a:effectLst>
              </a:rPr>
              <a:t>edvábná  cesta – obchodní cesta, po které se dopravovalo zboží z Asie do Evropy</a:t>
            </a:r>
          </a:p>
          <a:p>
            <a:pPr marL="457200" indent="-457200">
              <a:buFont typeface="Arial" pitchFamily="34" charset="0"/>
              <a:buChar char="•"/>
            </a:pPr>
            <a:r>
              <a:rPr lang="cs-CZ" sz="3200" b="1" dirty="0" smtClean="0">
                <a:solidFill>
                  <a:schemeClr val="bg2">
                    <a:lumMod val="75000"/>
                  </a:schemeClr>
                </a:solidFill>
                <a:effectLst>
                  <a:outerShdw blurRad="38100" dist="38100" dir="2700000" algn="tl">
                    <a:srgbClr val="000000">
                      <a:alpha val="43137"/>
                    </a:srgbClr>
                  </a:outerShdw>
                </a:effectLst>
              </a:rPr>
              <a:t>3. století n. l. rozpad říše na 3 části</a:t>
            </a:r>
          </a:p>
          <a:p>
            <a:endParaRPr lang="cs-CZ" sz="3200" dirty="0" smtClean="0">
              <a:solidFill>
                <a:srgbClr val="FF9933"/>
              </a:solidFill>
            </a:endParaRPr>
          </a:p>
        </p:txBody>
      </p:sp>
      <p:sp>
        <p:nvSpPr>
          <p:cNvPr id="3" name="Obdélník 2"/>
          <p:cNvSpPr/>
          <p:nvPr/>
        </p:nvSpPr>
        <p:spPr>
          <a:xfrm>
            <a:off x="561697" y="114969"/>
            <a:ext cx="8208912" cy="769441"/>
          </a:xfrm>
          <a:prstGeom prst="rect">
            <a:avLst/>
          </a:prstGeom>
        </p:spPr>
        <p:txBody>
          <a:bodyPr wrap="square">
            <a:spAutoFit/>
          </a:bodyPr>
          <a:lstStyle/>
          <a:p>
            <a:r>
              <a:rPr lang="cs-CZ" sz="4400" b="1" dirty="0" smtClean="0">
                <a:solidFill>
                  <a:schemeClr val="accent1">
                    <a:lumMod val="60000"/>
                    <a:lumOff val="40000"/>
                  </a:schemeClr>
                </a:solidFill>
                <a:effectLst>
                  <a:outerShdw blurRad="38100" dist="38100" dir="2700000" algn="tl">
                    <a:srgbClr val="000000">
                      <a:alpha val="43137"/>
                    </a:srgbClr>
                  </a:outerShdw>
                </a:effectLst>
              </a:rPr>
              <a:t>První centralizovaný stát</a:t>
            </a:r>
            <a:endParaRPr lang="cs-CZ" sz="4400" b="1" dirty="0">
              <a:solidFill>
                <a:schemeClr val="accent1">
                  <a:lumMod val="60000"/>
                  <a:lumOff val="40000"/>
                </a:schemeClr>
              </a:solidFill>
              <a:effectLst>
                <a:outerShdw blurRad="38100" dist="38100" dir="2700000" algn="tl">
                  <a:srgbClr val="000000">
                    <a:alpha val="43137"/>
                  </a:srgbClr>
                </a:outerShdw>
              </a:effectLst>
            </a:endParaRPr>
          </a:p>
        </p:txBody>
      </p:sp>
      <p:sp>
        <p:nvSpPr>
          <p:cNvPr id="4" name="Obdélník 3"/>
          <p:cNvSpPr/>
          <p:nvPr/>
        </p:nvSpPr>
        <p:spPr>
          <a:xfrm>
            <a:off x="755575" y="1174104"/>
            <a:ext cx="7424161" cy="769441"/>
          </a:xfrm>
          <a:prstGeom prst="rect">
            <a:avLst/>
          </a:prstGeom>
        </p:spPr>
        <p:txBody>
          <a:bodyPr wrap="square">
            <a:spAutoFit/>
          </a:bodyPr>
          <a:lstStyle/>
          <a:p>
            <a:pPr marL="457200" indent="-457200">
              <a:buFont typeface="Arial" pitchFamily="34" charset="0"/>
              <a:buChar char="•"/>
            </a:pPr>
            <a:endParaRPr lang="cs-CZ" sz="4400" b="1" dirty="0">
              <a:solidFill>
                <a:schemeClr val="accent1">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89014342"/>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fade">
                                      <p:cBhvr>
                                        <p:cTn id="15" dur="500"/>
                                        <p:tgtEl>
                                          <p:spTgt spid="6">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
                                            <p:txEl>
                                              <p:pRg st="3" end="3"/>
                                            </p:txEl>
                                          </p:spTgt>
                                        </p:tgtEl>
                                        <p:attrNameLst>
                                          <p:attrName>style.visibility</p:attrName>
                                        </p:attrNameLst>
                                      </p:cBhvr>
                                      <p:to>
                                        <p:strVal val="visible"/>
                                      </p:to>
                                    </p:set>
                                    <p:animEffect transition="in" filter="fade">
                                      <p:cBhvr>
                                        <p:cTn id="20" dur="500"/>
                                        <p:tgtEl>
                                          <p:spTgt spid="6">
                                            <p:txEl>
                                              <p:pRg st="3" end="3"/>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6">
                                            <p:txEl>
                                              <p:pRg st="4" end="4"/>
                                            </p:txEl>
                                          </p:spTgt>
                                        </p:tgtEl>
                                        <p:attrNameLst>
                                          <p:attrName>style.visibility</p:attrName>
                                        </p:attrNameLst>
                                      </p:cBhvr>
                                      <p:to>
                                        <p:strVal val="visible"/>
                                      </p:to>
                                    </p:set>
                                    <p:animEffect transition="in" filter="fade">
                                      <p:cBhvr>
                                        <p:cTn id="25" dur="500"/>
                                        <p:tgtEl>
                                          <p:spTgt spid="6">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6">
                                            <p:txEl>
                                              <p:pRg st="5" end="5"/>
                                            </p:txEl>
                                          </p:spTgt>
                                        </p:tgtEl>
                                        <p:attrNameLst>
                                          <p:attrName>style.visibility</p:attrName>
                                        </p:attrNameLst>
                                      </p:cBhvr>
                                      <p:to>
                                        <p:strVal val="visible"/>
                                      </p:to>
                                    </p:set>
                                    <p:animEffect transition="in" filter="fade">
                                      <p:cBhvr>
                                        <p:cTn id="30" dur="500"/>
                                        <p:tgtEl>
                                          <p:spTgt spid="6">
                                            <p:txEl>
                                              <p:pRg st="5" end="5"/>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6">
                                            <p:txEl>
                                              <p:pRg st="6" end="6"/>
                                            </p:txEl>
                                          </p:spTgt>
                                        </p:tgtEl>
                                        <p:attrNameLst>
                                          <p:attrName>style.visibility</p:attrName>
                                        </p:attrNameLst>
                                      </p:cBhvr>
                                      <p:to>
                                        <p:strVal val="visible"/>
                                      </p:to>
                                    </p:set>
                                    <p:animEffect transition="in" filter="fade">
                                      <p:cBhvr>
                                        <p:cTn id="35" dur="500"/>
                                        <p:tgtEl>
                                          <p:spTgt spid="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ovnoramenný trojúhelník 21"/>
          <p:cNvSpPr/>
          <p:nvPr/>
        </p:nvSpPr>
        <p:spPr>
          <a:xfrm>
            <a:off x="6754600" y="2128622"/>
            <a:ext cx="117660" cy="1429659"/>
          </a:xfrm>
          <a:prstGeom prst="triangle">
            <a:avLst/>
          </a:prstGeom>
          <a:solidFill>
            <a:schemeClr val="bg2">
              <a:lumMod val="9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Rovnoramenný trojúhelník 12"/>
          <p:cNvSpPr/>
          <p:nvPr/>
        </p:nvSpPr>
        <p:spPr>
          <a:xfrm>
            <a:off x="1535324" y="1857287"/>
            <a:ext cx="216024" cy="1695985"/>
          </a:xfrm>
          <a:prstGeom prst="triangle">
            <a:avLst/>
          </a:prstGeom>
          <a:solidFill>
            <a:schemeClr val="accent1">
              <a:lumMod val="40000"/>
              <a:lumOff val="6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Rovnoramenný trojúhelník 25"/>
          <p:cNvSpPr/>
          <p:nvPr/>
        </p:nvSpPr>
        <p:spPr>
          <a:xfrm>
            <a:off x="3905515" y="1577872"/>
            <a:ext cx="91800" cy="1912997"/>
          </a:xfrm>
          <a:prstGeom prst="triangle">
            <a:avLst/>
          </a:prstGeom>
          <a:solidFill>
            <a:schemeClr val="accent1">
              <a:lumMod val="40000"/>
              <a:lumOff val="6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Rovnoramenný trojúhelník 17"/>
          <p:cNvSpPr/>
          <p:nvPr/>
        </p:nvSpPr>
        <p:spPr>
          <a:xfrm>
            <a:off x="6265469" y="1558394"/>
            <a:ext cx="136655" cy="1937333"/>
          </a:xfrm>
          <a:prstGeom prst="triangle">
            <a:avLst/>
          </a:prstGeom>
          <a:solidFill>
            <a:schemeClr val="accent1">
              <a:lumMod val="40000"/>
              <a:lumOff val="6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Rovnoramenný trojúhelník 13"/>
          <p:cNvSpPr/>
          <p:nvPr/>
        </p:nvSpPr>
        <p:spPr>
          <a:xfrm>
            <a:off x="5487265" y="2100599"/>
            <a:ext cx="127825" cy="1390269"/>
          </a:xfrm>
          <a:prstGeom prst="triangle">
            <a:avLst/>
          </a:prstGeom>
          <a:solidFill>
            <a:schemeClr val="bg2">
              <a:lumMod val="75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Rovnoramenný trojúhelník 8"/>
          <p:cNvSpPr/>
          <p:nvPr/>
        </p:nvSpPr>
        <p:spPr>
          <a:xfrm>
            <a:off x="8807155" y="2438533"/>
            <a:ext cx="162018" cy="1029071"/>
          </a:xfrm>
          <a:prstGeom prst="triangle">
            <a:avLst/>
          </a:prstGeom>
          <a:solidFill>
            <a:schemeClr val="accent1">
              <a:lumMod val="40000"/>
              <a:lumOff val="6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Rovnoramenný trojúhelník 4"/>
          <p:cNvSpPr/>
          <p:nvPr/>
        </p:nvSpPr>
        <p:spPr>
          <a:xfrm>
            <a:off x="2879725" y="2890514"/>
            <a:ext cx="162018" cy="605213"/>
          </a:xfrm>
          <a:prstGeom prst="triangle">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a:ln>
            <a:solidFill>
              <a:schemeClr val="tx2">
                <a:lumMod val="20000"/>
                <a:lumOff val="80000"/>
              </a:schemeClr>
            </a:solidFill>
          </a:ln>
        </p:spPr>
        <p:txBody>
          <a:bodyPr>
            <a:normAutofit/>
          </a:bodyPr>
          <a:lstStyle/>
          <a:p>
            <a:r>
              <a:rPr lang="cs-CZ" b="1" dirty="0" smtClean="0">
                <a:solidFill>
                  <a:schemeClr val="accent1">
                    <a:lumMod val="60000"/>
                    <a:lumOff val="40000"/>
                  </a:schemeClr>
                </a:solidFill>
                <a:effectLst>
                  <a:outerShdw blurRad="38100" dist="38100" dir="2700000" algn="tl">
                    <a:srgbClr val="000000">
                      <a:alpha val="43137"/>
                    </a:srgbClr>
                  </a:outerShdw>
                </a:effectLst>
              </a:rPr>
              <a:t>Časová osa    starověká Čína</a:t>
            </a:r>
            <a:endParaRPr lang="cs-CZ" b="1" dirty="0">
              <a:solidFill>
                <a:schemeClr val="accent1">
                  <a:lumMod val="60000"/>
                  <a:lumOff val="40000"/>
                </a:schemeClr>
              </a:solidFill>
              <a:effectLst>
                <a:outerShdw blurRad="38100" dist="38100" dir="2700000" algn="tl">
                  <a:srgbClr val="000000">
                    <a:alpha val="43137"/>
                  </a:srgbClr>
                </a:outerShdw>
              </a:effectLst>
            </a:endParaRPr>
          </a:p>
        </p:txBody>
      </p:sp>
      <p:sp>
        <p:nvSpPr>
          <p:cNvPr id="4" name="Rovnoramenný trojúhelník 3"/>
          <p:cNvSpPr/>
          <p:nvPr/>
        </p:nvSpPr>
        <p:spPr>
          <a:xfrm>
            <a:off x="5902248" y="2953068"/>
            <a:ext cx="162018" cy="605213"/>
          </a:xfrm>
          <a:prstGeom prst="triangle">
            <a:avLst/>
          </a:prstGeom>
          <a:solidFill>
            <a:schemeClr val="accent1">
              <a:lumMod val="40000"/>
              <a:lumOff val="6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ln>
                <a:solidFill>
                  <a:srgbClr val="FF0000"/>
                </a:solidFill>
              </a:ln>
            </a:endParaRPr>
          </a:p>
        </p:txBody>
      </p:sp>
      <p:sp>
        <p:nvSpPr>
          <p:cNvPr id="3" name="Obousměrná vodorovná šipka 2"/>
          <p:cNvSpPr/>
          <p:nvPr/>
        </p:nvSpPr>
        <p:spPr>
          <a:xfrm>
            <a:off x="76257" y="3386228"/>
            <a:ext cx="9036496" cy="360040"/>
          </a:xfrm>
          <a:prstGeom prst="leftRightArrow">
            <a:avLst/>
          </a:prstGeom>
          <a:solidFill>
            <a:schemeClr val="accent1">
              <a:lumMod val="40000"/>
              <a:lumOff val="60000"/>
            </a:schemeClr>
          </a:solidFill>
          <a:ln>
            <a:solidFill>
              <a:schemeClr val="tx2">
                <a:lumMod val="7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a:solidFill>
                <a:schemeClr val="bg2">
                  <a:lumMod val="75000"/>
                </a:schemeClr>
              </a:solidFill>
            </a:endParaRPr>
          </a:p>
        </p:txBody>
      </p:sp>
      <p:sp>
        <p:nvSpPr>
          <p:cNvPr id="8" name="Obdélník 7"/>
          <p:cNvSpPr/>
          <p:nvPr/>
        </p:nvSpPr>
        <p:spPr>
          <a:xfrm>
            <a:off x="1923230" y="2438666"/>
            <a:ext cx="1512168" cy="457200"/>
          </a:xfrm>
          <a:prstGeom prst="rect">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solidFill>
                  <a:schemeClr val="bg2">
                    <a:lumMod val="50000"/>
                  </a:schemeClr>
                </a:solidFill>
              </a:rPr>
              <a:t>2100 př. n.l.</a:t>
            </a:r>
            <a:endParaRPr lang="cs-CZ" sz="2000" b="1" dirty="0">
              <a:solidFill>
                <a:schemeClr val="bg2">
                  <a:lumMod val="50000"/>
                </a:schemeClr>
              </a:solidFill>
            </a:endParaRPr>
          </a:p>
        </p:txBody>
      </p:sp>
      <p:sp>
        <p:nvSpPr>
          <p:cNvPr id="10" name="Obdélník 9"/>
          <p:cNvSpPr/>
          <p:nvPr/>
        </p:nvSpPr>
        <p:spPr>
          <a:xfrm>
            <a:off x="5645927" y="2768549"/>
            <a:ext cx="648072" cy="280493"/>
          </a:xfrm>
          <a:prstGeom prst="rect">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bg2">
                    <a:lumMod val="50000"/>
                  </a:schemeClr>
                </a:solidFill>
              </a:rPr>
              <a:t>0</a:t>
            </a:r>
            <a:endParaRPr lang="cs-CZ" b="1" dirty="0">
              <a:solidFill>
                <a:schemeClr val="bg2">
                  <a:lumMod val="50000"/>
                </a:schemeClr>
              </a:solidFill>
            </a:endParaRPr>
          </a:p>
        </p:txBody>
      </p:sp>
      <p:sp>
        <p:nvSpPr>
          <p:cNvPr id="11" name="Obdélník 10"/>
          <p:cNvSpPr/>
          <p:nvPr/>
        </p:nvSpPr>
        <p:spPr>
          <a:xfrm>
            <a:off x="7927472" y="2100600"/>
            <a:ext cx="1109024" cy="405318"/>
          </a:xfrm>
          <a:prstGeom prst="rect">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bg2">
                    <a:lumMod val="50000"/>
                  </a:schemeClr>
                </a:solidFill>
              </a:rPr>
              <a:t>2013 n.l.</a:t>
            </a:r>
            <a:endParaRPr lang="cs-CZ" b="1" dirty="0">
              <a:solidFill>
                <a:schemeClr val="bg2">
                  <a:lumMod val="50000"/>
                </a:schemeClr>
              </a:solidFill>
            </a:endParaRPr>
          </a:p>
        </p:txBody>
      </p:sp>
      <p:sp>
        <p:nvSpPr>
          <p:cNvPr id="15" name="Obdélník 14"/>
          <p:cNvSpPr/>
          <p:nvPr/>
        </p:nvSpPr>
        <p:spPr>
          <a:xfrm>
            <a:off x="4788024" y="1794883"/>
            <a:ext cx="1319407" cy="333739"/>
          </a:xfrm>
          <a:prstGeom prst="rect">
            <a:avLst/>
          </a:prstGeom>
          <a:solidFill>
            <a:schemeClr val="accent1">
              <a:lumMod val="40000"/>
              <a:lumOff val="60000"/>
            </a:schemeClr>
          </a:solidFill>
          <a:ln>
            <a:solidFill>
              <a:schemeClr val="tx2">
                <a:lumMod val="7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cs-CZ" sz="2000" b="1" dirty="0" smtClean="0">
                <a:solidFill>
                  <a:schemeClr val="bg2">
                    <a:lumMod val="50000"/>
                  </a:schemeClr>
                </a:solidFill>
              </a:rPr>
              <a:t>221 př.n.l.</a:t>
            </a:r>
            <a:endParaRPr lang="cs-CZ" sz="2000" b="1" dirty="0">
              <a:solidFill>
                <a:schemeClr val="bg2">
                  <a:lumMod val="50000"/>
                </a:schemeClr>
              </a:solidFill>
            </a:endParaRPr>
          </a:p>
        </p:txBody>
      </p:sp>
      <p:sp>
        <p:nvSpPr>
          <p:cNvPr id="19" name="Obdélník 18"/>
          <p:cNvSpPr/>
          <p:nvPr/>
        </p:nvSpPr>
        <p:spPr>
          <a:xfrm>
            <a:off x="5693671" y="1288012"/>
            <a:ext cx="1608261" cy="289860"/>
          </a:xfrm>
          <a:prstGeom prst="rect">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solidFill>
                  <a:schemeClr val="bg2">
                    <a:lumMod val="50000"/>
                  </a:schemeClr>
                </a:solidFill>
              </a:rPr>
              <a:t>3. stol. n. l. </a:t>
            </a:r>
            <a:endParaRPr lang="cs-CZ" sz="2000" b="1" dirty="0">
              <a:solidFill>
                <a:schemeClr val="bg2">
                  <a:lumMod val="50000"/>
                </a:schemeClr>
              </a:solidFill>
            </a:endParaRPr>
          </a:p>
        </p:txBody>
      </p:sp>
      <p:sp>
        <p:nvSpPr>
          <p:cNvPr id="27" name="Obdélník 26"/>
          <p:cNvSpPr/>
          <p:nvPr/>
        </p:nvSpPr>
        <p:spPr>
          <a:xfrm>
            <a:off x="2267744" y="1288012"/>
            <a:ext cx="1748667" cy="270382"/>
          </a:xfrm>
          <a:prstGeom prst="rect">
            <a:avLst/>
          </a:prstGeom>
          <a:solidFill>
            <a:schemeClr val="accent1">
              <a:lumMod val="40000"/>
              <a:lumOff val="60000"/>
            </a:schemeClr>
          </a:solidFill>
          <a:ln>
            <a:solidFill>
              <a:schemeClr val="tx2">
                <a:lumMod val="7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cs-CZ" sz="2000" b="1" dirty="0" smtClean="0">
                <a:solidFill>
                  <a:schemeClr val="bg2">
                    <a:lumMod val="50000"/>
                  </a:schemeClr>
                </a:solidFill>
              </a:rPr>
              <a:t>1400 př.n.l</a:t>
            </a:r>
            <a:r>
              <a:rPr lang="cs-CZ" sz="2000" dirty="0" smtClean="0"/>
              <a:t>.</a:t>
            </a:r>
            <a:endParaRPr lang="cs-CZ" sz="2000" dirty="0"/>
          </a:p>
        </p:txBody>
      </p:sp>
      <p:sp>
        <p:nvSpPr>
          <p:cNvPr id="40" name="TextovéPole 39"/>
          <p:cNvSpPr txBox="1"/>
          <p:nvPr/>
        </p:nvSpPr>
        <p:spPr>
          <a:xfrm>
            <a:off x="5766788" y="3713074"/>
            <a:ext cx="461665" cy="8273275"/>
          </a:xfrm>
          <a:prstGeom prst="rect">
            <a:avLst/>
          </a:prstGeom>
          <a:noFill/>
        </p:spPr>
        <p:txBody>
          <a:bodyPr vert="vert" wrap="square" rtlCol="0">
            <a:spAutoFit/>
          </a:bodyPr>
          <a:lstStyle/>
          <a:p>
            <a:r>
              <a:rPr lang="cs-CZ" b="1" dirty="0">
                <a:solidFill>
                  <a:schemeClr val="bg2">
                    <a:lumMod val="50000"/>
                  </a:schemeClr>
                </a:solidFill>
                <a:latin typeface="Arial Black" pitchFamily="34" charset="0"/>
              </a:rPr>
              <a:t>v</a:t>
            </a:r>
            <a:r>
              <a:rPr lang="cs-CZ" b="1" dirty="0" smtClean="0">
                <a:solidFill>
                  <a:schemeClr val="bg2">
                    <a:lumMod val="50000"/>
                  </a:schemeClr>
                </a:solidFill>
                <a:latin typeface="Arial Black" pitchFamily="34" charset="0"/>
              </a:rPr>
              <a:t>znik hedvábné stezky</a:t>
            </a:r>
            <a:endParaRPr lang="cs-CZ" b="1" dirty="0">
              <a:solidFill>
                <a:schemeClr val="bg2">
                  <a:lumMod val="50000"/>
                </a:schemeClr>
              </a:solidFill>
              <a:latin typeface="Arial Black" pitchFamily="34" charset="0"/>
            </a:endParaRPr>
          </a:p>
        </p:txBody>
      </p:sp>
      <p:sp>
        <p:nvSpPr>
          <p:cNvPr id="42" name="TextovéPole 41"/>
          <p:cNvSpPr txBox="1"/>
          <p:nvPr/>
        </p:nvSpPr>
        <p:spPr>
          <a:xfrm>
            <a:off x="5162665" y="3713072"/>
            <a:ext cx="492443" cy="5532755"/>
          </a:xfrm>
          <a:prstGeom prst="rect">
            <a:avLst/>
          </a:prstGeom>
          <a:noFill/>
        </p:spPr>
        <p:txBody>
          <a:bodyPr vert="vert" wrap="square" rtlCol="0">
            <a:spAutoFit/>
          </a:bodyPr>
          <a:lstStyle/>
          <a:p>
            <a:r>
              <a:rPr lang="cs-CZ" sz="2000" dirty="0">
                <a:solidFill>
                  <a:schemeClr val="bg2">
                    <a:lumMod val="50000"/>
                  </a:schemeClr>
                </a:solidFill>
                <a:latin typeface="Arial Black" pitchFamily="34" charset="0"/>
              </a:rPr>
              <a:t>n</a:t>
            </a:r>
            <a:r>
              <a:rPr lang="cs-CZ" sz="2000" dirty="0" smtClean="0">
                <a:solidFill>
                  <a:schemeClr val="bg2">
                    <a:lumMod val="50000"/>
                  </a:schemeClr>
                </a:solidFill>
                <a:latin typeface="Arial Black" pitchFamily="34" charset="0"/>
              </a:rPr>
              <a:t>advláda státu </a:t>
            </a:r>
            <a:r>
              <a:rPr lang="cs-CZ" sz="2000" dirty="0" err="1" smtClean="0">
                <a:solidFill>
                  <a:schemeClr val="bg2">
                    <a:lumMod val="50000"/>
                  </a:schemeClr>
                </a:solidFill>
                <a:latin typeface="Arial Black" pitchFamily="34" charset="0"/>
              </a:rPr>
              <a:t>Čchin</a:t>
            </a:r>
            <a:endParaRPr lang="cs-CZ" sz="2000" dirty="0">
              <a:solidFill>
                <a:schemeClr val="bg2">
                  <a:lumMod val="50000"/>
                </a:schemeClr>
              </a:solidFill>
              <a:latin typeface="Arial Black" pitchFamily="34" charset="0"/>
            </a:endParaRPr>
          </a:p>
        </p:txBody>
      </p:sp>
      <p:sp>
        <p:nvSpPr>
          <p:cNvPr id="44" name="TextovéPole 43"/>
          <p:cNvSpPr txBox="1"/>
          <p:nvPr/>
        </p:nvSpPr>
        <p:spPr>
          <a:xfrm>
            <a:off x="8544056" y="3713073"/>
            <a:ext cx="492443" cy="2781967"/>
          </a:xfrm>
          <a:prstGeom prst="rect">
            <a:avLst/>
          </a:prstGeom>
          <a:noFill/>
        </p:spPr>
        <p:txBody>
          <a:bodyPr vert="vert" wrap="square" rtlCol="0">
            <a:spAutoFit/>
          </a:bodyPr>
          <a:lstStyle/>
          <a:p>
            <a:r>
              <a:rPr lang="cs-CZ" sz="2000" b="1" dirty="0" smtClean="0">
                <a:solidFill>
                  <a:schemeClr val="bg2">
                    <a:lumMod val="50000"/>
                  </a:schemeClr>
                </a:solidFill>
                <a:latin typeface="Arial Black" pitchFamily="34" charset="0"/>
              </a:rPr>
              <a:t>současnost</a:t>
            </a:r>
            <a:endParaRPr lang="cs-CZ" sz="2000" b="1" dirty="0">
              <a:solidFill>
                <a:schemeClr val="bg2">
                  <a:lumMod val="50000"/>
                </a:schemeClr>
              </a:solidFill>
              <a:latin typeface="Arial Black" pitchFamily="34" charset="0"/>
            </a:endParaRPr>
          </a:p>
        </p:txBody>
      </p:sp>
      <p:sp>
        <p:nvSpPr>
          <p:cNvPr id="7" name="TextovéPole 6"/>
          <p:cNvSpPr txBox="1"/>
          <p:nvPr/>
        </p:nvSpPr>
        <p:spPr>
          <a:xfrm>
            <a:off x="3328213" y="3861048"/>
            <a:ext cx="492443" cy="2688493"/>
          </a:xfrm>
          <a:prstGeom prst="rect">
            <a:avLst/>
          </a:prstGeom>
          <a:noFill/>
        </p:spPr>
        <p:txBody>
          <a:bodyPr vert="vert" wrap="none" rtlCol="0">
            <a:spAutoFit/>
          </a:bodyPr>
          <a:lstStyle/>
          <a:p>
            <a:r>
              <a:rPr lang="cs-CZ" sz="2000" b="1" dirty="0">
                <a:solidFill>
                  <a:schemeClr val="bg2">
                    <a:lumMod val="50000"/>
                  </a:schemeClr>
                </a:solidFill>
                <a:latin typeface="Arial Black" pitchFamily="34" charset="0"/>
              </a:rPr>
              <a:t>p</a:t>
            </a:r>
            <a:r>
              <a:rPr lang="cs-CZ" sz="2000" b="1" dirty="0" smtClean="0">
                <a:solidFill>
                  <a:schemeClr val="bg2">
                    <a:lumMod val="50000"/>
                  </a:schemeClr>
                </a:solidFill>
                <a:latin typeface="Arial Black" pitchFamily="34" charset="0"/>
              </a:rPr>
              <a:t>rvní státní útvary</a:t>
            </a:r>
            <a:endParaRPr lang="cs-CZ" sz="2000" b="1" dirty="0">
              <a:solidFill>
                <a:schemeClr val="bg2">
                  <a:lumMod val="50000"/>
                </a:schemeClr>
              </a:solidFill>
              <a:latin typeface="Arial Black" pitchFamily="34" charset="0"/>
            </a:endParaRPr>
          </a:p>
        </p:txBody>
      </p:sp>
      <p:sp>
        <p:nvSpPr>
          <p:cNvPr id="6" name="Obousměrná vodorovná šipka 5"/>
          <p:cNvSpPr/>
          <p:nvPr/>
        </p:nvSpPr>
        <p:spPr>
          <a:xfrm>
            <a:off x="3012724" y="3111130"/>
            <a:ext cx="938691" cy="144543"/>
          </a:xfrm>
          <a:prstGeom prst="leftRightArrow">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bg2">
                  <a:lumMod val="75000"/>
                </a:schemeClr>
              </a:solidFill>
            </a:endParaRPr>
          </a:p>
        </p:txBody>
      </p:sp>
      <p:sp>
        <p:nvSpPr>
          <p:cNvPr id="12" name="TextovéPole 11"/>
          <p:cNvSpPr txBox="1"/>
          <p:nvPr/>
        </p:nvSpPr>
        <p:spPr>
          <a:xfrm>
            <a:off x="6179762" y="3826295"/>
            <a:ext cx="461665" cy="2915071"/>
          </a:xfrm>
          <a:prstGeom prst="rect">
            <a:avLst/>
          </a:prstGeom>
          <a:noFill/>
        </p:spPr>
        <p:txBody>
          <a:bodyPr vert="vert" wrap="square" rtlCol="0">
            <a:spAutoFit/>
          </a:bodyPr>
          <a:lstStyle/>
          <a:p>
            <a:r>
              <a:rPr lang="cs-CZ" b="1" dirty="0">
                <a:solidFill>
                  <a:schemeClr val="bg2">
                    <a:lumMod val="50000"/>
                  </a:schemeClr>
                </a:solidFill>
                <a:latin typeface="Arial Black" pitchFamily="34" charset="0"/>
              </a:rPr>
              <a:t>r</a:t>
            </a:r>
            <a:r>
              <a:rPr lang="cs-CZ" b="1" dirty="0" smtClean="0">
                <a:solidFill>
                  <a:schemeClr val="bg2">
                    <a:lumMod val="50000"/>
                  </a:schemeClr>
                </a:solidFill>
                <a:latin typeface="Arial Black" pitchFamily="34" charset="0"/>
              </a:rPr>
              <a:t>ozpad  říše na 3 části</a:t>
            </a:r>
            <a:endParaRPr lang="cs-CZ" b="1" dirty="0">
              <a:solidFill>
                <a:schemeClr val="bg2">
                  <a:lumMod val="50000"/>
                </a:schemeClr>
              </a:solidFill>
              <a:latin typeface="Arial Black" pitchFamily="34" charset="0"/>
            </a:endParaRPr>
          </a:p>
        </p:txBody>
      </p:sp>
      <p:sp>
        <p:nvSpPr>
          <p:cNvPr id="16" name="TextovéPole 15"/>
          <p:cNvSpPr txBox="1"/>
          <p:nvPr/>
        </p:nvSpPr>
        <p:spPr>
          <a:xfrm>
            <a:off x="509428" y="1562604"/>
            <a:ext cx="1728192" cy="400110"/>
          </a:xfrm>
          <a:prstGeom prst="rect">
            <a:avLst/>
          </a:prstGeom>
          <a:solidFill>
            <a:schemeClr val="accent1">
              <a:lumMod val="40000"/>
              <a:lumOff val="60000"/>
            </a:schemeClr>
          </a:solidFill>
          <a:ln>
            <a:solidFill>
              <a:schemeClr val="tx2">
                <a:lumMod val="75000"/>
              </a:schemeClr>
            </a:solidFill>
          </a:ln>
        </p:spPr>
        <p:txBody>
          <a:bodyPr wrap="square" rtlCol="0">
            <a:spAutoFit/>
          </a:bodyPr>
          <a:lstStyle/>
          <a:p>
            <a:r>
              <a:rPr lang="cs-CZ" sz="2000" b="1" dirty="0" smtClean="0">
                <a:solidFill>
                  <a:schemeClr val="bg2">
                    <a:lumMod val="50000"/>
                  </a:schemeClr>
                </a:solidFill>
              </a:rPr>
              <a:t>3000 př.n.l.</a:t>
            </a:r>
            <a:endParaRPr lang="cs-CZ" sz="2000" b="1" dirty="0">
              <a:solidFill>
                <a:schemeClr val="bg2">
                  <a:lumMod val="50000"/>
                </a:schemeClr>
              </a:solidFill>
            </a:endParaRPr>
          </a:p>
        </p:txBody>
      </p:sp>
      <p:sp>
        <p:nvSpPr>
          <p:cNvPr id="17" name="TextovéPole 16"/>
          <p:cNvSpPr txBox="1"/>
          <p:nvPr/>
        </p:nvSpPr>
        <p:spPr>
          <a:xfrm>
            <a:off x="1430792" y="3746269"/>
            <a:ext cx="492443" cy="2881808"/>
          </a:xfrm>
          <a:prstGeom prst="rect">
            <a:avLst/>
          </a:prstGeom>
          <a:noFill/>
        </p:spPr>
        <p:txBody>
          <a:bodyPr vert="vert" wrap="square" rtlCol="0">
            <a:spAutoFit/>
          </a:bodyPr>
          <a:lstStyle/>
          <a:p>
            <a:r>
              <a:rPr lang="cs-CZ" sz="2000" b="1" dirty="0">
                <a:solidFill>
                  <a:schemeClr val="bg2">
                    <a:lumMod val="50000"/>
                  </a:schemeClr>
                </a:solidFill>
                <a:latin typeface="Arial Black" pitchFamily="34" charset="0"/>
              </a:rPr>
              <a:t>h</a:t>
            </a:r>
            <a:r>
              <a:rPr lang="cs-CZ" sz="2000" b="1" dirty="0" smtClean="0">
                <a:solidFill>
                  <a:schemeClr val="bg2">
                    <a:lumMod val="50000"/>
                  </a:schemeClr>
                </a:solidFill>
                <a:latin typeface="Arial Black" pitchFamily="34" charset="0"/>
              </a:rPr>
              <a:t>rnčířský kruh</a:t>
            </a:r>
          </a:p>
        </p:txBody>
      </p:sp>
      <p:sp>
        <p:nvSpPr>
          <p:cNvPr id="30" name="Obdélník 29"/>
          <p:cNvSpPr/>
          <p:nvPr/>
        </p:nvSpPr>
        <p:spPr>
          <a:xfrm>
            <a:off x="6431467" y="1762659"/>
            <a:ext cx="1740933" cy="365963"/>
          </a:xfrm>
          <a:prstGeom prst="rect">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solidFill>
                  <a:schemeClr val="bg2">
                    <a:lumMod val="50000"/>
                  </a:schemeClr>
                </a:solidFill>
              </a:rPr>
              <a:t>5. -6. stol. n.l.</a:t>
            </a:r>
            <a:endParaRPr lang="cs-CZ" sz="2000" b="1" dirty="0">
              <a:solidFill>
                <a:schemeClr val="bg2">
                  <a:lumMod val="50000"/>
                </a:schemeClr>
              </a:solidFill>
            </a:endParaRPr>
          </a:p>
        </p:txBody>
      </p:sp>
      <p:sp>
        <p:nvSpPr>
          <p:cNvPr id="31" name="TextovéPole 30"/>
          <p:cNvSpPr txBox="1"/>
          <p:nvPr/>
        </p:nvSpPr>
        <p:spPr>
          <a:xfrm>
            <a:off x="6641427" y="3939583"/>
            <a:ext cx="461665" cy="2688493"/>
          </a:xfrm>
          <a:prstGeom prst="rect">
            <a:avLst/>
          </a:prstGeom>
          <a:noFill/>
        </p:spPr>
        <p:txBody>
          <a:bodyPr vert="vert" wrap="square" rtlCol="0">
            <a:spAutoFit/>
          </a:bodyPr>
          <a:lstStyle/>
          <a:p>
            <a:r>
              <a:rPr lang="cs-CZ" dirty="0">
                <a:solidFill>
                  <a:schemeClr val="bg2">
                    <a:lumMod val="50000"/>
                  </a:schemeClr>
                </a:solidFill>
                <a:latin typeface="Arial Black" pitchFamily="34" charset="0"/>
              </a:rPr>
              <a:t>p</a:t>
            </a:r>
            <a:r>
              <a:rPr lang="cs-CZ" dirty="0" smtClean="0">
                <a:solidFill>
                  <a:schemeClr val="bg2">
                    <a:lumMod val="50000"/>
                  </a:schemeClr>
                </a:solidFill>
                <a:latin typeface="Arial Black" pitchFamily="34" charset="0"/>
              </a:rPr>
              <a:t>rvní kovové mince</a:t>
            </a:r>
            <a:endParaRPr lang="cs-CZ" dirty="0">
              <a:solidFill>
                <a:schemeClr val="bg2">
                  <a:lumMod val="50000"/>
                </a:schemeClr>
              </a:solidFill>
              <a:latin typeface="Arial Black" pitchFamily="34" charset="0"/>
            </a:endParaRPr>
          </a:p>
        </p:txBody>
      </p:sp>
    </p:spTree>
    <p:extLst>
      <p:ext uri="{BB962C8B-B14F-4D97-AF65-F5344CB8AC3E}">
        <p14:creationId xmlns:p14="http://schemas.microsoft.com/office/powerpoint/2010/main" val="3584983288"/>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500" fill="hold"/>
                                        <p:tgtEl>
                                          <p:spTgt spid="44"/>
                                        </p:tgtEl>
                                        <p:attrNameLst>
                                          <p:attrName>ppt_x</p:attrName>
                                        </p:attrNameLst>
                                      </p:cBhvr>
                                      <p:tavLst>
                                        <p:tav tm="0">
                                          <p:val>
                                            <p:strVal val="#ppt_x"/>
                                          </p:val>
                                        </p:tav>
                                        <p:tav tm="100000">
                                          <p:val>
                                            <p:strVal val="#ppt_x"/>
                                          </p:val>
                                        </p:tav>
                                      </p:tavLst>
                                    </p:anim>
                                    <p:anim calcmode="lin" valueType="num">
                                      <p:cBhvr additive="base">
                                        <p:cTn id="20"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ppt_x"/>
                                          </p:val>
                                        </p:tav>
                                        <p:tav tm="100000">
                                          <p:val>
                                            <p:strVal val="#ppt_x"/>
                                          </p:val>
                                        </p:tav>
                                      </p:tavLst>
                                    </p:anim>
                                    <p:anim calcmode="lin" valueType="num">
                                      <p:cBhvr additive="base">
                                        <p:cTn id="2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7">
                                            <p:txEl>
                                              <p:pRg st="0" end="0"/>
                                            </p:txEl>
                                          </p:spTgt>
                                        </p:tgtEl>
                                        <p:attrNameLst>
                                          <p:attrName>style.visibility</p:attrName>
                                        </p:attrNameLst>
                                      </p:cBhvr>
                                      <p:to>
                                        <p:strVal val="visible"/>
                                      </p:to>
                                    </p:set>
                                    <p:anim calcmode="lin" valueType="num">
                                      <p:cBhvr additive="base">
                                        <p:cTn id="37" dur="500" fill="hold"/>
                                        <p:tgtEl>
                                          <p:spTgt spid="17">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500" fill="hold"/>
                                        <p:tgtEl>
                                          <p:spTgt spid="5"/>
                                        </p:tgtEl>
                                        <p:attrNameLst>
                                          <p:attrName>ppt_x</p:attrName>
                                        </p:attrNameLst>
                                      </p:cBhvr>
                                      <p:tavLst>
                                        <p:tav tm="0">
                                          <p:val>
                                            <p:strVal val="#ppt_x"/>
                                          </p:val>
                                        </p:tav>
                                        <p:tav tm="100000">
                                          <p:val>
                                            <p:strVal val="#ppt_x"/>
                                          </p:val>
                                        </p:tav>
                                      </p:tavLst>
                                    </p:anim>
                                    <p:anim calcmode="lin" valueType="num">
                                      <p:cBhvr additive="base">
                                        <p:cTn id="5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additive="base">
                                        <p:cTn id="55" dur="500" fill="hold"/>
                                        <p:tgtEl>
                                          <p:spTgt spid="26"/>
                                        </p:tgtEl>
                                        <p:attrNameLst>
                                          <p:attrName>ppt_x</p:attrName>
                                        </p:attrNameLst>
                                      </p:cBhvr>
                                      <p:tavLst>
                                        <p:tav tm="0">
                                          <p:val>
                                            <p:strVal val="#ppt_x"/>
                                          </p:val>
                                        </p:tav>
                                        <p:tav tm="100000">
                                          <p:val>
                                            <p:strVal val="#ppt_x"/>
                                          </p:val>
                                        </p:tav>
                                      </p:tavLst>
                                    </p:anim>
                                    <p:anim calcmode="lin" valueType="num">
                                      <p:cBhvr additive="base">
                                        <p:cTn id="5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additive="base">
                                        <p:cTn id="61" dur="500" fill="hold"/>
                                        <p:tgtEl>
                                          <p:spTgt spid="27"/>
                                        </p:tgtEl>
                                        <p:attrNameLst>
                                          <p:attrName>ppt_x</p:attrName>
                                        </p:attrNameLst>
                                      </p:cBhvr>
                                      <p:tavLst>
                                        <p:tav tm="0">
                                          <p:val>
                                            <p:strVal val="#ppt_x"/>
                                          </p:val>
                                        </p:tav>
                                        <p:tav tm="100000">
                                          <p:val>
                                            <p:strVal val="#ppt_x"/>
                                          </p:val>
                                        </p:tav>
                                      </p:tavLst>
                                    </p:anim>
                                    <p:anim calcmode="lin" valueType="num">
                                      <p:cBhvr additive="base">
                                        <p:cTn id="6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additive="base">
                                        <p:cTn id="67" dur="500" fill="hold"/>
                                        <p:tgtEl>
                                          <p:spTgt spid="7"/>
                                        </p:tgtEl>
                                        <p:attrNameLst>
                                          <p:attrName>ppt_x</p:attrName>
                                        </p:attrNameLst>
                                      </p:cBhvr>
                                      <p:tavLst>
                                        <p:tav tm="0">
                                          <p:val>
                                            <p:strVal val="#ppt_x"/>
                                          </p:val>
                                        </p:tav>
                                        <p:tav tm="100000">
                                          <p:val>
                                            <p:strVal val="#ppt_x"/>
                                          </p:val>
                                        </p:tav>
                                      </p:tavLst>
                                    </p:anim>
                                    <p:anim calcmode="lin" valueType="num">
                                      <p:cBhvr additive="base">
                                        <p:cTn id="6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6"/>
                                        </p:tgtEl>
                                        <p:attrNameLst>
                                          <p:attrName>style.visibility</p:attrName>
                                        </p:attrNameLst>
                                      </p:cBhvr>
                                      <p:to>
                                        <p:strVal val="visible"/>
                                      </p:to>
                                    </p:set>
                                    <p:anim calcmode="lin" valueType="num">
                                      <p:cBhvr additive="base">
                                        <p:cTn id="73" dur="500" fill="hold"/>
                                        <p:tgtEl>
                                          <p:spTgt spid="6"/>
                                        </p:tgtEl>
                                        <p:attrNameLst>
                                          <p:attrName>ppt_x</p:attrName>
                                        </p:attrNameLst>
                                      </p:cBhvr>
                                      <p:tavLst>
                                        <p:tav tm="0">
                                          <p:val>
                                            <p:strVal val="#ppt_x"/>
                                          </p:val>
                                        </p:tav>
                                        <p:tav tm="100000">
                                          <p:val>
                                            <p:strVal val="#ppt_x"/>
                                          </p:val>
                                        </p:tav>
                                      </p:tavLst>
                                    </p:anim>
                                    <p:anim calcmode="lin" valueType="num">
                                      <p:cBhvr additive="base">
                                        <p:cTn id="7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additive="base">
                                        <p:cTn id="79" dur="500" fill="hold"/>
                                        <p:tgtEl>
                                          <p:spTgt spid="14"/>
                                        </p:tgtEl>
                                        <p:attrNameLst>
                                          <p:attrName>ppt_x</p:attrName>
                                        </p:attrNameLst>
                                      </p:cBhvr>
                                      <p:tavLst>
                                        <p:tav tm="0">
                                          <p:val>
                                            <p:strVal val="#ppt_x"/>
                                          </p:val>
                                        </p:tav>
                                        <p:tav tm="100000">
                                          <p:val>
                                            <p:strVal val="#ppt_x"/>
                                          </p:val>
                                        </p:tav>
                                      </p:tavLst>
                                    </p:anim>
                                    <p:anim calcmode="lin" valueType="num">
                                      <p:cBhvr additive="base">
                                        <p:cTn id="8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500" fill="hold"/>
                                        <p:tgtEl>
                                          <p:spTgt spid="15"/>
                                        </p:tgtEl>
                                        <p:attrNameLst>
                                          <p:attrName>ppt_x</p:attrName>
                                        </p:attrNameLst>
                                      </p:cBhvr>
                                      <p:tavLst>
                                        <p:tav tm="0">
                                          <p:val>
                                            <p:strVal val="#ppt_x"/>
                                          </p:val>
                                        </p:tav>
                                        <p:tav tm="100000">
                                          <p:val>
                                            <p:strVal val="#ppt_x"/>
                                          </p:val>
                                        </p:tav>
                                      </p:tavLst>
                                    </p:anim>
                                    <p:anim calcmode="lin" valueType="num">
                                      <p:cBhvr additive="base">
                                        <p:cTn id="8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additive="base">
                                        <p:cTn id="91" dur="500" fill="hold"/>
                                        <p:tgtEl>
                                          <p:spTgt spid="42"/>
                                        </p:tgtEl>
                                        <p:attrNameLst>
                                          <p:attrName>ppt_x</p:attrName>
                                        </p:attrNameLst>
                                      </p:cBhvr>
                                      <p:tavLst>
                                        <p:tav tm="0">
                                          <p:val>
                                            <p:strVal val="#ppt_x"/>
                                          </p:val>
                                        </p:tav>
                                        <p:tav tm="100000">
                                          <p:val>
                                            <p:strVal val="#ppt_x"/>
                                          </p:val>
                                        </p:tav>
                                      </p:tavLst>
                                    </p:anim>
                                    <p:anim calcmode="lin" valueType="num">
                                      <p:cBhvr additive="base">
                                        <p:cTn id="92"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4"/>
                                        </p:tgtEl>
                                        <p:attrNameLst>
                                          <p:attrName>style.visibility</p:attrName>
                                        </p:attrNameLst>
                                      </p:cBhvr>
                                      <p:to>
                                        <p:strVal val="visible"/>
                                      </p:to>
                                    </p:set>
                                    <p:anim calcmode="lin" valueType="num">
                                      <p:cBhvr additive="base">
                                        <p:cTn id="97" dur="500" fill="hold"/>
                                        <p:tgtEl>
                                          <p:spTgt spid="4"/>
                                        </p:tgtEl>
                                        <p:attrNameLst>
                                          <p:attrName>ppt_x</p:attrName>
                                        </p:attrNameLst>
                                      </p:cBhvr>
                                      <p:tavLst>
                                        <p:tav tm="0">
                                          <p:val>
                                            <p:strVal val="#ppt_x"/>
                                          </p:val>
                                        </p:tav>
                                        <p:tav tm="100000">
                                          <p:val>
                                            <p:strVal val="#ppt_x"/>
                                          </p:val>
                                        </p:tav>
                                      </p:tavLst>
                                    </p:anim>
                                    <p:anim calcmode="lin" valueType="num">
                                      <p:cBhvr additive="base">
                                        <p:cTn id="9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10"/>
                                        </p:tgtEl>
                                        <p:attrNameLst>
                                          <p:attrName>style.visibility</p:attrName>
                                        </p:attrNameLst>
                                      </p:cBhvr>
                                      <p:to>
                                        <p:strVal val="visible"/>
                                      </p:to>
                                    </p:set>
                                    <p:anim calcmode="lin" valueType="num">
                                      <p:cBhvr additive="base">
                                        <p:cTn id="103" dur="500" fill="hold"/>
                                        <p:tgtEl>
                                          <p:spTgt spid="10"/>
                                        </p:tgtEl>
                                        <p:attrNameLst>
                                          <p:attrName>ppt_x</p:attrName>
                                        </p:attrNameLst>
                                      </p:cBhvr>
                                      <p:tavLst>
                                        <p:tav tm="0">
                                          <p:val>
                                            <p:strVal val="#ppt_x"/>
                                          </p:val>
                                        </p:tav>
                                        <p:tav tm="100000">
                                          <p:val>
                                            <p:strVal val="#ppt_x"/>
                                          </p:val>
                                        </p:tav>
                                      </p:tavLst>
                                    </p:anim>
                                    <p:anim calcmode="lin" valueType="num">
                                      <p:cBhvr additive="base">
                                        <p:cTn id="10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40">
                                            <p:txEl>
                                              <p:pRg st="0" end="0"/>
                                            </p:txEl>
                                          </p:spTgt>
                                        </p:tgtEl>
                                        <p:attrNameLst>
                                          <p:attrName>style.visibility</p:attrName>
                                        </p:attrNameLst>
                                      </p:cBhvr>
                                      <p:to>
                                        <p:strVal val="visible"/>
                                      </p:to>
                                    </p:set>
                                    <p:anim calcmode="lin" valueType="num">
                                      <p:cBhvr additive="base">
                                        <p:cTn id="109" dur="500" fill="hold"/>
                                        <p:tgtEl>
                                          <p:spTgt spid="40">
                                            <p:txEl>
                                              <p:pRg st="0" end="0"/>
                                            </p:txEl>
                                          </p:spTgt>
                                        </p:tgtEl>
                                        <p:attrNameLst>
                                          <p:attrName>ppt_x</p:attrName>
                                        </p:attrNameLst>
                                      </p:cBhvr>
                                      <p:tavLst>
                                        <p:tav tm="0">
                                          <p:val>
                                            <p:strVal val="#ppt_x"/>
                                          </p:val>
                                        </p:tav>
                                        <p:tav tm="100000">
                                          <p:val>
                                            <p:strVal val="#ppt_x"/>
                                          </p:val>
                                        </p:tav>
                                      </p:tavLst>
                                    </p:anim>
                                    <p:anim calcmode="lin" valueType="num">
                                      <p:cBhvr additive="base">
                                        <p:cTn id="110" dur="500" fill="hold"/>
                                        <p:tgtEl>
                                          <p:spTgt spid="4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additive="base">
                                        <p:cTn id="115" dur="500" fill="hold"/>
                                        <p:tgtEl>
                                          <p:spTgt spid="18"/>
                                        </p:tgtEl>
                                        <p:attrNameLst>
                                          <p:attrName>ppt_x</p:attrName>
                                        </p:attrNameLst>
                                      </p:cBhvr>
                                      <p:tavLst>
                                        <p:tav tm="0">
                                          <p:val>
                                            <p:strVal val="#ppt_x"/>
                                          </p:val>
                                        </p:tav>
                                        <p:tav tm="100000">
                                          <p:val>
                                            <p:strVal val="#ppt_x"/>
                                          </p:val>
                                        </p:tav>
                                      </p:tavLst>
                                    </p:anim>
                                    <p:anim calcmode="lin" valueType="num">
                                      <p:cBhvr additive="base">
                                        <p:cTn id="11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19"/>
                                        </p:tgtEl>
                                        <p:attrNameLst>
                                          <p:attrName>style.visibility</p:attrName>
                                        </p:attrNameLst>
                                      </p:cBhvr>
                                      <p:to>
                                        <p:strVal val="visible"/>
                                      </p:to>
                                    </p:set>
                                    <p:anim calcmode="lin" valueType="num">
                                      <p:cBhvr additive="base">
                                        <p:cTn id="121" dur="500" fill="hold"/>
                                        <p:tgtEl>
                                          <p:spTgt spid="19"/>
                                        </p:tgtEl>
                                        <p:attrNameLst>
                                          <p:attrName>ppt_x</p:attrName>
                                        </p:attrNameLst>
                                      </p:cBhvr>
                                      <p:tavLst>
                                        <p:tav tm="0">
                                          <p:val>
                                            <p:strVal val="#ppt_x"/>
                                          </p:val>
                                        </p:tav>
                                        <p:tav tm="100000">
                                          <p:val>
                                            <p:strVal val="#ppt_x"/>
                                          </p:val>
                                        </p:tav>
                                      </p:tavLst>
                                    </p:anim>
                                    <p:anim calcmode="lin" valueType="num">
                                      <p:cBhvr additive="base">
                                        <p:cTn id="12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4" fill="hold" grpId="0" nodeType="clickEffect">
                                  <p:stCondLst>
                                    <p:cond delay="0"/>
                                  </p:stCondLst>
                                  <p:childTnLst>
                                    <p:set>
                                      <p:cBhvr>
                                        <p:cTn id="126" dur="1" fill="hold">
                                          <p:stCondLst>
                                            <p:cond delay="0"/>
                                          </p:stCondLst>
                                        </p:cTn>
                                        <p:tgtEl>
                                          <p:spTgt spid="12"/>
                                        </p:tgtEl>
                                        <p:attrNameLst>
                                          <p:attrName>style.visibility</p:attrName>
                                        </p:attrNameLst>
                                      </p:cBhvr>
                                      <p:to>
                                        <p:strVal val="visible"/>
                                      </p:to>
                                    </p:set>
                                    <p:anim calcmode="lin" valueType="num">
                                      <p:cBhvr additive="base">
                                        <p:cTn id="127" dur="500" fill="hold"/>
                                        <p:tgtEl>
                                          <p:spTgt spid="12"/>
                                        </p:tgtEl>
                                        <p:attrNameLst>
                                          <p:attrName>ppt_x</p:attrName>
                                        </p:attrNameLst>
                                      </p:cBhvr>
                                      <p:tavLst>
                                        <p:tav tm="0">
                                          <p:val>
                                            <p:strVal val="#ppt_x"/>
                                          </p:val>
                                        </p:tav>
                                        <p:tav tm="100000">
                                          <p:val>
                                            <p:strVal val="#ppt_x"/>
                                          </p:val>
                                        </p:tav>
                                      </p:tavLst>
                                    </p:anim>
                                    <p:anim calcmode="lin" valueType="num">
                                      <p:cBhvr additive="base">
                                        <p:cTn id="12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4" fill="hold" grpId="0" nodeType="clickEffect">
                                  <p:stCondLst>
                                    <p:cond delay="0"/>
                                  </p:stCondLst>
                                  <p:childTnLst>
                                    <p:set>
                                      <p:cBhvr>
                                        <p:cTn id="132" dur="1" fill="hold">
                                          <p:stCondLst>
                                            <p:cond delay="0"/>
                                          </p:stCondLst>
                                        </p:cTn>
                                        <p:tgtEl>
                                          <p:spTgt spid="22"/>
                                        </p:tgtEl>
                                        <p:attrNameLst>
                                          <p:attrName>style.visibility</p:attrName>
                                        </p:attrNameLst>
                                      </p:cBhvr>
                                      <p:to>
                                        <p:strVal val="visible"/>
                                      </p:to>
                                    </p:set>
                                    <p:anim calcmode="lin" valueType="num">
                                      <p:cBhvr additive="base">
                                        <p:cTn id="133" dur="500" fill="hold"/>
                                        <p:tgtEl>
                                          <p:spTgt spid="22"/>
                                        </p:tgtEl>
                                        <p:attrNameLst>
                                          <p:attrName>ppt_x</p:attrName>
                                        </p:attrNameLst>
                                      </p:cBhvr>
                                      <p:tavLst>
                                        <p:tav tm="0">
                                          <p:val>
                                            <p:strVal val="#ppt_x"/>
                                          </p:val>
                                        </p:tav>
                                        <p:tav tm="100000">
                                          <p:val>
                                            <p:strVal val="#ppt_x"/>
                                          </p:val>
                                        </p:tav>
                                      </p:tavLst>
                                    </p:anim>
                                    <p:anim calcmode="lin" valueType="num">
                                      <p:cBhvr additive="base">
                                        <p:cTn id="13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4" fill="hold" grpId="0" nodeType="clickEffect">
                                  <p:stCondLst>
                                    <p:cond delay="0"/>
                                  </p:stCondLst>
                                  <p:childTnLst>
                                    <p:set>
                                      <p:cBhvr>
                                        <p:cTn id="138" dur="1" fill="hold">
                                          <p:stCondLst>
                                            <p:cond delay="0"/>
                                          </p:stCondLst>
                                        </p:cTn>
                                        <p:tgtEl>
                                          <p:spTgt spid="30"/>
                                        </p:tgtEl>
                                        <p:attrNameLst>
                                          <p:attrName>style.visibility</p:attrName>
                                        </p:attrNameLst>
                                      </p:cBhvr>
                                      <p:to>
                                        <p:strVal val="visible"/>
                                      </p:to>
                                    </p:set>
                                    <p:anim calcmode="lin" valueType="num">
                                      <p:cBhvr additive="base">
                                        <p:cTn id="139" dur="500" fill="hold"/>
                                        <p:tgtEl>
                                          <p:spTgt spid="30"/>
                                        </p:tgtEl>
                                        <p:attrNameLst>
                                          <p:attrName>ppt_x</p:attrName>
                                        </p:attrNameLst>
                                      </p:cBhvr>
                                      <p:tavLst>
                                        <p:tav tm="0">
                                          <p:val>
                                            <p:strVal val="#ppt_x"/>
                                          </p:val>
                                        </p:tav>
                                        <p:tav tm="100000">
                                          <p:val>
                                            <p:strVal val="#ppt_x"/>
                                          </p:val>
                                        </p:tav>
                                      </p:tavLst>
                                    </p:anim>
                                    <p:anim calcmode="lin" valueType="num">
                                      <p:cBhvr additive="base">
                                        <p:cTn id="14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31"/>
                                        </p:tgtEl>
                                        <p:attrNameLst>
                                          <p:attrName>style.visibility</p:attrName>
                                        </p:attrNameLst>
                                      </p:cBhvr>
                                      <p:to>
                                        <p:strVal val="visible"/>
                                      </p:to>
                                    </p:set>
                                    <p:anim calcmode="lin" valueType="num">
                                      <p:cBhvr additive="base">
                                        <p:cTn id="145" dur="500" fill="hold"/>
                                        <p:tgtEl>
                                          <p:spTgt spid="31"/>
                                        </p:tgtEl>
                                        <p:attrNameLst>
                                          <p:attrName>ppt_x</p:attrName>
                                        </p:attrNameLst>
                                      </p:cBhvr>
                                      <p:tavLst>
                                        <p:tav tm="0">
                                          <p:val>
                                            <p:strVal val="#ppt_x"/>
                                          </p:val>
                                        </p:tav>
                                        <p:tav tm="100000">
                                          <p:val>
                                            <p:strVal val="#ppt_x"/>
                                          </p:val>
                                        </p:tav>
                                      </p:tavLst>
                                    </p:anim>
                                    <p:anim calcmode="lin" valueType="num">
                                      <p:cBhvr additive="base">
                                        <p:cTn id="146"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3" grpId="0" animBg="1"/>
      <p:bldP spid="26" grpId="0" animBg="1"/>
      <p:bldP spid="18" grpId="0" animBg="1"/>
      <p:bldP spid="14" grpId="0" animBg="1"/>
      <p:bldP spid="9" grpId="0" animBg="1"/>
      <p:bldP spid="5" grpId="0" animBg="1"/>
      <p:bldP spid="4" grpId="0" animBg="1"/>
      <p:bldP spid="8" grpId="0" animBg="1"/>
      <p:bldP spid="10" grpId="0" animBg="1"/>
      <p:bldP spid="11" grpId="0" animBg="1"/>
      <p:bldP spid="15" grpId="0" animBg="1"/>
      <p:bldP spid="19" grpId="0" animBg="1"/>
      <p:bldP spid="27" grpId="0" animBg="1"/>
      <p:bldP spid="42" grpId="0"/>
      <p:bldP spid="44" grpId="0"/>
      <p:bldP spid="7" grpId="0"/>
      <p:bldP spid="6" grpId="0" animBg="1"/>
      <p:bldP spid="12" grpId="0"/>
      <p:bldP spid="16" grpId="0" animBg="1"/>
      <p:bldP spid="30" grpId="0" animBg="1"/>
      <p:bldP spid="31"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délník 2"/>
          <p:cNvSpPr/>
          <p:nvPr/>
        </p:nvSpPr>
        <p:spPr>
          <a:xfrm>
            <a:off x="561697" y="114969"/>
            <a:ext cx="8208912" cy="707886"/>
          </a:xfrm>
          <a:prstGeom prst="rect">
            <a:avLst/>
          </a:prstGeom>
        </p:spPr>
        <p:txBody>
          <a:bodyPr wrap="square">
            <a:spAutoFit/>
          </a:bodyPr>
          <a:lstStyle/>
          <a:p>
            <a:pPr algn="ctr"/>
            <a:r>
              <a:rPr lang="cs-CZ" sz="4000" b="1" dirty="0" smtClean="0">
                <a:solidFill>
                  <a:schemeClr val="accent1">
                    <a:lumMod val="60000"/>
                    <a:lumOff val="40000"/>
                  </a:schemeClr>
                </a:solidFill>
                <a:effectLst>
                  <a:outerShdw blurRad="38100" dist="38100" dir="2700000" algn="tl">
                    <a:srgbClr val="000000">
                      <a:alpha val="43137"/>
                    </a:srgbClr>
                  </a:outerShdw>
                </a:effectLst>
              </a:rPr>
              <a:t>Velká čínská zeď</a:t>
            </a:r>
            <a:endParaRPr lang="cs-CZ" sz="4000" b="1" dirty="0">
              <a:solidFill>
                <a:schemeClr val="accent1">
                  <a:lumMod val="60000"/>
                  <a:lumOff val="40000"/>
                </a:schemeClr>
              </a:solidFill>
              <a:effectLst>
                <a:outerShdw blurRad="38100" dist="38100" dir="2700000" algn="tl">
                  <a:srgbClr val="000000">
                    <a:alpha val="43137"/>
                  </a:srgbClr>
                </a:outerShdw>
              </a:effectLst>
            </a:endParaRPr>
          </a:p>
        </p:txBody>
      </p:sp>
      <p:sp>
        <p:nvSpPr>
          <p:cNvPr id="4" name="Obdélník 3"/>
          <p:cNvSpPr/>
          <p:nvPr/>
        </p:nvSpPr>
        <p:spPr>
          <a:xfrm>
            <a:off x="755575" y="1174104"/>
            <a:ext cx="7424161" cy="769441"/>
          </a:xfrm>
          <a:prstGeom prst="rect">
            <a:avLst/>
          </a:prstGeom>
        </p:spPr>
        <p:txBody>
          <a:bodyPr wrap="square">
            <a:spAutoFit/>
          </a:bodyPr>
          <a:lstStyle/>
          <a:p>
            <a:pPr marL="457200" indent="-457200">
              <a:buFont typeface="Arial" pitchFamily="34" charset="0"/>
              <a:buChar char="•"/>
            </a:pPr>
            <a:endParaRPr lang="cs-CZ" sz="4400" b="1" dirty="0">
              <a:solidFill>
                <a:schemeClr val="accent1">
                  <a:lumMod val="60000"/>
                  <a:lumOff val="40000"/>
                </a:schemeClr>
              </a:solidFill>
              <a:effectLst>
                <a:outerShdw blurRad="38100" dist="38100" dir="2700000" algn="tl">
                  <a:srgbClr val="000000">
                    <a:alpha val="43137"/>
                  </a:srgbClr>
                </a:outerShdw>
              </a:effectLst>
            </a:endParaRPr>
          </a:p>
        </p:txBody>
      </p:sp>
      <p:sp>
        <p:nvSpPr>
          <p:cNvPr id="2" name="Obdélník 1"/>
          <p:cNvSpPr/>
          <p:nvPr/>
        </p:nvSpPr>
        <p:spPr>
          <a:xfrm>
            <a:off x="755575" y="1038299"/>
            <a:ext cx="8015034" cy="5213735"/>
          </a:xfrm>
          <a:prstGeom prst="rect">
            <a:avLst/>
          </a:prstGeom>
        </p:spPr>
        <p:txBody>
          <a:bodyPr wrap="square">
            <a:spAutoFit/>
          </a:bodyPr>
          <a:lstStyle/>
          <a:p>
            <a:pPr marL="457200" indent="-457200">
              <a:buFont typeface="Arial" pitchFamily="34" charset="0"/>
              <a:buChar char="•"/>
              <a:defRPr/>
            </a:pPr>
            <a:r>
              <a:rPr lang="cs-CZ" sz="3200" dirty="0" smtClean="0">
                <a:solidFill>
                  <a:schemeClr val="accent1">
                    <a:lumMod val="60000"/>
                    <a:lumOff val="40000"/>
                  </a:schemeClr>
                </a:solidFill>
                <a:latin typeface="Arial Black" pitchFamily="34" charset="0"/>
              </a:rPr>
              <a:t>je asi </a:t>
            </a:r>
            <a:r>
              <a:rPr lang="cs-CZ" sz="3200" dirty="0">
                <a:solidFill>
                  <a:schemeClr val="accent1">
                    <a:lumMod val="60000"/>
                    <a:lumOff val="40000"/>
                  </a:schemeClr>
                </a:solidFill>
                <a:latin typeface="Arial Black" pitchFamily="34" charset="0"/>
              </a:rPr>
              <a:t>6 m vysoká, </a:t>
            </a:r>
            <a:r>
              <a:rPr lang="cs-CZ" sz="3200" dirty="0" smtClean="0">
                <a:solidFill>
                  <a:schemeClr val="accent1">
                    <a:lumMod val="60000"/>
                    <a:lumOff val="40000"/>
                  </a:schemeClr>
                </a:solidFill>
                <a:latin typeface="Arial Black" pitchFamily="34" charset="0"/>
              </a:rPr>
              <a:t>široká 7,5 m; v </a:t>
            </a:r>
            <a:r>
              <a:rPr lang="cs-CZ" sz="3200" dirty="0">
                <a:solidFill>
                  <a:schemeClr val="accent1">
                    <a:lumMod val="60000"/>
                    <a:lumOff val="40000"/>
                  </a:schemeClr>
                </a:solidFill>
                <a:latin typeface="Arial Black" pitchFamily="34" charset="0"/>
              </a:rPr>
              <a:t>koruně </a:t>
            </a:r>
            <a:r>
              <a:rPr lang="cs-CZ" sz="3200" dirty="0" smtClean="0">
                <a:solidFill>
                  <a:schemeClr val="accent1">
                    <a:lumMod val="60000"/>
                    <a:lumOff val="40000"/>
                  </a:schemeClr>
                </a:solidFill>
                <a:latin typeface="Arial Black" pitchFamily="34" charset="0"/>
              </a:rPr>
              <a:t>4,5 m</a:t>
            </a:r>
          </a:p>
          <a:p>
            <a:pPr marL="457200" indent="-457200">
              <a:lnSpc>
                <a:spcPct val="105000"/>
              </a:lnSpc>
              <a:buFont typeface="Arial" pitchFamily="34" charset="0"/>
              <a:buChar char="•"/>
              <a:defRPr/>
            </a:pPr>
            <a:r>
              <a:rPr lang="cs-CZ" sz="3200" dirty="0">
                <a:solidFill>
                  <a:schemeClr val="accent1">
                    <a:lumMod val="60000"/>
                    <a:lumOff val="40000"/>
                  </a:schemeClr>
                </a:solidFill>
                <a:latin typeface="Arial Black" pitchFamily="34" charset="0"/>
              </a:rPr>
              <a:t>s</a:t>
            </a:r>
            <a:r>
              <a:rPr lang="cs-CZ" sz="3200" dirty="0" smtClean="0">
                <a:solidFill>
                  <a:schemeClr val="accent1">
                    <a:lumMod val="60000"/>
                    <a:lumOff val="40000"/>
                  </a:schemeClr>
                </a:solidFill>
                <a:latin typeface="Arial Black" pitchFamily="34" charset="0"/>
              </a:rPr>
              <a:t>trážní </a:t>
            </a:r>
            <a:r>
              <a:rPr lang="cs-CZ" sz="3200" dirty="0">
                <a:solidFill>
                  <a:schemeClr val="accent1">
                    <a:lumMod val="60000"/>
                    <a:lumOff val="40000"/>
                  </a:schemeClr>
                </a:solidFill>
                <a:latin typeface="Arial Black" pitchFamily="34" charset="0"/>
              </a:rPr>
              <a:t>věže byly vysoké 13 m, je jich asi </a:t>
            </a:r>
            <a:r>
              <a:rPr lang="cs-CZ" sz="3200" dirty="0" smtClean="0">
                <a:solidFill>
                  <a:schemeClr val="accent1">
                    <a:lumMod val="60000"/>
                    <a:lumOff val="40000"/>
                  </a:schemeClr>
                </a:solidFill>
                <a:latin typeface="Arial Black" pitchFamily="34" charset="0"/>
              </a:rPr>
              <a:t>25000 - pozorovací </a:t>
            </a:r>
            <a:r>
              <a:rPr lang="cs-CZ" sz="3200" dirty="0">
                <a:solidFill>
                  <a:schemeClr val="accent1">
                    <a:lumMod val="60000"/>
                    <a:lumOff val="40000"/>
                  </a:schemeClr>
                </a:solidFill>
                <a:latin typeface="Arial Black" pitchFamily="34" charset="0"/>
              </a:rPr>
              <a:t>a signální </a:t>
            </a:r>
            <a:r>
              <a:rPr lang="cs-CZ" sz="3200" dirty="0" smtClean="0">
                <a:solidFill>
                  <a:schemeClr val="accent1">
                    <a:lumMod val="60000"/>
                    <a:lumOff val="40000"/>
                  </a:schemeClr>
                </a:solidFill>
                <a:latin typeface="Arial Black" pitchFamily="34" charset="0"/>
              </a:rPr>
              <a:t>stanoviště</a:t>
            </a:r>
            <a:endParaRPr lang="cs-CZ" sz="3200" dirty="0">
              <a:solidFill>
                <a:schemeClr val="accent1">
                  <a:lumMod val="60000"/>
                  <a:lumOff val="40000"/>
                </a:schemeClr>
              </a:solidFill>
              <a:latin typeface="Arial Black" pitchFamily="34" charset="0"/>
            </a:endParaRPr>
          </a:p>
          <a:p>
            <a:pPr marL="457200" indent="-457200">
              <a:lnSpc>
                <a:spcPct val="105000"/>
              </a:lnSpc>
              <a:buFont typeface="Arial" pitchFamily="34" charset="0"/>
              <a:buChar char="•"/>
              <a:defRPr/>
            </a:pPr>
            <a:r>
              <a:rPr lang="cs-CZ" sz="3200" dirty="0" smtClean="0">
                <a:solidFill>
                  <a:schemeClr val="accent1">
                    <a:lumMod val="60000"/>
                    <a:lumOff val="40000"/>
                  </a:schemeClr>
                </a:solidFill>
                <a:latin typeface="Arial Black" pitchFamily="34" charset="0"/>
              </a:rPr>
              <a:t>údaje </a:t>
            </a:r>
            <a:r>
              <a:rPr lang="cs-CZ" sz="3200" dirty="0">
                <a:solidFill>
                  <a:schemeClr val="accent1">
                    <a:lumMod val="60000"/>
                    <a:lumOff val="40000"/>
                  </a:schemeClr>
                </a:solidFill>
                <a:latin typeface="Arial Black" pitchFamily="34" charset="0"/>
              </a:rPr>
              <a:t>o délce se </a:t>
            </a:r>
            <a:r>
              <a:rPr lang="cs-CZ" sz="3200" dirty="0" smtClean="0">
                <a:solidFill>
                  <a:schemeClr val="accent1">
                    <a:lumMod val="60000"/>
                    <a:lumOff val="40000"/>
                  </a:schemeClr>
                </a:solidFill>
                <a:latin typeface="Arial Black" pitchFamily="34" charset="0"/>
              </a:rPr>
              <a:t>liší: 6 - 8 tis. km</a:t>
            </a:r>
          </a:p>
          <a:p>
            <a:pPr marL="457200" indent="-457200">
              <a:lnSpc>
                <a:spcPct val="105000"/>
              </a:lnSpc>
              <a:buFont typeface="Arial" pitchFamily="34" charset="0"/>
              <a:buChar char="•"/>
              <a:defRPr/>
            </a:pPr>
            <a:r>
              <a:rPr lang="cs-CZ" sz="3200" dirty="0" smtClean="0">
                <a:solidFill>
                  <a:schemeClr val="accent1">
                    <a:lumMod val="60000"/>
                    <a:lumOff val="40000"/>
                  </a:schemeClr>
                </a:solidFill>
                <a:latin typeface="Arial Black" pitchFamily="34" charset="0"/>
              </a:rPr>
              <a:t>zapsaná </a:t>
            </a:r>
            <a:r>
              <a:rPr lang="cs-CZ" sz="3200" dirty="0">
                <a:solidFill>
                  <a:schemeClr val="accent1">
                    <a:lumMod val="60000"/>
                    <a:lumOff val="40000"/>
                  </a:schemeClr>
                </a:solidFill>
                <a:latin typeface="Arial Black" pitchFamily="34" charset="0"/>
              </a:rPr>
              <a:t>na seznamu </a:t>
            </a:r>
            <a:r>
              <a:rPr lang="cs-CZ" sz="3200" dirty="0" smtClean="0">
                <a:solidFill>
                  <a:schemeClr val="accent1">
                    <a:lumMod val="60000"/>
                    <a:lumOff val="40000"/>
                  </a:schemeClr>
                </a:solidFill>
                <a:latin typeface="Arial Black" pitchFamily="34" charset="0"/>
              </a:rPr>
              <a:t>světového </a:t>
            </a:r>
            <a:r>
              <a:rPr lang="cs-CZ" sz="3200" dirty="0">
                <a:solidFill>
                  <a:schemeClr val="accent1">
                    <a:lumMod val="60000"/>
                    <a:lumOff val="40000"/>
                  </a:schemeClr>
                </a:solidFill>
                <a:latin typeface="Arial Black" pitchFamily="34" charset="0"/>
              </a:rPr>
              <a:t>dědictví UNESCO </a:t>
            </a:r>
          </a:p>
          <a:p>
            <a:pPr marL="457200" indent="-457200">
              <a:lnSpc>
                <a:spcPct val="105000"/>
              </a:lnSpc>
              <a:buFont typeface="Arial" pitchFamily="34" charset="0"/>
              <a:buChar char="•"/>
              <a:defRPr/>
            </a:pPr>
            <a:r>
              <a:rPr lang="cs-CZ" sz="3200" dirty="0" smtClean="0">
                <a:solidFill>
                  <a:schemeClr val="accent1">
                    <a:lumMod val="60000"/>
                    <a:lumOff val="40000"/>
                  </a:schemeClr>
                </a:solidFill>
                <a:latin typeface="Arial Black" pitchFamily="34" charset="0"/>
              </a:rPr>
              <a:t>novodobý div </a:t>
            </a:r>
            <a:r>
              <a:rPr lang="cs-CZ" sz="3200" dirty="0">
                <a:solidFill>
                  <a:schemeClr val="accent1">
                    <a:lumMod val="60000"/>
                    <a:lumOff val="40000"/>
                  </a:schemeClr>
                </a:solidFill>
                <a:latin typeface="Arial Black" pitchFamily="34" charset="0"/>
              </a:rPr>
              <a:t>světa</a:t>
            </a:r>
          </a:p>
          <a:p>
            <a:pPr marL="457200" indent="-457200">
              <a:lnSpc>
                <a:spcPct val="105000"/>
              </a:lnSpc>
              <a:buFont typeface="Arial" pitchFamily="34" charset="0"/>
              <a:buChar char="•"/>
              <a:defRPr/>
            </a:pPr>
            <a:endParaRPr lang="cs-CZ" sz="3200" dirty="0">
              <a:solidFill>
                <a:schemeClr val="accent1">
                  <a:lumMod val="60000"/>
                  <a:lumOff val="40000"/>
                </a:schemeClr>
              </a:solidFill>
              <a:latin typeface="Arial Black" pitchFamily="34" charset="0"/>
            </a:endParaRPr>
          </a:p>
        </p:txBody>
      </p:sp>
    </p:spTree>
    <p:extLst>
      <p:ext uri="{BB962C8B-B14F-4D97-AF65-F5344CB8AC3E}">
        <p14:creationId xmlns:p14="http://schemas.microsoft.com/office/powerpoint/2010/main" val="10039184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additive="base">
                                        <p:cTn id="31"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899592" y="1412776"/>
            <a:ext cx="7408333" cy="5112568"/>
          </a:xfrm>
        </p:spPr>
        <p:txBody>
          <a:bodyPr>
            <a:normAutofit/>
          </a:bodyPr>
          <a:lstStyle/>
          <a:p>
            <a:endParaRPr lang="cs-CZ" dirty="0"/>
          </a:p>
          <a:p>
            <a:endParaRPr lang="cs-CZ" dirty="0" smtClean="0"/>
          </a:p>
          <a:p>
            <a:endParaRPr lang="cs-CZ" dirty="0"/>
          </a:p>
          <a:p>
            <a:endParaRPr lang="cs-CZ" dirty="0" smtClean="0"/>
          </a:p>
          <a:p>
            <a:endParaRPr lang="cs-CZ" dirty="0"/>
          </a:p>
        </p:txBody>
      </p:sp>
      <p:sp>
        <p:nvSpPr>
          <p:cNvPr id="2" name="Nadpis 1"/>
          <p:cNvSpPr>
            <a:spLocks noGrp="1"/>
          </p:cNvSpPr>
          <p:nvPr>
            <p:ph type="title"/>
          </p:nvPr>
        </p:nvSpPr>
        <p:spPr/>
        <p:txBody>
          <a:bodyPr/>
          <a:lstStyle/>
          <a:p>
            <a:endParaRPr lang="cs-CZ" b="1" dirty="0">
              <a:solidFill>
                <a:schemeClr val="accent1">
                  <a:lumMod val="60000"/>
                  <a:lumOff val="40000"/>
                </a:schemeClr>
              </a:solidFill>
              <a:effectLst>
                <a:outerShdw blurRad="38100" dist="38100" dir="2700000" algn="tl">
                  <a:srgbClr val="000000">
                    <a:alpha val="43137"/>
                  </a:srgbClr>
                </a:outerShdw>
              </a:effectLst>
            </a:endParaRPr>
          </a:p>
        </p:txBody>
      </p:sp>
      <p:pic>
        <p:nvPicPr>
          <p:cNvPr id="4" name="Obráze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24560189"/>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971600" y="836712"/>
            <a:ext cx="7308800" cy="5289451"/>
          </a:xfrm>
        </p:spPr>
        <p:txBody>
          <a:bodyPr>
            <a:normAutofit/>
          </a:bodyPr>
          <a:lstStyle/>
          <a:p>
            <a:endParaRPr lang="cs-CZ" b="1" dirty="0">
              <a:solidFill>
                <a:srgbClr val="FF9933"/>
              </a:solidFill>
              <a:effectLst>
                <a:outerShdw blurRad="38100" dist="38100" dir="2700000" algn="tl">
                  <a:srgbClr val="000000">
                    <a:alpha val="43137"/>
                  </a:srgbClr>
                </a:outerShdw>
              </a:effectLst>
            </a:endParaRPr>
          </a:p>
          <a:p>
            <a:endParaRPr lang="cs-CZ" dirty="0"/>
          </a:p>
        </p:txBody>
      </p:sp>
      <p:pic>
        <p:nvPicPr>
          <p:cNvPr id="2" name="Obráze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79403986"/>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délník 2"/>
          <p:cNvSpPr/>
          <p:nvPr/>
        </p:nvSpPr>
        <p:spPr>
          <a:xfrm>
            <a:off x="561697" y="114969"/>
            <a:ext cx="8208912" cy="707886"/>
          </a:xfrm>
          <a:prstGeom prst="rect">
            <a:avLst/>
          </a:prstGeom>
        </p:spPr>
        <p:txBody>
          <a:bodyPr wrap="square">
            <a:spAutoFit/>
          </a:bodyPr>
          <a:lstStyle/>
          <a:p>
            <a:pPr algn="ctr"/>
            <a:r>
              <a:rPr lang="cs-CZ" sz="4000" b="1" dirty="0" smtClean="0">
                <a:solidFill>
                  <a:schemeClr val="accent1">
                    <a:lumMod val="60000"/>
                    <a:lumOff val="40000"/>
                  </a:schemeClr>
                </a:solidFill>
                <a:effectLst>
                  <a:outerShdw blurRad="38100" dist="38100" dir="2700000" algn="tl">
                    <a:srgbClr val="000000">
                      <a:alpha val="43137"/>
                    </a:srgbClr>
                  </a:outerShdw>
                </a:effectLst>
              </a:rPr>
              <a:t>Terakotová armáda</a:t>
            </a:r>
            <a:endParaRPr lang="cs-CZ" sz="4000" b="1" dirty="0">
              <a:solidFill>
                <a:schemeClr val="accent1">
                  <a:lumMod val="60000"/>
                  <a:lumOff val="40000"/>
                </a:schemeClr>
              </a:solidFill>
              <a:effectLst>
                <a:outerShdw blurRad="38100" dist="38100" dir="2700000" algn="tl">
                  <a:srgbClr val="000000">
                    <a:alpha val="43137"/>
                  </a:srgbClr>
                </a:outerShdw>
              </a:effectLst>
            </a:endParaRPr>
          </a:p>
        </p:txBody>
      </p:sp>
      <p:sp>
        <p:nvSpPr>
          <p:cNvPr id="4" name="Obdélník 3"/>
          <p:cNvSpPr/>
          <p:nvPr/>
        </p:nvSpPr>
        <p:spPr>
          <a:xfrm>
            <a:off x="755575" y="1174104"/>
            <a:ext cx="7424161" cy="769441"/>
          </a:xfrm>
          <a:prstGeom prst="rect">
            <a:avLst/>
          </a:prstGeom>
        </p:spPr>
        <p:txBody>
          <a:bodyPr wrap="square">
            <a:spAutoFit/>
          </a:bodyPr>
          <a:lstStyle/>
          <a:p>
            <a:pPr marL="457200" indent="-457200">
              <a:buFont typeface="Arial" pitchFamily="34" charset="0"/>
              <a:buChar char="•"/>
            </a:pPr>
            <a:endParaRPr lang="cs-CZ" sz="4400" b="1" dirty="0">
              <a:solidFill>
                <a:schemeClr val="accent1">
                  <a:lumMod val="60000"/>
                  <a:lumOff val="40000"/>
                </a:schemeClr>
              </a:solidFill>
              <a:effectLst>
                <a:outerShdw blurRad="38100" dist="38100" dir="2700000" algn="tl">
                  <a:srgbClr val="000000">
                    <a:alpha val="43137"/>
                  </a:srgbClr>
                </a:outerShdw>
              </a:effectLst>
            </a:endParaRPr>
          </a:p>
        </p:txBody>
      </p:sp>
      <p:sp>
        <p:nvSpPr>
          <p:cNvPr id="5" name="Obdélník 4"/>
          <p:cNvSpPr/>
          <p:nvPr/>
        </p:nvSpPr>
        <p:spPr>
          <a:xfrm>
            <a:off x="757171" y="980728"/>
            <a:ext cx="8013438" cy="5016758"/>
          </a:xfrm>
          <a:prstGeom prst="rect">
            <a:avLst/>
          </a:prstGeom>
        </p:spPr>
        <p:txBody>
          <a:bodyPr wrap="square">
            <a:spAutoFit/>
          </a:bodyPr>
          <a:lstStyle/>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h</a:t>
            </a:r>
            <a:r>
              <a:rPr lang="cs-CZ" sz="3200" b="1" dirty="0" smtClean="0">
                <a:solidFill>
                  <a:schemeClr val="accent1">
                    <a:lumMod val="60000"/>
                    <a:lumOff val="40000"/>
                  </a:schemeClr>
                </a:solidFill>
                <a:effectLst>
                  <a:outerShdw blurRad="38100" dist="38100" dir="2700000" algn="tl">
                    <a:srgbClr val="000000">
                      <a:alpha val="43137"/>
                    </a:srgbClr>
                  </a:outerShdw>
                </a:effectLst>
              </a:rPr>
              <a:t>robka 1. císaře, objevena 1974</a:t>
            </a: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rPr>
              <a:t>součástí </a:t>
            </a:r>
            <a:r>
              <a:rPr lang="cs-CZ" sz="3200" b="1" dirty="0">
                <a:solidFill>
                  <a:schemeClr val="accent1">
                    <a:lumMod val="60000"/>
                    <a:lumOff val="40000"/>
                  </a:schemeClr>
                </a:solidFill>
                <a:effectLst>
                  <a:outerShdw blurRad="38100" dist="38100" dir="2700000" algn="tl">
                    <a:srgbClr val="000000">
                      <a:alpha val="43137"/>
                    </a:srgbClr>
                  </a:outerShdw>
                </a:effectLst>
              </a:rPr>
              <a:t>mauzolea -</a:t>
            </a:r>
            <a:r>
              <a:rPr lang="cs-CZ" sz="3200" b="1" dirty="0" smtClean="0">
                <a:solidFill>
                  <a:schemeClr val="accent1">
                    <a:lumMod val="60000"/>
                    <a:lumOff val="40000"/>
                  </a:schemeClr>
                </a:solidFill>
                <a:effectLst>
                  <a:outerShdw blurRad="38100" dist="38100" dir="2700000" algn="tl">
                    <a:srgbClr val="000000">
                      <a:alpha val="43137"/>
                    </a:srgbClr>
                  </a:outerShdw>
                </a:effectLst>
              </a:rPr>
              <a:t> </a:t>
            </a:r>
            <a:r>
              <a:rPr lang="cs-CZ" sz="3200" b="1" dirty="0">
                <a:solidFill>
                  <a:schemeClr val="accent1">
                    <a:lumMod val="60000"/>
                    <a:lumOff val="40000"/>
                  </a:schemeClr>
                </a:solidFill>
                <a:effectLst>
                  <a:outerShdw blurRad="38100" dist="38100" dir="2700000" algn="tl">
                    <a:srgbClr val="000000">
                      <a:alpha val="43137"/>
                    </a:srgbClr>
                  </a:outerShdw>
                </a:effectLst>
              </a:rPr>
              <a:t>3 podzemní haly, ve kterých se nalézá </a:t>
            </a:r>
            <a:r>
              <a:rPr lang="cs-CZ" sz="3200" b="1" dirty="0" smtClean="0">
                <a:solidFill>
                  <a:schemeClr val="accent1">
                    <a:lumMod val="60000"/>
                    <a:lumOff val="40000"/>
                  </a:schemeClr>
                </a:solidFill>
                <a:effectLst>
                  <a:outerShdw blurRad="38100" dist="38100" dir="2700000" algn="tl">
                    <a:srgbClr val="000000">
                      <a:alpha val="43137"/>
                    </a:srgbClr>
                  </a:outerShdw>
                </a:effectLst>
              </a:rPr>
              <a:t> asi 8000 vojáků sestavených </a:t>
            </a:r>
            <a:r>
              <a:rPr lang="cs-CZ" sz="3200" b="1" dirty="0">
                <a:solidFill>
                  <a:schemeClr val="accent1">
                    <a:lumMod val="60000"/>
                    <a:lumOff val="40000"/>
                  </a:schemeClr>
                </a:solidFill>
                <a:effectLst>
                  <a:outerShdw blurRad="38100" dist="38100" dir="2700000" algn="tl">
                    <a:srgbClr val="000000">
                      <a:alpha val="43137"/>
                    </a:srgbClr>
                  </a:outerShdw>
                </a:effectLst>
              </a:rPr>
              <a:t>do geometricky přesných </a:t>
            </a:r>
            <a:r>
              <a:rPr lang="cs-CZ" sz="3200" b="1" dirty="0" smtClean="0">
                <a:solidFill>
                  <a:schemeClr val="accent1">
                    <a:lumMod val="60000"/>
                    <a:lumOff val="40000"/>
                  </a:schemeClr>
                </a:solidFill>
                <a:effectLst>
                  <a:outerShdw blurRad="38100" dist="38100" dir="2700000" algn="tl">
                    <a:srgbClr val="000000">
                      <a:alpha val="43137"/>
                    </a:srgbClr>
                  </a:outerShdw>
                </a:effectLst>
              </a:rPr>
              <a:t>regimentů, každá socha jiný výraz</a:t>
            </a: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rPr>
              <a:t>vyrobeni </a:t>
            </a:r>
            <a:r>
              <a:rPr lang="cs-CZ" sz="3200" b="1" dirty="0">
                <a:solidFill>
                  <a:schemeClr val="accent1">
                    <a:lumMod val="60000"/>
                    <a:lumOff val="40000"/>
                  </a:schemeClr>
                </a:solidFill>
                <a:effectLst>
                  <a:outerShdw blurRad="38100" dist="38100" dir="2700000" algn="tl">
                    <a:srgbClr val="000000">
                      <a:alpha val="43137"/>
                    </a:srgbClr>
                  </a:outerShdw>
                </a:effectLst>
              </a:rPr>
              <a:t>z terakotové hlíny ve velikosti na svoji dobu nadživotní – 160-170 cm. </a:t>
            </a:r>
            <a:r>
              <a:rPr lang="cs-CZ" sz="3200" b="1" dirty="0" smtClean="0">
                <a:solidFill>
                  <a:schemeClr val="accent1">
                    <a:lumMod val="60000"/>
                    <a:lumOff val="40000"/>
                  </a:schemeClr>
                </a:solidFill>
                <a:effectLst>
                  <a:outerShdw blurRad="38100" dist="38100" dir="2700000" algn="tl">
                    <a:srgbClr val="000000">
                      <a:alpha val="43137"/>
                    </a:srgbClr>
                  </a:outerShdw>
                </a:effectLst>
              </a:rPr>
              <a:t>Jejich </a:t>
            </a:r>
            <a:r>
              <a:rPr lang="cs-CZ" sz="3200" b="1" dirty="0">
                <a:solidFill>
                  <a:schemeClr val="accent1">
                    <a:lumMod val="60000"/>
                    <a:lumOff val="40000"/>
                  </a:schemeClr>
                </a:solidFill>
                <a:effectLst>
                  <a:outerShdw blurRad="38100" dist="38100" dir="2700000" algn="tl">
                    <a:srgbClr val="000000">
                      <a:alpha val="43137"/>
                    </a:srgbClr>
                  </a:outerShdw>
                </a:effectLst>
              </a:rPr>
              <a:t>výzbroj byla pravá vyrobená ze dřeva a bronzu, dřevěné části </a:t>
            </a:r>
            <a:r>
              <a:rPr lang="cs-CZ" sz="3200" b="1" dirty="0" smtClean="0">
                <a:solidFill>
                  <a:schemeClr val="accent1">
                    <a:lumMod val="60000"/>
                    <a:lumOff val="40000"/>
                  </a:schemeClr>
                </a:solidFill>
                <a:effectLst>
                  <a:outerShdw blurRad="38100" dist="38100" dir="2700000" algn="tl">
                    <a:srgbClr val="000000">
                      <a:alpha val="43137"/>
                    </a:srgbClr>
                  </a:outerShdw>
                </a:effectLst>
              </a:rPr>
              <a:t>se nedochovaly.</a:t>
            </a:r>
          </a:p>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n</a:t>
            </a:r>
            <a:r>
              <a:rPr lang="cs-CZ" sz="3200" b="1" dirty="0" smtClean="0">
                <a:solidFill>
                  <a:schemeClr val="accent1">
                    <a:lumMod val="60000"/>
                    <a:lumOff val="40000"/>
                  </a:schemeClr>
                </a:solidFill>
                <a:effectLst>
                  <a:outerShdw blurRad="38100" dist="38100" dir="2700000" algn="tl">
                    <a:srgbClr val="000000">
                      <a:alpha val="43137"/>
                    </a:srgbClr>
                  </a:outerShdw>
                </a:effectLst>
              </a:rPr>
              <a:t>a seznamu světového dědictví UNESCO</a:t>
            </a:r>
            <a:endParaRPr lang="cs-CZ" sz="3200" b="1" dirty="0">
              <a:solidFill>
                <a:schemeClr val="accent1">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4685450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Obrázek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8024" y="620688"/>
            <a:ext cx="4103016" cy="5544616"/>
          </a:xfrm>
          <a:prstGeom prst="rect">
            <a:avLst/>
          </a:prstGeom>
        </p:spPr>
      </p:pic>
      <p:sp>
        <p:nvSpPr>
          <p:cNvPr id="3" name="Obdélník 2"/>
          <p:cNvSpPr/>
          <p:nvPr/>
        </p:nvSpPr>
        <p:spPr>
          <a:xfrm>
            <a:off x="-324543" y="784120"/>
            <a:ext cx="5544615" cy="707886"/>
          </a:xfrm>
          <a:prstGeom prst="rect">
            <a:avLst/>
          </a:prstGeom>
        </p:spPr>
        <p:txBody>
          <a:bodyPr wrap="square">
            <a:spAutoFit/>
          </a:bodyPr>
          <a:lstStyle/>
          <a:p>
            <a:pPr algn="ctr"/>
            <a:r>
              <a:rPr lang="cs-CZ" sz="4000" b="1" dirty="0" smtClean="0">
                <a:solidFill>
                  <a:schemeClr val="accent1">
                    <a:lumMod val="60000"/>
                    <a:lumOff val="40000"/>
                  </a:schemeClr>
                </a:solidFill>
                <a:effectLst>
                  <a:outerShdw blurRad="38100" dist="38100" dir="2700000" algn="tl">
                    <a:srgbClr val="000000">
                      <a:alpha val="43137"/>
                    </a:srgbClr>
                  </a:outerShdw>
                </a:effectLst>
              </a:rPr>
              <a:t>Terakotová armáda</a:t>
            </a:r>
            <a:endParaRPr lang="cs-CZ" sz="4000" b="1" dirty="0">
              <a:solidFill>
                <a:schemeClr val="accent1">
                  <a:lumMod val="60000"/>
                  <a:lumOff val="40000"/>
                </a:schemeClr>
              </a:solidFill>
              <a:effectLst>
                <a:outerShdw blurRad="38100" dist="38100" dir="2700000" algn="tl">
                  <a:srgbClr val="000000">
                    <a:alpha val="43137"/>
                  </a:srgbClr>
                </a:outerShdw>
              </a:effectLst>
            </a:endParaRPr>
          </a:p>
        </p:txBody>
      </p:sp>
      <p:sp>
        <p:nvSpPr>
          <p:cNvPr id="4" name="Obdélník 3"/>
          <p:cNvSpPr/>
          <p:nvPr/>
        </p:nvSpPr>
        <p:spPr>
          <a:xfrm>
            <a:off x="755575" y="1174104"/>
            <a:ext cx="7424161" cy="769441"/>
          </a:xfrm>
          <a:prstGeom prst="rect">
            <a:avLst/>
          </a:prstGeom>
        </p:spPr>
        <p:txBody>
          <a:bodyPr wrap="square">
            <a:spAutoFit/>
          </a:bodyPr>
          <a:lstStyle/>
          <a:p>
            <a:pPr marL="457200" indent="-457200">
              <a:buFont typeface="Arial" pitchFamily="34" charset="0"/>
              <a:buChar char="•"/>
            </a:pPr>
            <a:endParaRPr lang="cs-CZ" sz="4400" b="1" dirty="0">
              <a:solidFill>
                <a:schemeClr val="accent1">
                  <a:lumMod val="60000"/>
                  <a:lumOff val="40000"/>
                </a:schemeClr>
              </a:solidFill>
              <a:effectLst>
                <a:outerShdw blurRad="38100" dist="38100" dir="2700000" algn="tl">
                  <a:srgbClr val="000000">
                    <a:alpha val="43137"/>
                  </a:srgbClr>
                </a:outerShdw>
              </a:effectLst>
            </a:endParaRPr>
          </a:p>
        </p:txBody>
      </p:sp>
      <p:pic>
        <p:nvPicPr>
          <p:cNvPr id="5" name="Obráze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4225" y="1491191"/>
            <a:ext cx="4013430" cy="5351240"/>
          </a:xfrm>
          <a:prstGeom prst="rect">
            <a:avLst/>
          </a:prstGeom>
        </p:spPr>
      </p:pic>
    </p:spTree>
    <p:extLst>
      <p:ext uri="{BB962C8B-B14F-4D97-AF65-F5344CB8AC3E}">
        <p14:creationId xmlns:p14="http://schemas.microsoft.com/office/powerpoint/2010/main" val="1616499121"/>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délník 2"/>
          <p:cNvSpPr/>
          <p:nvPr/>
        </p:nvSpPr>
        <p:spPr>
          <a:xfrm>
            <a:off x="561697" y="114969"/>
            <a:ext cx="8208912" cy="707886"/>
          </a:xfrm>
          <a:prstGeom prst="rect">
            <a:avLst/>
          </a:prstGeom>
        </p:spPr>
        <p:txBody>
          <a:bodyPr wrap="square">
            <a:spAutoFit/>
          </a:bodyPr>
          <a:lstStyle/>
          <a:p>
            <a:pPr algn="ctr"/>
            <a:r>
              <a:rPr lang="cs-CZ" sz="4000" b="1" dirty="0" smtClean="0">
                <a:solidFill>
                  <a:schemeClr val="accent1">
                    <a:lumMod val="60000"/>
                    <a:lumOff val="40000"/>
                  </a:schemeClr>
                </a:solidFill>
                <a:effectLst>
                  <a:outerShdw blurRad="38100" dist="38100" dir="2700000" algn="tl">
                    <a:srgbClr val="000000">
                      <a:alpha val="43137"/>
                    </a:srgbClr>
                  </a:outerShdw>
                </a:effectLst>
              </a:rPr>
              <a:t>Čínské písmo</a:t>
            </a:r>
            <a:endParaRPr lang="cs-CZ" sz="4000" b="1" dirty="0">
              <a:solidFill>
                <a:schemeClr val="accent1">
                  <a:lumMod val="60000"/>
                  <a:lumOff val="40000"/>
                </a:schemeClr>
              </a:solidFill>
              <a:effectLst>
                <a:outerShdw blurRad="38100" dist="38100" dir="2700000" algn="tl">
                  <a:srgbClr val="000000">
                    <a:alpha val="43137"/>
                  </a:srgbClr>
                </a:outerShdw>
              </a:effectLst>
            </a:endParaRPr>
          </a:p>
        </p:txBody>
      </p:sp>
      <p:sp>
        <p:nvSpPr>
          <p:cNvPr id="4" name="Obdélník 3"/>
          <p:cNvSpPr/>
          <p:nvPr/>
        </p:nvSpPr>
        <p:spPr>
          <a:xfrm>
            <a:off x="755575" y="1174104"/>
            <a:ext cx="7424161" cy="769441"/>
          </a:xfrm>
          <a:prstGeom prst="rect">
            <a:avLst/>
          </a:prstGeom>
        </p:spPr>
        <p:txBody>
          <a:bodyPr wrap="square">
            <a:spAutoFit/>
          </a:bodyPr>
          <a:lstStyle/>
          <a:p>
            <a:pPr marL="457200" indent="-457200">
              <a:buFont typeface="Arial" pitchFamily="34" charset="0"/>
              <a:buChar char="•"/>
            </a:pPr>
            <a:endParaRPr lang="cs-CZ" sz="4400" b="1" dirty="0">
              <a:solidFill>
                <a:schemeClr val="accent1">
                  <a:lumMod val="60000"/>
                  <a:lumOff val="40000"/>
                </a:schemeClr>
              </a:solidFill>
              <a:effectLst>
                <a:outerShdw blurRad="38100" dist="38100" dir="2700000" algn="tl">
                  <a:srgbClr val="000000">
                    <a:alpha val="43137"/>
                  </a:srgbClr>
                </a:outerShdw>
              </a:effectLst>
            </a:endParaRPr>
          </a:p>
        </p:txBody>
      </p:sp>
      <p:sp>
        <p:nvSpPr>
          <p:cNvPr id="5" name="Obdélník 4"/>
          <p:cNvSpPr/>
          <p:nvPr/>
        </p:nvSpPr>
        <p:spPr>
          <a:xfrm>
            <a:off x="757171" y="1174104"/>
            <a:ext cx="8013438" cy="4031873"/>
          </a:xfrm>
          <a:prstGeom prst="rect">
            <a:avLst/>
          </a:prstGeom>
        </p:spPr>
        <p:txBody>
          <a:bodyPr wrap="square">
            <a:spAutoFit/>
          </a:bodyPr>
          <a:lstStyle/>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přibližně</a:t>
            </a:r>
            <a:r>
              <a:rPr lang="cs-CZ" sz="3200" b="1" dirty="0">
                <a:solidFill>
                  <a:schemeClr val="accent1">
                    <a:lumMod val="60000"/>
                    <a:lumOff val="40000"/>
                  </a:schemeClr>
                </a:solidFill>
                <a:effectLst>
                  <a:outerShdw blurRad="38100" dist="38100" dir="2700000" algn="tl">
                    <a:srgbClr val="000000">
                      <a:alpha val="43137"/>
                    </a:srgbClr>
                  </a:outerShdw>
                </a:effectLst>
                <a:latin typeface="+mj-lt"/>
              </a:rPr>
              <a:t> 5000-6000 </a:t>
            </a:r>
            <a:r>
              <a:rPr lang="cs-CZ" sz="3200" b="1" dirty="0" smtClean="0">
                <a:solidFill>
                  <a:schemeClr val="accent1">
                    <a:lumMod val="60000"/>
                    <a:lumOff val="40000"/>
                  </a:schemeClr>
                </a:solidFill>
                <a:effectLst>
                  <a:outerShdw blurRad="38100" dist="38100" dir="2700000" algn="tl">
                    <a:srgbClr val="000000">
                      <a:alpha val="43137"/>
                    </a:srgbClr>
                  </a:outerShdw>
                </a:effectLst>
                <a:latin typeface="+mj-lt"/>
              </a:rPr>
              <a:t>znaků</a:t>
            </a:r>
          </a:p>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latin typeface="+mj-lt"/>
              </a:rPr>
              <a:t>n</a:t>
            </a:r>
            <a:r>
              <a:rPr lang="cs-CZ" sz="3200" b="1" dirty="0" smtClean="0">
                <a:solidFill>
                  <a:schemeClr val="accent1">
                    <a:lumMod val="60000"/>
                    <a:lumOff val="40000"/>
                  </a:schemeClr>
                </a:solidFill>
                <a:effectLst>
                  <a:outerShdw blurRad="38100" dist="38100" dir="2700000" algn="tl">
                    <a:srgbClr val="000000">
                      <a:alpha val="43137"/>
                    </a:srgbClr>
                  </a:outerShdw>
                </a:effectLst>
                <a:latin typeface="+mj-lt"/>
              </a:rPr>
              <a:t>ěkteré slovníky až 80 000 znaků</a:t>
            </a:r>
          </a:p>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latin typeface="+mj-lt"/>
              </a:rPr>
              <a:t>jazykově roztříštěnost </a:t>
            </a:r>
            <a:r>
              <a:rPr lang="cs-CZ" sz="3200" b="1" dirty="0" smtClean="0">
                <a:solidFill>
                  <a:schemeClr val="accent1">
                    <a:lumMod val="60000"/>
                    <a:lumOff val="40000"/>
                  </a:schemeClr>
                </a:solidFill>
                <a:effectLst>
                  <a:outerShdw blurRad="38100" dist="38100" dir="2700000" algn="tl">
                    <a:srgbClr val="000000">
                      <a:alpha val="43137"/>
                    </a:srgbClr>
                  </a:outerShdw>
                </a:effectLst>
                <a:latin typeface="+mj-lt"/>
              </a:rPr>
              <a:t>Číny x píše </a:t>
            </a:r>
            <a:r>
              <a:rPr lang="cs-CZ" sz="3200" b="1" dirty="0">
                <a:solidFill>
                  <a:schemeClr val="accent1">
                    <a:lumMod val="60000"/>
                    <a:lumOff val="40000"/>
                  </a:schemeClr>
                </a:solidFill>
                <a:effectLst>
                  <a:outerShdw blurRad="38100" dist="38100" dir="2700000" algn="tl">
                    <a:srgbClr val="000000">
                      <a:alpha val="43137"/>
                    </a:srgbClr>
                  </a:outerShdw>
                </a:effectLst>
                <a:latin typeface="+mj-lt"/>
              </a:rPr>
              <a:t>těmi samými čínskými </a:t>
            </a:r>
            <a:r>
              <a:rPr lang="cs-CZ" sz="3200" b="1" dirty="0" smtClean="0">
                <a:solidFill>
                  <a:schemeClr val="accent1">
                    <a:lumMod val="60000"/>
                    <a:lumOff val="40000"/>
                  </a:schemeClr>
                </a:solidFill>
                <a:effectLst>
                  <a:outerShdw blurRad="38100" dist="38100" dir="2700000" algn="tl">
                    <a:srgbClr val="000000">
                      <a:alpha val="43137"/>
                    </a:srgbClr>
                  </a:outerShdw>
                </a:effectLst>
                <a:latin typeface="+mj-lt"/>
              </a:rPr>
              <a:t>znaky </a:t>
            </a: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latin typeface="+mj-lt"/>
              </a:rPr>
              <a:t>na papír, hedvábí, želví krunýře</a:t>
            </a: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latin typeface="+mj-lt"/>
              </a:rPr>
              <a:t>kaligrafie</a:t>
            </a:r>
            <a:endParaRPr lang="cs-CZ" sz="3200" b="1" dirty="0">
              <a:solidFill>
                <a:schemeClr val="accent1">
                  <a:lumMod val="60000"/>
                  <a:lumOff val="40000"/>
                </a:schemeClr>
              </a:solidFill>
              <a:effectLst>
                <a:outerShdw blurRad="38100" dist="38100" dir="2700000" algn="tl">
                  <a:srgbClr val="000000">
                    <a:alpha val="43137"/>
                  </a:srgbClr>
                </a:outerShdw>
              </a:effectLst>
              <a:latin typeface="+mj-lt"/>
            </a:endParaRPr>
          </a:p>
          <a:p>
            <a:pPr marL="457200" indent="-457200">
              <a:buFont typeface="Arial" pitchFamily="34" charset="0"/>
              <a:buChar char="•"/>
            </a:pPr>
            <a:endParaRPr lang="cs-CZ" sz="3200" dirty="0" smtClean="0">
              <a:solidFill>
                <a:schemeClr val="accent1">
                  <a:lumMod val="60000"/>
                  <a:lumOff val="40000"/>
                </a:schemeClr>
              </a:solidFill>
              <a:effectLst>
                <a:outerShdw blurRad="38100" dist="38100" dir="2700000" algn="tl">
                  <a:srgbClr val="000000">
                    <a:alpha val="43137"/>
                  </a:srgbClr>
                </a:outerShdw>
              </a:effectLst>
              <a:latin typeface="+mj-lt"/>
            </a:endParaRPr>
          </a:p>
          <a:p>
            <a:pPr algn="r"/>
            <a:r>
              <a:rPr lang="cs-CZ" sz="3200" dirty="0"/>
              <a:t> </a:t>
            </a:r>
            <a:endParaRPr lang="cs-CZ" sz="3200" b="1" dirty="0" smtClean="0">
              <a:solidFill>
                <a:schemeClr val="accent1">
                  <a:lumMod val="60000"/>
                  <a:lumOff val="40000"/>
                </a:schemeClr>
              </a:solidFill>
              <a:effectLst>
                <a:outerShdw blurRad="38100" dist="38100" dir="2700000" algn="tl">
                  <a:srgbClr val="000000">
                    <a:alpha val="43137"/>
                  </a:srgbClr>
                </a:outerShdw>
              </a:effectLst>
              <a:latin typeface="Arial Black" pitchFamily="34" charset="0"/>
            </a:endParaRPr>
          </a:p>
        </p:txBody>
      </p:sp>
      <p:sp>
        <p:nvSpPr>
          <p:cNvPr id="6" name="Obdélník 5"/>
          <p:cNvSpPr/>
          <p:nvPr/>
        </p:nvSpPr>
        <p:spPr>
          <a:xfrm>
            <a:off x="2286000" y="2828836"/>
            <a:ext cx="4572000" cy="369332"/>
          </a:xfrm>
          <a:prstGeom prst="rect">
            <a:avLst/>
          </a:prstGeom>
        </p:spPr>
        <p:txBody>
          <a:bodyPr>
            <a:spAutoFit/>
          </a:bodyPr>
          <a:lstStyle/>
          <a:p>
            <a:r>
              <a:rPr lang="cs-CZ" dirty="0"/>
              <a:t> </a:t>
            </a:r>
          </a:p>
        </p:txBody>
      </p:sp>
    </p:spTree>
    <p:extLst>
      <p:ext uri="{BB962C8B-B14F-4D97-AF65-F5344CB8AC3E}">
        <p14:creationId xmlns:p14="http://schemas.microsoft.com/office/powerpoint/2010/main" val="47239548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Obdélník 3"/>
          <p:cNvSpPr/>
          <p:nvPr/>
        </p:nvSpPr>
        <p:spPr>
          <a:xfrm>
            <a:off x="755575" y="1174104"/>
            <a:ext cx="7424161" cy="769441"/>
          </a:xfrm>
          <a:prstGeom prst="rect">
            <a:avLst/>
          </a:prstGeom>
        </p:spPr>
        <p:txBody>
          <a:bodyPr wrap="square">
            <a:spAutoFit/>
          </a:bodyPr>
          <a:lstStyle/>
          <a:p>
            <a:pPr marL="457200" indent="-457200">
              <a:buFont typeface="Arial" pitchFamily="34" charset="0"/>
              <a:buChar char="•"/>
            </a:pPr>
            <a:endParaRPr lang="cs-CZ" sz="4400" b="1" dirty="0">
              <a:solidFill>
                <a:schemeClr val="accent1">
                  <a:lumMod val="60000"/>
                  <a:lumOff val="40000"/>
                </a:schemeClr>
              </a:solidFill>
              <a:effectLst>
                <a:outerShdw blurRad="38100" dist="38100" dir="2700000" algn="tl">
                  <a:srgbClr val="000000">
                    <a:alpha val="43137"/>
                  </a:srgbClr>
                </a:outerShdw>
              </a:effectLst>
            </a:endParaRPr>
          </a:p>
        </p:txBody>
      </p:sp>
      <p:pic>
        <p:nvPicPr>
          <p:cNvPr id="2" name="Obráze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560" y="188640"/>
            <a:ext cx="3583272" cy="6515040"/>
          </a:xfrm>
          <a:prstGeom prst="rect">
            <a:avLst/>
          </a:prstGeom>
        </p:spPr>
      </p:pic>
      <p:pic>
        <p:nvPicPr>
          <p:cNvPr id="6" name="Obráze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77019" y="188640"/>
            <a:ext cx="4230968" cy="6515039"/>
          </a:xfrm>
          <a:prstGeom prst="rect">
            <a:avLst/>
          </a:prstGeom>
        </p:spPr>
      </p:pic>
      <p:pic>
        <p:nvPicPr>
          <p:cNvPr id="7" name="Obrázek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3960" y="341040"/>
            <a:ext cx="3583272" cy="6515040"/>
          </a:xfrm>
          <a:prstGeom prst="rect">
            <a:avLst/>
          </a:prstGeom>
        </p:spPr>
      </p:pic>
    </p:spTree>
    <p:extLst>
      <p:ext uri="{BB962C8B-B14F-4D97-AF65-F5344CB8AC3E}">
        <p14:creationId xmlns:p14="http://schemas.microsoft.com/office/powerpoint/2010/main" val="46629123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délník 2"/>
          <p:cNvSpPr/>
          <p:nvPr/>
        </p:nvSpPr>
        <p:spPr>
          <a:xfrm>
            <a:off x="561697" y="114969"/>
            <a:ext cx="8208912" cy="707886"/>
          </a:xfrm>
          <a:prstGeom prst="rect">
            <a:avLst/>
          </a:prstGeom>
        </p:spPr>
        <p:txBody>
          <a:bodyPr wrap="square">
            <a:spAutoFit/>
          </a:bodyPr>
          <a:lstStyle/>
          <a:p>
            <a:pPr algn="ctr"/>
            <a:r>
              <a:rPr lang="cs-CZ" sz="4000" b="1" dirty="0" smtClean="0">
                <a:solidFill>
                  <a:schemeClr val="accent1">
                    <a:lumMod val="60000"/>
                    <a:lumOff val="40000"/>
                  </a:schemeClr>
                </a:solidFill>
                <a:effectLst>
                  <a:outerShdw blurRad="38100" dist="38100" dir="2700000" algn="tl">
                    <a:srgbClr val="000000">
                      <a:alpha val="43137"/>
                    </a:srgbClr>
                  </a:outerShdw>
                </a:effectLst>
              </a:rPr>
              <a:t>Vynálezy starověké Číny</a:t>
            </a:r>
            <a:endParaRPr lang="cs-CZ" sz="4000" b="1" dirty="0">
              <a:solidFill>
                <a:schemeClr val="accent1">
                  <a:lumMod val="60000"/>
                  <a:lumOff val="40000"/>
                </a:schemeClr>
              </a:solidFill>
              <a:effectLst>
                <a:outerShdw blurRad="38100" dist="38100" dir="2700000" algn="tl">
                  <a:srgbClr val="000000">
                    <a:alpha val="43137"/>
                  </a:srgbClr>
                </a:outerShdw>
              </a:effectLst>
            </a:endParaRPr>
          </a:p>
        </p:txBody>
      </p:sp>
      <p:sp>
        <p:nvSpPr>
          <p:cNvPr id="4" name="Obdélník 3"/>
          <p:cNvSpPr/>
          <p:nvPr/>
        </p:nvSpPr>
        <p:spPr>
          <a:xfrm>
            <a:off x="755575" y="1174104"/>
            <a:ext cx="7424161" cy="769441"/>
          </a:xfrm>
          <a:prstGeom prst="rect">
            <a:avLst/>
          </a:prstGeom>
        </p:spPr>
        <p:txBody>
          <a:bodyPr wrap="square">
            <a:spAutoFit/>
          </a:bodyPr>
          <a:lstStyle/>
          <a:p>
            <a:pPr marL="457200" indent="-457200">
              <a:buFont typeface="Arial" pitchFamily="34" charset="0"/>
              <a:buChar char="•"/>
            </a:pPr>
            <a:endParaRPr lang="cs-CZ" sz="4400" b="1" dirty="0">
              <a:solidFill>
                <a:schemeClr val="accent1">
                  <a:lumMod val="60000"/>
                  <a:lumOff val="40000"/>
                </a:schemeClr>
              </a:solidFill>
              <a:effectLst>
                <a:outerShdw blurRad="38100" dist="38100" dir="2700000" algn="tl">
                  <a:srgbClr val="000000">
                    <a:alpha val="43137"/>
                  </a:srgbClr>
                </a:outerShdw>
              </a:effectLst>
            </a:endParaRPr>
          </a:p>
        </p:txBody>
      </p:sp>
      <p:sp>
        <p:nvSpPr>
          <p:cNvPr id="5" name="Obdélník 4"/>
          <p:cNvSpPr/>
          <p:nvPr/>
        </p:nvSpPr>
        <p:spPr>
          <a:xfrm>
            <a:off x="757170" y="1174104"/>
            <a:ext cx="8279325" cy="4524315"/>
          </a:xfrm>
          <a:prstGeom prst="rect">
            <a:avLst/>
          </a:prstGeom>
        </p:spPr>
        <p:txBody>
          <a:bodyPr wrap="square">
            <a:spAutoFit/>
          </a:bodyPr>
          <a:lstStyle/>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p</a:t>
            </a:r>
            <a:r>
              <a:rPr lang="cs-CZ" sz="3200" b="1" dirty="0" smtClean="0">
                <a:solidFill>
                  <a:schemeClr val="accent1">
                    <a:lumMod val="60000"/>
                    <a:lumOff val="40000"/>
                  </a:schemeClr>
                </a:solidFill>
                <a:effectLst>
                  <a:outerShdw blurRad="38100" dist="38100" dir="2700000" algn="tl">
                    <a:srgbClr val="000000">
                      <a:alpha val="43137"/>
                    </a:srgbClr>
                  </a:outerShdw>
                </a:effectLst>
              </a:rPr>
              <a:t>apír (výroba z konopí – 3 000 př.n.l., </a:t>
            </a:r>
          </a:p>
          <a:p>
            <a:r>
              <a:rPr lang="cs-CZ" sz="3200" b="1" dirty="0">
                <a:solidFill>
                  <a:schemeClr val="accent1">
                    <a:lumMod val="60000"/>
                    <a:lumOff val="40000"/>
                  </a:schemeClr>
                </a:solidFill>
                <a:effectLst>
                  <a:outerShdw blurRad="38100" dist="38100" dir="2700000" algn="tl">
                    <a:srgbClr val="000000">
                      <a:alpha val="43137"/>
                    </a:srgbClr>
                  </a:outerShdw>
                </a:effectLst>
              </a:rPr>
              <a:t> </a:t>
            </a:r>
            <a:r>
              <a:rPr lang="cs-CZ" sz="3200" b="1" dirty="0" smtClean="0">
                <a:solidFill>
                  <a:schemeClr val="accent1">
                    <a:lumMod val="60000"/>
                    <a:lumOff val="40000"/>
                  </a:schemeClr>
                </a:solidFill>
                <a:effectLst>
                  <a:outerShdw blurRad="38100" dist="38100" dir="2700000" algn="tl">
                    <a:srgbClr val="000000">
                      <a:alpha val="43137"/>
                    </a:srgbClr>
                  </a:outerShdw>
                </a:effectLst>
              </a:rPr>
              <a:t>    1. stol. př.n.l. - z hedvábných a lněných</a:t>
            </a:r>
          </a:p>
          <a:p>
            <a:r>
              <a:rPr lang="cs-CZ" sz="3200" b="1" dirty="0">
                <a:solidFill>
                  <a:schemeClr val="accent1">
                    <a:lumMod val="60000"/>
                    <a:lumOff val="40000"/>
                  </a:schemeClr>
                </a:solidFill>
                <a:effectLst>
                  <a:outerShdw blurRad="38100" dist="38100" dir="2700000" algn="tl">
                    <a:srgbClr val="000000">
                      <a:alpha val="43137"/>
                    </a:srgbClr>
                  </a:outerShdw>
                </a:effectLst>
              </a:rPr>
              <a:t> </a:t>
            </a:r>
            <a:r>
              <a:rPr lang="cs-CZ" sz="3200" b="1" dirty="0" smtClean="0">
                <a:solidFill>
                  <a:schemeClr val="accent1">
                    <a:lumMod val="60000"/>
                    <a:lumOff val="40000"/>
                  </a:schemeClr>
                </a:solidFill>
                <a:effectLst>
                  <a:outerShdw blurRad="38100" dist="38100" dir="2700000" algn="tl">
                    <a:srgbClr val="000000">
                      <a:alpha val="43137"/>
                    </a:srgbClr>
                  </a:outerShdw>
                </a:effectLst>
              </a:rPr>
              <a:t>    hadrů, 105 n.l.- současná podoba papíru)</a:t>
            </a: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rPr>
              <a:t>první papírové peníze – 650 n.l.</a:t>
            </a: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rPr>
              <a:t>první toaletní papír – 600 n.l.</a:t>
            </a: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rPr>
              <a:t>porcelán </a:t>
            </a:r>
            <a:r>
              <a:rPr lang="cs-CZ" sz="3200" b="1" dirty="0">
                <a:solidFill>
                  <a:schemeClr val="accent1">
                    <a:lumMod val="60000"/>
                    <a:lumOff val="40000"/>
                  </a:schemeClr>
                </a:solidFill>
                <a:effectLst>
                  <a:outerShdw blurRad="38100" dist="38100" dir="2700000" algn="tl">
                    <a:srgbClr val="000000">
                      <a:alpha val="43137"/>
                    </a:srgbClr>
                  </a:outerShdw>
                </a:effectLst>
              </a:rPr>
              <a:t>– 7. stol. př.n.l.</a:t>
            </a: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rPr>
              <a:t>kompas – 4. stol. n.l</a:t>
            </a:r>
            <a:r>
              <a:rPr lang="cs-CZ" sz="3200" b="1" dirty="0">
                <a:solidFill>
                  <a:schemeClr val="accent1">
                    <a:lumMod val="60000"/>
                    <a:lumOff val="40000"/>
                  </a:schemeClr>
                </a:solidFill>
                <a:effectLst>
                  <a:outerShdw blurRad="38100" dist="38100" dir="2700000" algn="tl">
                    <a:srgbClr val="000000">
                      <a:alpha val="43137"/>
                    </a:srgbClr>
                  </a:outerShdw>
                </a:effectLst>
              </a:rPr>
              <a:t>. </a:t>
            </a:r>
            <a:endParaRPr lang="cs-CZ" sz="3200" b="1" dirty="0" smtClean="0">
              <a:solidFill>
                <a:schemeClr val="accent1">
                  <a:lumMod val="60000"/>
                  <a:lumOff val="40000"/>
                </a:schemeClr>
              </a:solidFill>
              <a:effectLst>
                <a:outerShdw blurRad="38100" dist="38100" dir="2700000" algn="tl">
                  <a:srgbClr val="000000">
                    <a:alpha val="43137"/>
                  </a:srgbClr>
                </a:outerShdw>
              </a:effectLst>
            </a:endParaRP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rPr>
              <a:t>střelný </a:t>
            </a:r>
            <a:r>
              <a:rPr lang="cs-CZ" sz="3200" b="1" dirty="0">
                <a:solidFill>
                  <a:schemeClr val="accent1">
                    <a:lumMod val="60000"/>
                    <a:lumOff val="40000"/>
                  </a:schemeClr>
                </a:solidFill>
                <a:effectLst>
                  <a:outerShdw blurRad="38100" dist="38100" dir="2700000" algn="tl">
                    <a:srgbClr val="000000">
                      <a:alpha val="43137"/>
                    </a:srgbClr>
                  </a:outerShdw>
                </a:effectLst>
              </a:rPr>
              <a:t>prach </a:t>
            </a:r>
            <a:r>
              <a:rPr lang="cs-CZ" sz="3200" b="1" dirty="0" smtClean="0">
                <a:solidFill>
                  <a:schemeClr val="accent1">
                    <a:lumMod val="60000"/>
                    <a:lumOff val="40000"/>
                  </a:schemeClr>
                </a:solidFill>
                <a:effectLst>
                  <a:outerShdw blurRad="38100" dist="38100" dir="2700000" algn="tl">
                    <a:srgbClr val="000000">
                      <a:alpha val="43137"/>
                    </a:srgbClr>
                  </a:outerShdw>
                </a:effectLst>
              </a:rPr>
              <a:t>7. -  </a:t>
            </a:r>
            <a:r>
              <a:rPr lang="cs-CZ" sz="3200" b="1" dirty="0">
                <a:solidFill>
                  <a:schemeClr val="accent1">
                    <a:lumMod val="60000"/>
                    <a:lumOff val="40000"/>
                  </a:schemeClr>
                </a:solidFill>
                <a:effectLst>
                  <a:outerShdw blurRad="38100" dist="38100" dir="2700000" algn="tl">
                    <a:srgbClr val="000000">
                      <a:alpha val="43137"/>
                    </a:srgbClr>
                  </a:outerShdw>
                </a:effectLst>
              </a:rPr>
              <a:t>9. stol. n.l.</a:t>
            </a:r>
          </a:p>
          <a:p>
            <a:pPr marL="457200" indent="-457200">
              <a:buFont typeface="Arial" pitchFamily="34" charset="0"/>
              <a:buChar char="•"/>
            </a:pPr>
            <a:endParaRPr lang="cs-CZ" sz="3200" b="1" dirty="0" smtClean="0">
              <a:solidFill>
                <a:schemeClr val="accent1">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0426963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additive="base">
                                        <p:cTn id="49"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Obdélník 2"/>
          <p:cNvSpPr/>
          <p:nvPr/>
        </p:nvSpPr>
        <p:spPr>
          <a:xfrm>
            <a:off x="561697" y="468912"/>
            <a:ext cx="8208912" cy="707886"/>
          </a:xfrm>
          <a:prstGeom prst="rect">
            <a:avLst/>
          </a:prstGeom>
        </p:spPr>
        <p:txBody>
          <a:bodyPr wrap="square">
            <a:spAutoFit/>
          </a:bodyPr>
          <a:lstStyle/>
          <a:p>
            <a:pPr algn="ctr"/>
            <a:r>
              <a:rPr lang="cs-CZ" sz="4000" b="1" dirty="0" smtClean="0">
                <a:solidFill>
                  <a:schemeClr val="accent1">
                    <a:lumMod val="60000"/>
                    <a:lumOff val="40000"/>
                  </a:schemeClr>
                </a:solidFill>
                <a:effectLst>
                  <a:outerShdw blurRad="38100" dist="38100" dir="2700000" algn="tl">
                    <a:srgbClr val="000000">
                      <a:alpha val="43137"/>
                    </a:srgbClr>
                  </a:outerShdw>
                </a:effectLst>
              </a:rPr>
              <a:t>Filozofie</a:t>
            </a:r>
            <a:endParaRPr lang="cs-CZ" sz="4000" b="1" dirty="0">
              <a:solidFill>
                <a:schemeClr val="accent1">
                  <a:lumMod val="60000"/>
                  <a:lumOff val="40000"/>
                </a:schemeClr>
              </a:solidFill>
              <a:effectLst>
                <a:outerShdw blurRad="38100" dist="38100" dir="2700000" algn="tl">
                  <a:srgbClr val="000000">
                    <a:alpha val="43137"/>
                  </a:srgbClr>
                </a:outerShdw>
              </a:effectLst>
            </a:endParaRPr>
          </a:p>
        </p:txBody>
      </p:sp>
      <p:sp>
        <p:nvSpPr>
          <p:cNvPr id="4" name="Obdélník 3"/>
          <p:cNvSpPr/>
          <p:nvPr/>
        </p:nvSpPr>
        <p:spPr>
          <a:xfrm>
            <a:off x="755575" y="1174104"/>
            <a:ext cx="7424161" cy="769441"/>
          </a:xfrm>
          <a:prstGeom prst="rect">
            <a:avLst/>
          </a:prstGeom>
        </p:spPr>
        <p:txBody>
          <a:bodyPr wrap="square">
            <a:spAutoFit/>
          </a:bodyPr>
          <a:lstStyle/>
          <a:p>
            <a:pPr marL="457200" indent="-457200">
              <a:buFont typeface="Arial" pitchFamily="34" charset="0"/>
              <a:buChar char="•"/>
            </a:pPr>
            <a:endParaRPr lang="cs-CZ" sz="4400" b="1" dirty="0">
              <a:solidFill>
                <a:schemeClr val="accent1">
                  <a:lumMod val="60000"/>
                  <a:lumOff val="40000"/>
                </a:schemeClr>
              </a:solidFill>
              <a:effectLst>
                <a:outerShdw blurRad="38100" dist="38100" dir="2700000" algn="tl">
                  <a:srgbClr val="000000">
                    <a:alpha val="43137"/>
                  </a:srgbClr>
                </a:outerShdw>
              </a:effectLst>
            </a:endParaRPr>
          </a:p>
        </p:txBody>
      </p:sp>
      <p:sp>
        <p:nvSpPr>
          <p:cNvPr id="5" name="Obdélník 4"/>
          <p:cNvSpPr/>
          <p:nvPr/>
        </p:nvSpPr>
        <p:spPr>
          <a:xfrm>
            <a:off x="757171" y="1174104"/>
            <a:ext cx="8013438" cy="4031873"/>
          </a:xfrm>
          <a:prstGeom prst="rect">
            <a:avLst/>
          </a:prstGeom>
        </p:spPr>
        <p:txBody>
          <a:bodyPr wrap="square">
            <a:spAutoFit/>
          </a:bodyPr>
          <a:lstStyle/>
          <a:p>
            <a:endParaRPr lang="cs-CZ" sz="3200" b="1" dirty="0" smtClean="0">
              <a:solidFill>
                <a:schemeClr val="accent1">
                  <a:lumMod val="60000"/>
                  <a:lumOff val="40000"/>
                </a:schemeClr>
              </a:solidFill>
              <a:effectLst>
                <a:outerShdw blurRad="38100" dist="38100" dir="2700000" algn="tl">
                  <a:srgbClr val="000000">
                    <a:alpha val="43137"/>
                  </a:srgbClr>
                </a:outerShdw>
              </a:effectLst>
            </a:endParaRPr>
          </a:p>
          <a:p>
            <a:r>
              <a:rPr lang="cs-CZ" sz="3200" b="1" dirty="0" smtClean="0">
                <a:solidFill>
                  <a:schemeClr val="accent1">
                    <a:lumMod val="60000"/>
                    <a:lumOff val="40000"/>
                  </a:schemeClr>
                </a:solidFill>
                <a:effectLst>
                  <a:outerShdw blurRad="38100" dist="38100" dir="2700000" algn="tl">
                    <a:srgbClr val="000000">
                      <a:alpha val="43137"/>
                    </a:srgbClr>
                  </a:outerShdw>
                </a:effectLst>
              </a:rPr>
              <a:t>Konfucius – nejvýznamnější čínský filozof</a:t>
            </a:r>
          </a:p>
          <a:p>
            <a:pPr marL="457200" indent="-457200">
              <a:buFont typeface="Arial" pitchFamily="34" charset="0"/>
              <a:buChar char="•"/>
            </a:pPr>
            <a:endParaRPr lang="cs-CZ" sz="3200" b="1" dirty="0" smtClean="0">
              <a:solidFill>
                <a:schemeClr val="accent1">
                  <a:lumMod val="60000"/>
                  <a:lumOff val="40000"/>
                </a:schemeClr>
              </a:solidFill>
              <a:effectLst>
                <a:outerShdw blurRad="38100" dist="38100" dir="2700000" algn="tl">
                  <a:srgbClr val="000000">
                    <a:alpha val="43137"/>
                  </a:srgbClr>
                </a:outerShdw>
              </a:effectLst>
            </a:endParaRP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rPr>
              <a:t>přelom 6. a 5. stol. </a:t>
            </a:r>
            <a:r>
              <a:rPr lang="cs-CZ" sz="3200" b="1" dirty="0">
                <a:solidFill>
                  <a:schemeClr val="accent1">
                    <a:lumMod val="60000"/>
                    <a:lumOff val="40000"/>
                  </a:schemeClr>
                </a:solidFill>
                <a:effectLst>
                  <a:outerShdw blurRad="38100" dist="38100" dir="2700000" algn="tl">
                    <a:srgbClr val="000000">
                      <a:alpha val="43137"/>
                    </a:srgbClr>
                  </a:outerShdw>
                </a:effectLst>
              </a:rPr>
              <a:t>p</a:t>
            </a:r>
            <a:r>
              <a:rPr lang="cs-CZ" sz="3200" b="1" dirty="0" smtClean="0">
                <a:solidFill>
                  <a:schemeClr val="accent1">
                    <a:lumMod val="60000"/>
                    <a:lumOff val="40000"/>
                  </a:schemeClr>
                </a:solidFill>
                <a:effectLst>
                  <a:outerShdw blurRad="38100" dist="38100" dir="2700000" algn="tl">
                    <a:srgbClr val="000000">
                      <a:alpha val="43137"/>
                    </a:srgbClr>
                  </a:outerShdw>
                </a:effectLst>
              </a:rPr>
              <a:t>ř.n.l.</a:t>
            </a:r>
          </a:p>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d</a:t>
            </a:r>
            <a:r>
              <a:rPr lang="cs-CZ" sz="3200" b="1" dirty="0" smtClean="0">
                <a:solidFill>
                  <a:schemeClr val="accent1">
                    <a:lumMod val="60000"/>
                    <a:lumOff val="40000"/>
                  </a:schemeClr>
                </a:solidFill>
                <a:effectLst>
                  <a:outerShdw blurRad="38100" dist="38100" dir="2700000" algn="tl">
                    <a:srgbClr val="000000">
                      <a:alpha val="43137"/>
                    </a:srgbClr>
                  </a:outerShdw>
                </a:effectLst>
              </a:rPr>
              <a:t>ůraz na mravnost a konání dobra</a:t>
            </a:r>
          </a:p>
          <a:p>
            <a:pPr marL="457200" indent="-457200">
              <a:buFont typeface="Arial" pitchFamily="34" charset="0"/>
              <a:buChar char="•"/>
            </a:pPr>
            <a:r>
              <a:rPr lang="cs-CZ" sz="3200" b="1" dirty="0">
                <a:solidFill>
                  <a:schemeClr val="accent1">
                    <a:lumMod val="60000"/>
                    <a:lumOff val="40000"/>
                  </a:schemeClr>
                </a:solidFill>
                <a:effectLst>
                  <a:outerShdw blurRad="38100" dist="38100" dir="2700000" algn="tl">
                    <a:srgbClr val="000000">
                      <a:alpha val="43137"/>
                    </a:srgbClr>
                  </a:outerShdw>
                </a:effectLst>
              </a:rPr>
              <a:t>p</a:t>
            </a:r>
            <a:r>
              <a:rPr lang="cs-CZ" sz="3200" b="1" dirty="0" smtClean="0">
                <a:solidFill>
                  <a:schemeClr val="accent1">
                    <a:lumMod val="60000"/>
                    <a:lumOff val="40000"/>
                  </a:schemeClr>
                </a:solidFill>
                <a:effectLst>
                  <a:outerShdw blurRad="38100" dist="38100" dir="2700000" algn="tl">
                    <a:srgbClr val="000000">
                      <a:alpha val="43137"/>
                    </a:srgbClr>
                  </a:outerShdw>
                </a:effectLst>
              </a:rPr>
              <a:t>řísnost k sobě a laskavost k druhým</a:t>
            </a:r>
          </a:p>
          <a:p>
            <a:pPr marL="457200" indent="-457200">
              <a:buFont typeface="Arial" pitchFamily="34" charset="0"/>
              <a:buChar char="•"/>
            </a:pPr>
            <a:r>
              <a:rPr lang="cs-CZ" sz="3200" b="1" dirty="0" smtClean="0">
                <a:solidFill>
                  <a:schemeClr val="accent1">
                    <a:lumMod val="60000"/>
                    <a:lumOff val="40000"/>
                  </a:schemeClr>
                </a:solidFill>
                <a:effectLst>
                  <a:outerShdw blurRad="38100" dist="38100" dir="2700000" algn="tl">
                    <a:srgbClr val="000000">
                      <a:alpha val="43137"/>
                    </a:srgbClr>
                  </a:outerShdw>
                </a:effectLst>
              </a:rPr>
              <a:t>konfuciánství dodnes nejrozšířenější filozofický směr v Číně</a:t>
            </a:r>
            <a:endParaRPr lang="cs-CZ" sz="3200" b="1" dirty="0">
              <a:solidFill>
                <a:schemeClr val="accent1">
                  <a:lumMod val="60000"/>
                  <a:lumOff val="4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86961893"/>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 calcmode="lin" valueType="num">
                                      <p:cBhvr additive="base">
                                        <p:cTn id="13"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 calcmode="lin" valueType="num">
                                      <p:cBhvr additive="base">
                                        <p:cTn id="25"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Rovnoramenný trojúhelník 21"/>
          <p:cNvSpPr/>
          <p:nvPr/>
        </p:nvSpPr>
        <p:spPr>
          <a:xfrm>
            <a:off x="6754600" y="2128622"/>
            <a:ext cx="117660" cy="1429659"/>
          </a:xfrm>
          <a:prstGeom prst="triangle">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3" name="Rovnoramenný trojúhelník 12"/>
          <p:cNvSpPr/>
          <p:nvPr/>
        </p:nvSpPr>
        <p:spPr>
          <a:xfrm>
            <a:off x="1535324" y="1857287"/>
            <a:ext cx="216024" cy="1695985"/>
          </a:xfrm>
          <a:prstGeom prst="triangle">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6" name="Rovnoramenný trojúhelník 25"/>
          <p:cNvSpPr/>
          <p:nvPr/>
        </p:nvSpPr>
        <p:spPr>
          <a:xfrm>
            <a:off x="3905515" y="1577872"/>
            <a:ext cx="91800" cy="1912997"/>
          </a:xfrm>
          <a:prstGeom prst="triangle">
            <a:avLst/>
          </a:prstGeom>
          <a:solidFill>
            <a:schemeClr val="bg2">
              <a:lumMod val="75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Rovnoramenný trojúhelník 17"/>
          <p:cNvSpPr/>
          <p:nvPr/>
        </p:nvSpPr>
        <p:spPr>
          <a:xfrm>
            <a:off x="6265469" y="1558394"/>
            <a:ext cx="136655" cy="1937333"/>
          </a:xfrm>
          <a:prstGeom prst="triangle">
            <a:avLst/>
          </a:prstGeom>
          <a:solidFill>
            <a:schemeClr val="bg2">
              <a:lumMod val="75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4" name="Rovnoramenný trojúhelník 13"/>
          <p:cNvSpPr/>
          <p:nvPr/>
        </p:nvSpPr>
        <p:spPr>
          <a:xfrm>
            <a:off x="5487265" y="2100599"/>
            <a:ext cx="127825" cy="1390269"/>
          </a:xfrm>
          <a:prstGeom prst="triangle">
            <a:avLst/>
          </a:prstGeom>
          <a:solidFill>
            <a:schemeClr val="bg2">
              <a:lumMod val="75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Rovnoramenný trojúhelník 8"/>
          <p:cNvSpPr/>
          <p:nvPr/>
        </p:nvSpPr>
        <p:spPr>
          <a:xfrm>
            <a:off x="8807155" y="2438533"/>
            <a:ext cx="162018" cy="1029071"/>
          </a:xfrm>
          <a:prstGeom prst="triangle">
            <a:avLst/>
          </a:prstGeom>
          <a:solidFill>
            <a:schemeClr val="accent1">
              <a:lumMod val="40000"/>
              <a:lumOff val="60000"/>
            </a:schemeClr>
          </a:solidFill>
          <a:ln>
            <a:solidFill>
              <a:schemeClr val="tx2">
                <a:lumMod val="7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a:p>
        </p:txBody>
      </p:sp>
      <p:sp>
        <p:nvSpPr>
          <p:cNvPr id="5" name="Rovnoramenný trojúhelník 4"/>
          <p:cNvSpPr/>
          <p:nvPr/>
        </p:nvSpPr>
        <p:spPr>
          <a:xfrm>
            <a:off x="2879725" y="2890514"/>
            <a:ext cx="162018" cy="605213"/>
          </a:xfrm>
          <a:prstGeom prst="triangle">
            <a:avLst/>
          </a:prstGeom>
          <a:solidFill>
            <a:schemeClr val="bg2">
              <a:lumMod val="75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p:cNvSpPr>
            <a:spLocks noGrp="1"/>
          </p:cNvSpPr>
          <p:nvPr>
            <p:ph type="title"/>
          </p:nvPr>
        </p:nvSpPr>
        <p:spPr>
          <a:ln>
            <a:solidFill>
              <a:schemeClr val="bg1"/>
            </a:solidFill>
          </a:ln>
        </p:spPr>
        <p:txBody>
          <a:bodyPr>
            <a:normAutofit/>
          </a:bodyPr>
          <a:lstStyle/>
          <a:p>
            <a:r>
              <a:rPr lang="cs-CZ" b="1" dirty="0" smtClean="0">
                <a:solidFill>
                  <a:schemeClr val="accent1">
                    <a:lumMod val="60000"/>
                    <a:lumOff val="40000"/>
                  </a:schemeClr>
                </a:solidFill>
                <a:effectLst>
                  <a:outerShdw blurRad="38100" dist="38100" dir="2700000" algn="tl">
                    <a:srgbClr val="000000">
                      <a:alpha val="43137"/>
                    </a:srgbClr>
                  </a:outerShdw>
                </a:effectLst>
              </a:rPr>
              <a:t>Přiřaď správné údaje</a:t>
            </a:r>
            <a:endParaRPr lang="cs-CZ" b="1" dirty="0">
              <a:solidFill>
                <a:schemeClr val="accent1">
                  <a:lumMod val="60000"/>
                  <a:lumOff val="40000"/>
                </a:schemeClr>
              </a:solidFill>
              <a:effectLst>
                <a:outerShdw blurRad="38100" dist="38100" dir="2700000" algn="tl">
                  <a:srgbClr val="000000">
                    <a:alpha val="43137"/>
                  </a:srgbClr>
                </a:outerShdw>
              </a:effectLst>
            </a:endParaRPr>
          </a:p>
        </p:txBody>
      </p:sp>
      <p:sp>
        <p:nvSpPr>
          <p:cNvPr id="4" name="Rovnoramenný trojúhelník 3"/>
          <p:cNvSpPr/>
          <p:nvPr/>
        </p:nvSpPr>
        <p:spPr>
          <a:xfrm>
            <a:off x="5902248" y="2953068"/>
            <a:ext cx="162018" cy="605213"/>
          </a:xfrm>
          <a:prstGeom prst="triangle">
            <a:avLst/>
          </a:prstGeom>
          <a:solidFill>
            <a:schemeClr val="bg2">
              <a:lumMod val="75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ln>
                <a:solidFill>
                  <a:srgbClr val="FF0000"/>
                </a:solidFill>
              </a:ln>
            </a:endParaRPr>
          </a:p>
        </p:txBody>
      </p:sp>
      <p:sp>
        <p:nvSpPr>
          <p:cNvPr id="3" name="Obousměrná vodorovná šipka 2"/>
          <p:cNvSpPr/>
          <p:nvPr/>
        </p:nvSpPr>
        <p:spPr>
          <a:xfrm>
            <a:off x="38547" y="3320987"/>
            <a:ext cx="9036496" cy="360040"/>
          </a:xfrm>
          <a:prstGeom prst="leftRightArrow">
            <a:avLst/>
          </a:prstGeom>
          <a:solidFill>
            <a:schemeClr val="accent1">
              <a:lumMod val="40000"/>
              <a:lumOff val="60000"/>
            </a:schemeClr>
          </a:solidFill>
          <a:ln>
            <a:solidFill>
              <a:schemeClr val="tx2">
                <a:lumMod val="7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cs-CZ">
              <a:solidFill>
                <a:schemeClr val="bg2">
                  <a:lumMod val="75000"/>
                </a:schemeClr>
              </a:solidFill>
            </a:endParaRPr>
          </a:p>
        </p:txBody>
      </p:sp>
      <p:sp>
        <p:nvSpPr>
          <p:cNvPr id="8" name="Obdélník 7"/>
          <p:cNvSpPr/>
          <p:nvPr/>
        </p:nvSpPr>
        <p:spPr>
          <a:xfrm>
            <a:off x="1923230" y="2438666"/>
            <a:ext cx="1512168" cy="457200"/>
          </a:xfrm>
          <a:prstGeom prst="rect">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solidFill>
                  <a:schemeClr val="bg2">
                    <a:lumMod val="50000"/>
                  </a:schemeClr>
                </a:solidFill>
              </a:rPr>
              <a:t>2100 př. n.l.</a:t>
            </a:r>
            <a:endParaRPr lang="cs-CZ" sz="2000" b="1" dirty="0">
              <a:solidFill>
                <a:schemeClr val="bg2">
                  <a:lumMod val="50000"/>
                </a:schemeClr>
              </a:solidFill>
            </a:endParaRPr>
          </a:p>
        </p:txBody>
      </p:sp>
      <p:sp>
        <p:nvSpPr>
          <p:cNvPr id="10" name="Obdélník 9"/>
          <p:cNvSpPr/>
          <p:nvPr/>
        </p:nvSpPr>
        <p:spPr>
          <a:xfrm>
            <a:off x="5615090" y="2755619"/>
            <a:ext cx="648072" cy="280493"/>
          </a:xfrm>
          <a:prstGeom prst="rect">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b="1" dirty="0" smtClean="0">
                <a:solidFill>
                  <a:schemeClr val="bg2">
                    <a:lumMod val="50000"/>
                  </a:schemeClr>
                </a:solidFill>
              </a:rPr>
              <a:t>0</a:t>
            </a:r>
            <a:endParaRPr lang="cs-CZ" b="1" dirty="0">
              <a:solidFill>
                <a:schemeClr val="bg2">
                  <a:lumMod val="50000"/>
                </a:schemeClr>
              </a:solidFill>
            </a:endParaRPr>
          </a:p>
        </p:txBody>
      </p:sp>
      <p:sp>
        <p:nvSpPr>
          <p:cNvPr id="11" name="Obdélník 10"/>
          <p:cNvSpPr/>
          <p:nvPr/>
        </p:nvSpPr>
        <p:spPr>
          <a:xfrm>
            <a:off x="7927472" y="2100600"/>
            <a:ext cx="1109024" cy="405318"/>
          </a:xfrm>
          <a:prstGeom prst="rect">
            <a:avLst/>
          </a:prstGeom>
          <a:solidFill>
            <a:schemeClr val="accent1">
              <a:lumMod val="40000"/>
              <a:lumOff val="60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cs-CZ" b="1" dirty="0" smtClean="0">
                <a:solidFill>
                  <a:schemeClr val="bg2">
                    <a:lumMod val="50000"/>
                  </a:schemeClr>
                </a:solidFill>
              </a:rPr>
              <a:t>2013 n.l.</a:t>
            </a:r>
            <a:endParaRPr lang="cs-CZ" b="1" dirty="0">
              <a:solidFill>
                <a:schemeClr val="bg2">
                  <a:lumMod val="50000"/>
                </a:schemeClr>
              </a:solidFill>
            </a:endParaRPr>
          </a:p>
        </p:txBody>
      </p:sp>
      <p:sp>
        <p:nvSpPr>
          <p:cNvPr id="15" name="Obdélník 14"/>
          <p:cNvSpPr/>
          <p:nvPr/>
        </p:nvSpPr>
        <p:spPr>
          <a:xfrm>
            <a:off x="4788024" y="1794883"/>
            <a:ext cx="1319407" cy="333739"/>
          </a:xfrm>
          <a:prstGeom prst="rect">
            <a:avLst/>
          </a:prstGeom>
          <a:solidFill>
            <a:schemeClr val="accent1">
              <a:lumMod val="40000"/>
              <a:lumOff val="60000"/>
            </a:schemeClr>
          </a:solidFill>
          <a:ln>
            <a:solidFill>
              <a:schemeClr val="tx2">
                <a:lumMod val="7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cs-CZ" sz="2000" b="1" dirty="0" smtClean="0">
                <a:solidFill>
                  <a:schemeClr val="bg2">
                    <a:lumMod val="50000"/>
                  </a:schemeClr>
                </a:solidFill>
              </a:rPr>
              <a:t>221 př.n.l.</a:t>
            </a:r>
            <a:endParaRPr lang="cs-CZ" sz="2000" b="1" dirty="0">
              <a:solidFill>
                <a:schemeClr val="bg2">
                  <a:lumMod val="50000"/>
                </a:schemeClr>
              </a:solidFill>
            </a:endParaRPr>
          </a:p>
        </p:txBody>
      </p:sp>
      <p:sp>
        <p:nvSpPr>
          <p:cNvPr id="19" name="Obdélník 18"/>
          <p:cNvSpPr/>
          <p:nvPr/>
        </p:nvSpPr>
        <p:spPr>
          <a:xfrm>
            <a:off x="5702712" y="1286519"/>
            <a:ext cx="1400379" cy="291353"/>
          </a:xfrm>
          <a:prstGeom prst="rect">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solidFill>
                  <a:schemeClr val="bg2">
                    <a:lumMod val="50000"/>
                  </a:schemeClr>
                </a:solidFill>
              </a:rPr>
              <a:t>3. stol. n. l. </a:t>
            </a:r>
            <a:endParaRPr lang="cs-CZ" sz="2000" b="1" dirty="0">
              <a:solidFill>
                <a:schemeClr val="bg2">
                  <a:lumMod val="50000"/>
                </a:schemeClr>
              </a:solidFill>
            </a:endParaRPr>
          </a:p>
        </p:txBody>
      </p:sp>
      <p:sp>
        <p:nvSpPr>
          <p:cNvPr id="27" name="Obdélník 26"/>
          <p:cNvSpPr/>
          <p:nvPr/>
        </p:nvSpPr>
        <p:spPr>
          <a:xfrm>
            <a:off x="2267744" y="1288012"/>
            <a:ext cx="1748667" cy="270382"/>
          </a:xfrm>
          <a:prstGeom prst="rect">
            <a:avLst/>
          </a:prstGeom>
          <a:solidFill>
            <a:schemeClr val="accent1">
              <a:lumMod val="40000"/>
              <a:lumOff val="60000"/>
            </a:schemeClr>
          </a:solidFill>
          <a:ln>
            <a:solidFill>
              <a:schemeClr val="tx2">
                <a:lumMod val="75000"/>
              </a:schemeClr>
            </a:solidFill>
          </a:ln>
        </p:spPr>
        <p:style>
          <a:lnRef idx="2">
            <a:schemeClr val="accent1"/>
          </a:lnRef>
          <a:fillRef idx="1">
            <a:schemeClr val="lt1"/>
          </a:fillRef>
          <a:effectRef idx="0">
            <a:schemeClr val="accent1"/>
          </a:effectRef>
          <a:fontRef idx="minor">
            <a:schemeClr val="dk1"/>
          </a:fontRef>
        </p:style>
        <p:txBody>
          <a:bodyPr rtlCol="0" anchor="ctr"/>
          <a:lstStyle/>
          <a:p>
            <a:pPr algn="ctr"/>
            <a:r>
              <a:rPr lang="cs-CZ" sz="2000" b="1" dirty="0" smtClean="0">
                <a:solidFill>
                  <a:schemeClr val="bg2">
                    <a:lumMod val="50000"/>
                  </a:schemeClr>
                </a:solidFill>
              </a:rPr>
              <a:t>1400 př.n.l</a:t>
            </a:r>
            <a:r>
              <a:rPr lang="cs-CZ" sz="2000" dirty="0" smtClean="0"/>
              <a:t>.</a:t>
            </a:r>
            <a:endParaRPr lang="cs-CZ" sz="2000" dirty="0"/>
          </a:p>
        </p:txBody>
      </p:sp>
      <p:sp>
        <p:nvSpPr>
          <p:cNvPr id="40" name="TextovéPole 39"/>
          <p:cNvSpPr txBox="1"/>
          <p:nvPr/>
        </p:nvSpPr>
        <p:spPr>
          <a:xfrm>
            <a:off x="5671931" y="3713074"/>
            <a:ext cx="461665" cy="8273275"/>
          </a:xfrm>
          <a:prstGeom prst="rect">
            <a:avLst/>
          </a:prstGeom>
          <a:noFill/>
        </p:spPr>
        <p:txBody>
          <a:bodyPr vert="vert" wrap="square" rtlCol="0">
            <a:spAutoFit/>
          </a:bodyPr>
          <a:lstStyle/>
          <a:p>
            <a:r>
              <a:rPr lang="cs-CZ" b="1" dirty="0">
                <a:solidFill>
                  <a:schemeClr val="bg2">
                    <a:lumMod val="50000"/>
                  </a:schemeClr>
                </a:solidFill>
                <a:latin typeface="Arial Black" pitchFamily="34" charset="0"/>
              </a:rPr>
              <a:t>v</a:t>
            </a:r>
            <a:r>
              <a:rPr lang="cs-CZ" b="1" dirty="0" smtClean="0">
                <a:solidFill>
                  <a:schemeClr val="bg2">
                    <a:lumMod val="50000"/>
                  </a:schemeClr>
                </a:solidFill>
                <a:latin typeface="Arial Black" pitchFamily="34" charset="0"/>
              </a:rPr>
              <a:t>znik hedvábné stezky</a:t>
            </a:r>
            <a:endParaRPr lang="cs-CZ" b="1" dirty="0">
              <a:solidFill>
                <a:schemeClr val="bg2">
                  <a:lumMod val="50000"/>
                </a:schemeClr>
              </a:solidFill>
              <a:latin typeface="Arial Black" pitchFamily="34" charset="0"/>
            </a:endParaRPr>
          </a:p>
        </p:txBody>
      </p:sp>
      <p:sp>
        <p:nvSpPr>
          <p:cNvPr id="42" name="TextovéPole 41"/>
          <p:cNvSpPr txBox="1"/>
          <p:nvPr/>
        </p:nvSpPr>
        <p:spPr>
          <a:xfrm>
            <a:off x="5210270" y="3713072"/>
            <a:ext cx="492443" cy="5532755"/>
          </a:xfrm>
          <a:prstGeom prst="rect">
            <a:avLst/>
          </a:prstGeom>
          <a:noFill/>
        </p:spPr>
        <p:txBody>
          <a:bodyPr vert="vert" wrap="square" rtlCol="0">
            <a:spAutoFit/>
          </a:bodyPr>
          <a:lstStyle/>
          <a:p>
            <a:r>
              <a:rPr lang="cs-CZ" sz="2000" dirty="0">
                <a:solidFill>
                  <a:schemeClr val="bg2">
                    <a:lumMod val="50000"/>
                  </a:schemeClr>
                </a:solidFill>
                <a:latin typeface="Arial Black" pitchFamily="34" charset="0"/>
              </a:rPr>
              <a:t>n</a:t>
            </a:r>
            <a:r>
              <a:rPr lang="cs-CZ" sz="2000" dirty="0" smtClean="0">
                <a:solidFill>
                  <a:schemeClr val="bg2">
                    <a:lumMod val="50000"/>
                  </a:schemeClr>
                </a:solidFill>
                <a:latin typeface="Arial Black" pitchFamily="34" charset="0"/>
              </a:rPr>
              <a:t>advláda státu </a:t>
            </a:r>
            <a:r>
              <a:rPr lang="cs-CZ" sz="2000" dirty="0" err="1" smtClean="0">
                <a:solidFill>
                  <a:schemeClr val="bg2">
                    <a:lumMod val="50000"/>
                  </a:schemeClr>
                </a:solidFill>
                <a:latin typeface="Arial Black" pitchFamily="34" charset="0"/>
              </a:rPr>
              <a:t>Čchin</a:t>
            </a:r>
            <a:endParaRPr lang="cs-CZ" sz="2000" dirty="0">
              <a:solidFill>
                <a:schemeClr val="bg2">
                  <a:lumMod val="50000"/>
                </a:schemeClr>
              </a:solidFill>
              <a:latin typeface="Arial Black" pitchFamily="34" charset="0"/>
            </a:endParaRPr>
          </a:p>
        </p:txBody>
      </p:sp>
      <p:sp>
        <p:nvSpPr>
          <p:cNvPr id="44" name="TextovéPole 43"/>
          <p:cNvSpPr txBox="1"/>
          <p:nvPr/>
        </p:nvSpPr>
        <p:spPr>
          <a:xfrm>
            <a:off x="8544056" y="3713073"/>
            <a:ext cx="492443" cy="2781967"/>
          </a:xfrm>
          <a:prstGeom prst="rect">
            <a:avLst/>
          </a:prstGeom>
          <a:noFill/>
        </p:spPr>
        <p:txBody>
          <a:bodyPr vert="vert" wrap="square" rtlCol="0">
            <a:spAutoFit/>
          </a:bodyPr>
          <a:lstStyle/>
          <a:p>
            <a:r>
              <a:rPr lang="cs-CZ" sz="2000" b="1" dirty="0" smtClean="0">
                <a:solidFill>
                  <a:schemeClr val="bg2">
                    <a:lumMod val="50000"/>
                  </a:schemeClr>
                </a:solidFill>
                <a:latin typeface="Arial Black" pitchFamily="34" charset="0"/>
              </a:rPr>
              <a:t>současnost</a:t>
            </a:r>
            <a:endParaRPr lang="cs-CZ" sz="2000" b="1" dirty="0">
              <a:solidFill>
                <a:schemeClr val="bg2">
                  <a:lumMod val="50000"/>
                </a:schemeClr>
              </a:solidFill>
              <a:latin typeface="Arial Black" pitchFamily="34" charset="0"/>
            </a:endParaRPr>
          </a:p>
        </p:txBody>
      </p:sp>
      <p:sp>
        <p:nvSpPr>
          <p:cNvPr id="7" name="TextovéPole 6"/>
          <p:cNvSpPr txBox="1"/>
          <p:nvPr/>
        </p:nvSpPr>
        <p:spPr>
          <a:xfrm>
            <a:off x="3328213" y="3861048"/>
            <a:ext cx="492443" cy="2688493"/>
          </a:xfrm>
          <a:prstGeom prst="rect">
            <a:avLst/>
          </a:prstGeom>
          <a:noFill/>
        </p:spPr>
        <p:txBody>
          <a:bodyPr vert="vert" wrap="none" rtlCol="0">
            <a:spAutoFit/>
          </a:bodyPr>
          <a:lstStyle/>
          <a:p>
            <a:r>
              <a:rPr lang="cs-CZ" sz="2000" b="1" dirty="0">
                <a:solidFill>
                  <a:schemeClr val="bg2">
                    <a:lumMod val="50000"/>
                  </a:schemeClr>
                </a:solidFill>
                <a:latin typeface="Arial Black" pitchFamily="34" charset="0"/>
              </a:rPr>
              <a:t>p</a:t>
            </a:r>
            <a:r>
              <a:rPr lang="cs-CZ" sz="2000" b="1" dirty="0" smtClean="0">
                <a:solidFill>
                  <a:schemeClr val="bg2">
                    <a:lumMod val="50000"/>
                  </a:schemeClr>
                </a:solidFill>
                <a:latin typeface="Arial Black" pitchFamily="34" charset="0"/>
              </a:rPr>
              <a:t>rvní státní útvary</a:t>
            </a:r>
            <a:endParaRPr lang="cs-CZ" sz="2000" b="1" dirty="0">
              <a:solidFill>
                <a:schemeClr val="bg2">
                  <a:lumMod val="50000"/>
                </a:schemeClr>
              </a:solidFill>
              <a:latin typeface="Arial Black" pitchFamily="34" charset="0"/>
            </a:endParaRPr>
          </a:p>
        </p:txBody>
      </p:sp>
      <p:sp>
        <p:nvSpPr>
          <p:cNvPr id="6" name="Obousměrná vodorovná šipka 5"/>
          <p:cNvSpPr/>
          <p:nvPr/>
        </p:nvSpPr>
        <p:spPr>
          <a:xfrm>
            <a:off x="3012724" y="3111130"/>
            <a:ext cx="938691" cy="144543"/>
          </a:xfrm>
          <a:prstGeom prst="leftRightArrow">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chemeClr val="bg2">
                  <a:lumMod val="75000"/>
                </a:schemeClr>
              </a:solidFill>
            </a:endParaRPr>
          </a:p>
        </p:txBody>
      </p:sp>
      <p:sp>
        <p:nvSpPr>
          <p:cNvPr id="12" name="TextovéPole 11"/>
          <p:cNvSpPr txBox="1"/>
          <p:nvPr/>
        </p:nvSpPr>
        <p:spPr>
          <a:xfrm>
            <a:off x="6179762" y="3826295"/>
            <a:ext cx="461665" cy="2915071"/>
          </a:xfrm>
          <a:prstGeom prst="rect">
            <a:avLst/>
          </a:prstGeom>
          <a:noFill/>
        </p:spPr>
        <p:txBody>
          <a:bodyPr vert="vert" wrap="square" rtlCol="0">
            <a:spAutoFit/>
          </a:bodyPr>
          <a:lstStyle/>
          <a:p>
            <a:r>
              <a:rPr lang="cs-CZ" b="1" dirty="0">
                <a:solidFill>
                  <a:schemeClr val="bg2">
                    <a:lumMod val="50000"/>
                  </a:schemeClr>
                </a:solidFill>
                <a:latin typeface="Arial Black" pitchFamily="34" charset="0"/>
              </a:rPr>
              <a:t>r</a:t>
            </a:r>
            <a:r>
              <a:rPr lang="cs-CZ" b="1" dirty="0" smtClean="0">
                <a:solidFill>
                  <a:schemeClr val="bg2">
                    <a:lumMod val="50000"/>
                  </a:schemeClr>
                </a:solidFill>
                <a:latin typeface="Arial Black" pitchFamily="34" charset="0"/>
              </a:rPr>
              <a:t>ozpad  říše na 3 části</a:t>
            </a:r>
            <a:endParaRPr lang="cs-CZ" b="1" dirty="0">
              <a:solidFill>
                <a:schemeClr val="bg2">
                  <a:lumMod val="50000"/>
                </a:schemeClr>
              </a:solidFill>
              <a:latin typeface="Arial Black" pitchFamily="34" charset="0"/>
            </a:endParaRPr>
          </a:p>
        </p:txBody>
      </p:sp>
      <p:sp>
        <p:nvSpPr>
          <p:cNvPr id="16" name="TextovéPole 15"/>
          <p:cNvSpPr txBox="1"/>
          <p:nvPr/>
        </p:nvSpPr>
        <p:spPr>
          <a:xfrm>
            <a:off x="509428" y="1562604"/>
            <a:ext cx="1728192" cy="400110"/>
          </a:xfrm>
          <a:prstGeom prst="rect">
            <a:avLst/>
          </a:prstGeom>
          <a:solidFill>
            <a:schemeClr val="accent1">
              <a:lumMod val="40000"/>
              <a:lumOff val="60000"/>
            </a:schemeClr>
          </a:solidFill>
          <a:ln>
            <a:solidFill>
              <a:schemeClr val="tx2">
                <a:lumMod val="75000"/>
              </a:schemeClr>
            </a:solidFill>
          </a:ln>
        </p:spPr>
        <p:txBody>
          <a:bodyPr wrap="square" rtlCol="0">
            <a:spAutoFit/>
          </a:bodyPr>
          <a:lstStyle/>
          <a:p>
            <a:r>
              <a:rPr lang="cs-CZ" sz="2000" b="1" dirty="0" smtClean="0">
                <a:solidFill>
                  <a:schemeClr val="bg2">
                    <a:lumMod val="50000"/>
                  </a:schemeClr>
                </a:solidFill>
              </a:rPr>
              <a:t>3000 př.n.l.</a:t>
            </a:r>
            <a:endParaRPr lang="cs-CZ" sz="2000" b="1" dirty="0">
              <a:solidFill>
                <a:schemeClr val="bg2">
                  <a:lumMod val="50000"/>
                </a:schemeClr>
              </a:solidFill>
            </a:endParaRPr>
          </a:p>
        </p:txBody>
      </p:sp>
      <p:sp>
        <p:nvSpPr>
          <p:cNvPr id="17" name="TextovéPole 16"/>
          <p:cNvSpPr txBox="1"/>
          <p:nvPr/>
        </p:nvSpPr>
        <p:spPr>
          <a:xfrm>
            <a:off x="1430790" y="4005064"/>
            <a:ext cx="492443" cy="2585323"/>
          </a:xfrm>
          <a:prstGeom prst="rect">
            <a:avLst/>
          </a:prstGeom>
          <a:noFill/>
        </p:spPr>
        <p:txBody>
          <a:bodyPr vert="vert" wrap="square" rtlCol="0">
            <a:spAutoFit/>
          </a:bodyPr>
          <a:lstStyle/>
          <a:p>
            <a:r>
              <a:rPr lang="cs-CZ" sz="2000" b="1" dirty="0">
                <a:solidFill>
                  <a:schemeClr val="bg2">
                    <a:lumMod val="50000"/>
                  </a:schemeClr>
                </a:solidFill>
                <a:latin typeface="Arial Black" pitchFamily="34" charset="0"/>
              </a:rPr>
              <a:t>h</a:t>
            </a:r>
            <a:r>
              <a:rPr lang="cs-CZ" sz="2000" b="1" dirty="0" smtClean="0">
                <a:solidFill>
                  <a:schemeClr val="bg2">
                    <a:lumMod val="50000"/>
                  </a:schemeClr>
                </a:solidFill>
                <a:latin typeface="Arial Black" pitchFamily="34" charset="0"/>
              </a:rPr>
              <a:t>rnčířský kruh</a:t>
            </a:r>
            <a:endParaRPr lang="cs-CZ" sz="2000" b="1" dirty="0">
              <a:solidFill>
                <a:schemeClr val="bg2">
                  <a:lumMod val="50000"/>
                </a:schemeClr>
              </a:solidFill>
              <a:latin typeface="Arial Black" pitchFamily="34" charset="0"/>
            </a:endParaRPr>
          </a:p>
        </p:txBody>
      </p:sp>
      <p:sp>
        <p:nvSpPr>
          <p:cNvPr id="30" name="Obdélník 29"/>
          <p:cNvSpPr/>
          <p:nvPr/>
        </p:nvSpPr>
        <p:spPr>
          <a:xfrm>
            <a:off x="6431467" y="1762659"/>
            <a:ext cx="1740933" cy="365963"/>
          </a:xfrm>
          <a:prstGeom prst="rect">
            <a:avLst/>
          </a:prstGeom>
          <a:solidFill>
            <a:schemeClr val="accent1">
              <a:lumMod val="40000"/>
              <a:lumOff val="6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sz="2000" b="1" dirty="0" smtClean="0">
                <a:solidFill>
                  <a:schemeClr val="bg2">
                    <a:lumMod val="50000"/>
                  </a:schemeClr>
                </a:solidFill>
              </a:rPr>
              <a:t>5. -6. stol. n.l.</a:t>
            </a:r>
            <a:endParaRPr lang="cs-CZ" sz="2000" b="1" dirty="0">
              <a:solidFill>
                <a:schemeClr val="bg2">
                  <a:lumMod val="50000"/>
                </a:schemeClr>
              </a:solidFill>
            </a:endParaRPr>
          </a:p>
        </p:txBody>
      </p:sp>
      <p:sp>
        <p:nvSpPr>
          <p:cNvPr id="31" name="TextovéPole 30"/>
          <p:cNvSpPr txBox="1"/>
          <p:nvPr/>
        </p:nvSpPr>
        <p:spPr>
          <a:xfrm>
            <a:off x="6641427" y="3861047"/>
            <a:ext cx="461665" cy="2688493"/>
          </a:xfrm>
          <a:prstGeom prst="rect">
            <a:avLst/>
          </a:prstGeom>
          <a:noFill/>
        </p:spPr>
        <p:txBody>
          <a:bodyPr vert="vert" wrap="square" rtlCol="0">
            <a:spAutoFit/>
          </a:bodyPr>
          <a:lstStyle/>
          <a:p>
            <a:r>
              <a:rPr lang="cs-CZ" dirty="0">
                <a:solidFill>
                  <a:schemeClr val="bg2">
                    <a:lumMod val="50000"/>
                  </a:schemeClr>
                </a:solidFill>
                <a:latin typeface="Arial Black" pitchFamily="34" charset="0"/>
              </a:rPr>
              <a:t>p</a:t>
            </a:r>
            <a:r>
              <a:rPr lang="cs-CZ" dirty="0" smtClean="0">
                <a:solidFill>
                  <a:schemeClr val="bg2">
                    <a:lumMod val="50000"/>
                  </a:schemeClr>
                </a:solidFill>
                <a:latin typeface="Arial Black" pitchFamily="34" charset="0"/>
              </a:rPr>
              <a:t>rvní kovové mince</a:t>
            </a:r>
            <a:endParaRPr lang="cs-CZ" dirty="0">
              <a:solidFill>
                <a:schemeClr val="bg2">
                  <a:lumMod val="50000"/>
                </a:schemeClr>
              </a:solidFill>
              <a:latin typeface="Arial Black" pitchFamily="34" charset="0"/>
            </a:endParaRPr>
          </a:p>
        </p:txBody>
      </p:sp>
    </p:spTree>
    <p:extLst>
      <p:ext uri="{BB962C8B-B14F-4D97-AF65-F5344CB8AC3E}">
        <p14:creationId xmlns:p14="http://schemas.microsoft.com/office/powerpoint/2010/main" val="375065534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500" fill="hold"/>
                                        <p:tgtEl>
                                          <p:spTgt spid="16"/>
                                        </p:tgtEl>
                                        <p:attrNameLst>
                                          <p:attrName>ppt_x</p:attrName>
                                        </p:attrNameLst>
                                      </p:cBhvr>
                                      <p:tavLst>
                                        <p:tav tm="0">
                                          <p:val>
                                            <p:strVal val="#ppt_x"/>
                                          </p:val>
                                        </p:tav>
                                        <p:tav tm="100000">
                                          <p:val>
                                            <p:strVal val="#ppt_x"/>
                                          </p:val>
                                        </p:tav>
                                      </p:tavLst>
                                    </p:anim>
                                    <p:anim calcmode="lin" valueType="num">
                                      <p:cBhvr additive="base">
                                        <p:cTn id="2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500" fill="hold"/>
                                        <p:tgtEl>
                                          <p:spTgt spid="26"/>
                                        </p:tgtEl>
                                        <p:attrNameLst>
                                          <p:attrName>ppt_x</p:attrName>
                                        </p:attrNameLst>
                                      </p:cBhvr>
                                      <p:tavLst>
                                        <p:tav tm="0">
                                          <p:val>
                                            <p:strVal val="#ppt_x"/>
                                          </p:val>
                                        </p:tav>
                                        <p:tav tm="100000">
                                          <p:val>
                                            <p:strVal val="#ppt_x"/>
                                          </p:val>
                                        </p:tav>
                                      </p:tavLst>
                                    </p:anim>
                                    <p:anim calcmode="lin" valueType="num">
                                      <p:cBhvr additive="base">
                                        <p:cTn id="3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500" fill="hold"/>
                                        <p:tgtEl>
                                          <p:spTgt spid="6"/>
                                        </p:tgtEl>
                                        <p:attrNameLst>
                                          <p:attrName>ppt_x</p:attrName>
                                        </p:attrNameLst>
                                      </p:cBhvr>
                                      <p:tavLst>
                                        <p:tav tm="0">
                                          <p:val>
                                            <p:strVal val="#ppt_x"/>
                                          </p:val>
                                        </p:tav>
                                        <p:tav tm="100000">
                                          <p:val>
                                            <p:strVal val="#ppt_x"/>
                                          </p:val>
                                        </p:tav>
                                      </p:tavLst>
                                    </p:anim>
                                    <p:anim calcmode="lin" valueType="num">
                                      <p:cBhvr additive="base">
                                        <p:cTn id="5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additive="base">
                                        <p:cTn id="61" dur="500" fill="hold"/>
                                        <p:tgtEl>
                                          <p:spTgt spid="14"/>
                                        </p:tgtEl>
                                        <p:attrNameLst>
                                          <p:attrName>ppt_x</p:attrName>
                                        </p:attrNameLst>
                                      </p:cBhvr>
                                      <p:tavLst>
                                        <p:tav tm="0">
                                          <p:val>
                                            <p:strVal val="#ppt_x"/>
                                          </p:val>
                                        </p:tav>
                                        <p:tav tm="100000">
                                          <p:val>
                                            <p:strVal val="#ppt_x"/>
                                          </p:val>
                                        </p:tav>
                                      </p:tavLst>
                                    </p:anim>
                                    <p:anim calcmode="lin" valueType="num">
                                      <p:cBhvr additive="base">
                                        <p:cTn id="6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additive="base">
                                        <p:cTn id="67" dur="500" fill="hold"/>
                                        <p:tgtEl>
                                          <p:spTgt spid="15"/>
                                        </p:tgtEl>
                                        <p:attrNameLst>
                                          <p:attrName>ppt_x</p:attrName>
                                        </p:attrNameLst>
                                      </p:cBhvr>
                                      <p:tavLst>
                                        <p:tav tm="0">
                                          <p:val>
                                            <p:strVal val="#ppt_x"/>
                                          </p:val>
                                        </p:tav>
                                        <p:tav tm="100000">
                                          <p:val>
                                            <p:strVal val="#ppt_x"/>
                                          </p:val>
                                        </p:tav>
                                      </p:tavLst>
                                    </p:anim>
                                    <p:anim calcmode="lin" valueType="num">
                                      <p:cBhvr additive="base">
                                        <p:cTn id="6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additive="base">
                                        <p:cTn id="73" dur="500" fill="hold"/>
                                        <p:tgtEl>
                                          <p:spTgt spid="4"/>
                                        </p:tgtEl>
                                        <p:attrNameLst>
                                          <p:attrName>ppt_x</p:attrName>
                                        </p:attrNameLst>
                                      </p:cBhvr>
                                      <p:tavLst>
                                        <p:tav tm="0">
                                          <p:val>
                                            <p:strVal val="#ppt_x"/>
                                          </p:val>
                                        </p:tav>
                                        <p:tav tm="100000">
                                          <p:val>
                                            <p:strVal val="#ppt_x"/>
                                          </p:val>
                                        </p:tav>
                                      </p:tavLst>
                                    </p:anim>
                                    <p:anim calcmode="lin" valueType="num">
                                      <p:cBhvr additive="base">
                                        <p:cTn id="7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additive="base">
                                        <p:cTn id="79" dur="500" fill="hold"/>
                                        <p:tgtEl>
                                          <p:spTgt spid="10"/>
                                        </p:tgtEl>
                                        <p:attrNameLst>
                                          <p:attrName>ppt_x</p:attrName>
                                        </p:attrNameLst>
                                      </p:cBhvr>
                                      <p:tavLst>
                                        <p:tav tm="0">
                                          <p:val>
                                            <p:strVal val="#ppt_x"/>
                                          </p:val>
                                        </p:tav>
                                        <p:tav tm="100000">
                                          <p:val>
                                            <p:strVal val="#ppt_x"/>
                                          </p:val>
                                        </p:tav>
                                      </p:tavLst>
                                    </p:anim>
                                    <p:anim calcmode="lin" valueType="num">
                                      <p:cBhvr additive="base">
                                        <p:cTn id="8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grpId="0" nodeType="click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fill="hold"/>
                                        <p:tgtEl>
                                          <p:spTgt spid="18"/>
                                        </p:tgtEl>
                                        <p:attrNameLst>
                                          <p:attrName>ppt_x</p:attrName>
                                        </p:attrNameLst>
                                      </p:cBhvr>
                                      <p:tavLst>
                                        <p:tav tm="0">
                                          <p:val>
                                            <p:strVal val="#ppt_x"/>
                                          </p:val>
                                        </p:tav>
                                        <p:tav tm="100000">
                                          <p:val>
                                            <p:strVal val="#ppt_x"/>
                                          </p:val>
                                        </p:tav>
                                      </p:tavLst>
                                    </p:anim>
                                    <p:anim calcmode="lin" valueType="num">
                                      <p:cBhvr additive="base">
                                        <p:cTn id="8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grpId="0" nodeType="click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additive="base">
                                        <p:cTn id="91" dur="500" fill="hold"/>
                                        <p:tgtEl>
                                          <p:spTgt spid="19"/>
                                        </p:tgtEl>
                                        <p:attrNameLst>
                                          <p:attrName>ppt_x</p:attrName>
                                        </p:attrNameLst>
                                      </p:cBhvr>
                                      <p:tavLst>
                                        <p:tav tm="0">
                                          <p:val>
                                            <p:strVal val="#ppt_x"/>
                                          </p:val>
                                        </p:tav>
                                        <p:tav tm="100000">
                                          <p:val>
                                            <p:strVal val="#ppt_x"/>
                                          </p:val>
                                        </p:tav>
                                      </p:tavLst>
                                    </p:anim>
                                    <p:anim calcmode="lin" valueType="num">
                                      <p:cBhvr additive="base">
                                        <p:cTn id="9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grpId="0" nodeType="click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500" fill="hold"/>
                                        <p:tgtEl>
                                          <p:spTgt spid="22"/>
                                        </p:tgtEl>
                                        <p:attrNameLst>
                                          <p:attrName>ppt_x</p:attrName>
                                        </p:attrNameLst>
                                      </p:cBhvr>
                                      <p:tavLst>
                                        <p:tav tm="0">
                                          <p:val>
                                            <p:strVal val="#ppt_x"/>
                                          </p:val>
                                        </p:tav>
                                        <p:tav tm="100000">
                                          <p:val>
                                            <p:strVal val="#ppt_x"/>
                                          </p:val>
                                        </p:tav>
                                      </p:tavLst>
                                    </p:anim>
                                    <p:anim calcmode="lin" valueType="num">
                                      <p:cBhvr additive="base">
                                        <p:cTn id="9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4" fill="hold" grpId="0" nodeType="clickEffect">
                                  <p:stCondLst>
                                    <p:cond delay="0"/>
                                  </p:stCondLst>
                                  <p:childTnLst>
                                    <p:set>
                                      <p:cBhvr>
                                        <p:cTn id="102" dur="1" fill="hold">
                                          <p:stCondLst>
                                            <p:cond delay="0"/>
                                          </p:stCondLst>
                                        </p:cTn>
                                        <p:tgtEl>
                                          <p:spTgt spid="30"/>
                                        </p:tgtEl>
                                        <p:attrNameLst>
                                          <p:attrName>style.visibility</p:attrName>
                                        </p:attrNameLst>
                                      </p:cBhvr>
                                      <p:to>
                                        <p:strVal val="visible"/>
                                      </p:to>
                                    </p:set>
                                    <p:anim calcmode="lin" valueType="num">
                                      <p:cBhvr additive="base">
                                        <p:cTn id="103" dur="500" fill="hold"/>
                                        <p:tgtEl>
                                          <p:spTgt spid="30"/>
                                        </p:tgtEl>
                                        <p:attrNameLst>
                                          <p:attrName>ppt_x</p:attrName>
                                        </p:attrNameLst>
                                      </p:cBhvr>
                                      <p:tavLst>
                                        <p:tav tm="0">
                                          <p:val>
                                            <p:strVal val="#ppt_x"/>
                                          </p:val>
                                        </p:tav>
                                        <p:tav tm="100000">
                                          <p:val>
                                            <p:strVal val="#ppt_x"/>
                                          </p:val>
                                        </p:tav>
                                      </p:tavLst>
                                    </p:anim>
                                    <p:anim calcmode="lin" valueType="num">
                                      <p:cBhvr additive="base">
                                        <p:cTn id="10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17"/>
                                        </p:tgtEl>
                                        <p:attrNameLst>
                                          <p:attrName>style.visibility</p:attrName>
                                        </p:attrNameLst>
                                      </p:cBhvr>
                                      <p:to>
                                        <p:strVal val="visible"/>
                                      </p:to>
                                    </p:set>
                                    <p:anim calcmode="lin" valueType="num">
                                      <p:cBhvr additive="base">
                                        <p:cTn id="109" dur="500" fill="hold"/>
                                        <p:tgtEl>
                                          <p:spTgt spid="17"/>
                                        </p:tgtEl>
                                        <p:attrNameLst>
                                          <p:attrName>ppt_x</p:attrName>
                                        </p:attrNameLst>
                                      </p:cBhvr>
                                      <p:tavLst>
                                        <p:tav tm="0">
                                          <p:val>
                                            <p:strVal val="#ppt_x"/>
                                          </p:val>
                                        </p:tav>
                                        <p:tav tm="100000">
                                          <p:val>
                                            <p:strVal val="#ppt_x"/>
                                          </p:val>
                                        </p:tav>
                                      </p:tavLst>
                                    </p:anim>
                                    <p:anim calcmode="lin" valueType="num">
                                      <p:cBhvr additive="base">
                                        <p:cTn id="11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4" fill="hold" grpId="0" nodeType="clickEffect">
                                  <p:stCondLst>
                                    <p:cond delay="0"/>
                                  </p:stCondLst>
                                  <p:childTnLst>
                                    <p:set>
                                      <p:cBhvr>
                                        <p:cTn id="114" dur="1" fill="hold">
                                          <p:stCondLst>
                                            <p:cond delay="0"/>
                                          </p:stCondLst>
                                        </p:cTn>
                                        <p:tgtEl>
                                          <p:spTgt spid="7"/>
                                        </p:tgtEl>
                                        <p:attrNameLst>
                                          <p:attrName>style.visibility</p:attrName>
                                        </p:attrNameLst>
                                      </p:cBhvr>
                                      <p:to>
                                        <p:strVal val="visible"/>
                                      </p:to>
                                    </p:set>
                                    <p:anim calcmode="lin" valueType="num">
                                      <p:cBhvr additive="base">
                                        <p:cTn id="115" dur="500" fill="hold"/>
                                        <p:tgtEl>
                                          <p:spTgt spid="7"/>
                                        </p:tgtEl>
                                        <p:attrNameLst>
                                          <p:attrName>ppt_x</p:attrName>
                                        </p:attrNameLst>
                                      </p:cBhvr>
                                      <p:tavLst>
                                        <p:tav tm="0">
                                          <p:val>
                                            <p:strVal val="#ppt_x"/>
                                          </p:val>
                                        </p:tav>
                                        <p:tav tm="100000">
                                          <p:val>
                                            <p:strVal val="#ppt_x"/>
                                          </p:val>
                                        </p:tav>
                                      </p:tavLst>
                                    </p:anim>
                                    <p:anim calcmode="lin" valueType="num">
                                      <p:cBhvr additive="base">
                                        <p:cTn id="11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4" fill="hold" grpId="0" nodeType="clickEffect">
                                  <p:stCondLst>
                                    <p:cond delay="0"/>
                                  </p:stCondLst>
                                  <p:childTnLst>
                                    <p:set>
                                      <p:cBhvr>
                                        <p:cTn id="120" dur="1" fill="hold">
                                          <p:stCondLst>
                                            <p:cond delay="0"/>
                                          </p:stCondLst>
                                        </p:cTn>
                                        <p:tgtEl>
                                          <p:spTgt spid="42"/>
                                        </p:tgtEl>
                                        <p:attrNameLst>
                                          <p:attrName>style.visibility</p:attrName>
                                        </p:attrNameLst>
                                      </p:cBhvr>
                                      <p:to>
                                        <p:strVal val="visible"/>
                                      </p:to>
                                    </p:set>
                                    <p:anim calcmode="lin" valueType="num">
                                      <p:cBhvr additive="base">
                                        <p:cTn id="121" dur="500" fill="hold"/>
                                        <p:tgtEl>
                                          <p:spTgt spid="42"/>
                                        </p:tgtEl>
                                        <p:attrNameLst>
                                          <p:attrName>ppt_x</p:attrName>
                                        </p:attrNameLst>
                                      </p:cBhvr>
                                      <p:tavLst>
                                        <p:tav tm="0">
                                          <p:val>
                                            <p:strVal val="#ppt_x"/>
                                          </p:val>
                                        </p:tav>
                                        <p:tav tm="100000">
                                          <p:val>
                                            <p:strVal val="#ppt_x"/>
                                          </p:val>
                                        </p:tav>
                                      </p:tavLst>
                                    </p:anim>
                                    <p:anim calcmode="lin" valueType="num">
                                      <p:cBhvr additive="base">
                                        <p:cTn id="122"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2" presetClass="entr" presetSubtype="4" fill="hold" grpId="0" nodeType="clickEffect">
                                  <p:stCondLst>
                                    <p:cond delay="0"/>
                                  </p:stCondLst>
                                  <p:childTnLst>
                                    <p:set>
                                      <p:cBhvr>
                                        <p:cTn id="126" dur="1" fill="hold">
                                          <p:stCondLst>
                                            <p:cond delay="0"/>
                                          </p:stCondLst>
                                        </p:cTn>
                                        <p:tgtEl>
                                          <p:spTgt spid="40"/>
                                        </p:tgtEl>
                                        <p:attrNameLst>
                                          <p:attrName>style.visibility</p:attrName>
                                        </p:attrNameLst>
                                      </p:cBhvr>
                                      <p:to>
                                        <p:strVal val="visible"/>
                                      </p:to>
                                    </p:set>
                                    <p:anim calcmode="lin" valueType="num">
                                      <p:cBhvr additive="base">
                                        <p:cTn id="127" dur="500" fill="hold"/>
                                        <p:tgtEl>
                                          <p:spTgt spid="40"/>
                                        </p:tgtEl>
                                        <p:attrNameLst>
                                          <p:attrName>ppt_x</p:attrName>
                                        </p:attrNameLst>
                                      </p:cBhvr>
                                      <p:tavLst>
                                        <p:tav tm="0">
                                          <p:val>
                                            <p:strVal val="#ppt_x"/>
                                          </p:val>
                                        </p:tav>
                                        <p:tav tm="100000">
                                          <p:val>
                                            <p:strVal val="#ppt_x"/>
                                          </p:val>
                                        </p:tav>
                                      </p:tavLst>
                                    </p:anim>
                                    <p:anim calcmode="lin" valueType="num">
                                      <p:cBhvr additive="base">
                                        <p:cTn id="12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29" fill="hold">
                      <p:stCondLst>
                        <p:cond delay="indefinite"/>
                      </p:stCondLst>
                      <p:childTnLst>
                        <p:par>
                          <p:cTn id="130" fill="hold">
                            <p:stCondLst>
                              <p:cond delay="0"/>
                            </p:stCondLst>
                            <p:childTnLst>
                              <p:par>
                                <p:cTn id="131" presetID="2" presetClass="entr" presetSubtype="4" fill="hold" grpId="0" nodeType="clickEffect">
                                  <p:stCondLst>
                                    <p:cond delay="0"/>
                                  </p:stCondLst>
                                  <p:childTnLst>
                                    <p:set>
                                      <p:cBhvr>
                                        <p:cTn id="132" dur="1" fill="hold">
                                          <p:stCondLst>
                                            <p:cond delay="0"/>
                                          </p:stCondLst>
                                        </p:cTn>
                                        <p:tgtEl>
                                          <p:spTgt spid="12"/>
                                        </p:tgtEl>
                                        <p:attrNameLst>
                                          <p:attrName>style.visibility</p:attrName>
                                        </p:attrNameLst>
                                      </p:cBhvr>
                                      <p:to>
                                        <p:strVal val="visible"/>
                                      </p:to>
                                    </p:set>
                                    <p:anim calcmode="lin" valueType="num">
                                      <p:cBhvr additive="base">
                                        <p:cTn id="133" dur="500" fill="hold"/>
                                        <p:tgtEl>
                                          <p:spTgt spid="12"/>
                                        </p:tgtEl>
                                        <p:attrNameLst>
                                          <p:attrName>ppt_x</p:attrName>
                                        </p:attrNameLst>
                                      </p:cBhvr>
                                      <p:tavLst>
                                        <p:tav tm="0">
                                          <p:val>
                                            <p:strVal val="#ppt_x"/>
                                          </p:val>
                                        </p:tav>
                                        <p:tav tm="100000">
                                          <p:val>
                                            <p:strVal val="#ppt_x"/>
                                          </p:val>
                                        </p:tav>
                                      </p:tavLst>
                                    </p:anim>
                                    <p:anim calcmode="lin" valueType="num">
                                      <p:cBhvr additive="base">
                                        <p:cTn id="13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35" fill="hold">
                      <p:stCondLst>
                        <p:cond delay="indefinite"/>
                      </p:stCondLst>
                      <p:childTnLst>
                        <p:par>
                          <p:cTn id="136" fill="hold">
                            <p:stCondLst>
                              <p:cond delay="0"/>
                            </p:stCondLst>
                            <p:childTnLst>
                              <p:par>
                                <p:cTn id="137" presetID="2" presetClass="entr" presetSubtype="4" fill="hold" grpId="0" nodeType="clickEffect">
                                  <p:stCondLst>
                                    <p:cond delay="0"/>
                                  </p:stCondLst>
                                  <p:childTnLst>
                                    <p:set>
                                      <p:cBhvr>
                                        <p:cTn id="138" dur="1" fill="hold">
                                          <p:stCondLst>
                                            <p:cond delay="0"/>
                                          </p:stCondLst>
                                        </p:cTn>
                                        <p:tgtEl>
                                          <p:spTgt spid="31"/>
                                        </p:tgtEl>
                                        <p:attrNameLst>
                                          <p:attrName>style.visibility</p:attrName>
                                        </p:attrNameLst>
                                      </p:cBhvr>
                                      <p:to>
                                        <p:strVal val="visible"/>
                                      </p:to>
                                    </p:set>
                                    <p:anim calcmode="lin" valueType="num">
                                      <p:cBhvr additive="base">
                                        <p:cTn id="139" dur="500" fill="hold"/>
                                        <p:tgtEl>
                                          <p:spTgt spid="31"/>
                                        </p:tgtEl>
                                        <p:attrNameLst>
                                          <p:attrName>ppt_x</p:attrName>
                                        </p:attrNameLst>
                                      </p:cBhvr>
                                      <p:tavLst>
                                        <p:tav tm="0">
                                          <p:val>
                                            <p:strVal val="#ppt_x"/>
                                          </p:val>
                                        </p:tav>
                                        <p:tav tm="100000">
                                          <p:val>
                                            <p:strVal val="#ppt_x"/>
                                          </p:val>
                                        </p:tav>
                                      </p:tavLst>
                                    </p:anim>
                                    <p:anim calcmode="lin" valueType="num">
                                      <p:cBhvr additive="base">
                                        <p:cTn id="14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44"/>
                                        </p:tgtEl>
                                        <p:attrNameLst>
                                          <p:attrName>style.visibility</p:attrName>
                                        </p:attrNameLst>
                                      </p:cBhvr>
                                      <p:to>
                                        <p:strVal val="visible"/>
                                      </p:to>
                                    </p:set>
                                    <p:anim calcmode="lin" valueType="num">
                                      <p:cBhvr additive="base">
                                        <p:cTn id="145" dur="500" fill="hold"/>
                                        <p:tgtEl>
                                          <p:spTgt spid="44"/>
                                        </p:tgtEl>
                                        <p:attrNameLst>
                                          <p:attrName>ppt_x</p:attrName>
                                        </p:attrNameLst>
                                      </p:cBhvr>
                                      <p:tavLst>
                                        <p:tav tm="0">
                                          <p:val>
                                            <p:strVal val="#ppt_x"/>
                                          </p:val>
                                        </p:tav>
                                        <p:tav tm="100000">
                                          <p:val>
                                            <p:strVal val="#ppt_x"/>
                                          </p:val>
                                        </p:tav>
                                      </p:tavLst>
                                    </p:anim>
                                    <p:anim calcmode="lin" valueType="num">
                                      <p:cBhvr additive="base">
                                        <p:cTn id="146"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3" grpId="0" animBg="1"/>
      <p:bldP spid="26" grpId="0" animBg="1"/>
      <p:bldP spid="18" grpId="0" animBg="1"/>
      <p:bldP spid="14" grpId="0" animBg="1"/>
      <p:bldP spid="9" grpId="0" animBg="1"/>
      <p:bldP spid="5" grpId="0" animBg="1"/>
      <p:bldP spid="4" grpId="0" animBg="1"/>
      <p:bldP spid="8" grpId="0" animBg="1"/>
      <p:bldP spid="10" grpId="0" animBg="1"/>
      <p:bldP spid="11" grpId="0" animBg="1"/>
      <p:bldP spid="15" grpId="0" animBg="1"/>
      <p:bldP spid="19" grpId="0" animBg="1"/>
      <p:bldP spid="27" grpId="0" animBg="1"/>
      <p:bldP spid="40" grpId="0"/>
      <p:bldP spid="42" grpId="0"/>
      <p:bldP spid="44" grpId="0"/>
      <p:bldP spid="7" grpId="0"/>
      <p:bldP spid="6" grpId="0" animBg="1"/>
      <p:bldP spid="12" grpId="0"/>
      <p:bldP spid="16" grpId="0" animBg="1"/>
      <p:bldP spid="17" grpId="0"/>
      <p:bldP spid="30" grpId="0" animBg="1"/>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80528" y="-747464"/>
            <a:ext cx="8756357" cy="1828800"/>
          </a:xfrm>
        </p:spPr>
        <p:txBody>
          <a:bodyPr>
            <a:normAutofit/>
          </a:bodyPr>
          <a:lstStyle/>
          <a:p>
            <a:r>
              <a:rPr lang="cs-CZ" b="1" i="1" dirty="0" smtClean="0">
                <a:solidFill>
                  <a:schemeClr val="accent1">
                    <a:lumMod val="60000"/>
                    <a:lumOff val="40000"/>
                  </a:schemeClr>
                </a:solidFill>
                <a:effectLst>
                  <a:outerShdw blurRad="38100" dist="38100" dir="2700000" algn="tl">
                    <a:srgbClr val="000000">
                      <a:alpha val="43137"/>
                    </a:srgbClr>
                  </a:outerShdw>
                </a:effectLst>
              </a:rPr>
              <a:t>       Co nám zanechala starověká Čína</a:t>
            </a:r>
            <a:endParaRPr lang="cs-CZ" b="1" i="1" dirty="0">
              <a:solidFill>
                <a:schemeClr val="accent1">
                  <a:lumMod val="60000"/>
                  <a:lumOff val="40000"/>
                </a:schemeClr>
              </a:solidFill>
              <a:effectLst>
                <a:outerShdw blurRad="38100" dist="38100" dir="2700000" algn="tl">
                  <a:srgbClr val="000000">
                    <a:alpha val="43137"/>
                  </a:srgbClr>
                </a:outerShdw>
              </a:effectLst>
            </a:endParaRPr>
          </a:p>
        </p:txBody>
      </p:sp>
      <p:pic>
        <p:nvPicPr>
          <p:cNvPr id="1026" name="Picture 2" descr="C:\Documents and Settings\Administrator\Local Settings\Temporary Internet Files\Content.IE5\GTYGDK0X\MP900427603[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556528" y="972416"/>
            <a:ext cx="2654841" cy="181898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027" name="Picture 3" descr="C:\Documents and Settings\Administrator\Local Settings\Temporary Internet Files\Content.IE5\ZH2GP33L\MC900290055[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46845" y="1059222"/>
            <a:ext cx="2328984" cy="1906835"/>
          </a:xfrm>
          <a:prstGeom prst="rect">
            <a:avLst/>
          </a:prstGeom>
          <a:noFill/>
          <a:extLst>
            <a:ext uri="{909E8E84-426E-40DD-AFC4-6F175D3DCCD1}">
              <a14:hiddenFill xmlns:a14="http://schemas.microsoft.com/office/drawing/2010/main">
                <a:solidFill>
                  <a:srgbClr val="FFFFFF"/>
                </a:solidFill>
              </a14:hiddenFill>
            </a:ext>
          </a:extLst>
        </p:spPr>
      </p:pic>
      <p:sp>
        <p:nvSpPr>
          <p:cNvPr id="11" name="Documents"/>
          <p:cNvSpPr>
            <a:spLocks noEditPoints="1" noChangeArrowheads="1"/>
          </p:cNvSpPr>
          <p:nvPr/>
        </p:nvSpPr>
        <p:spPr bwMode="auto">
          <a:xfrm rot="1953488">
            <a:off x="472771" y="1424751"/>
            <a:ext cx="898921" cy="1410240"/>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vert="horz" wrap="square" lIns="91440" tIns="45720" rIns="91440" bIns="45720" numCol="1" anchor="t" anchorCtr="0" compatLnSpc="1">
            <a:prstTxWarp prst="textNoShape">
              <a:avLst/>
            </a:prstTxWarp>
          </a:bodyPr>
          <a:lstStyle/>
          <a:p>
            <a:endParaRPr lang="cs-CZ"/>
          </a:p>
        </p:txBody>
      </p:sp>
      <p:pic>
        <p:nvPicPr>
          <p:cNvPr id="4" name="Picture 3" descr="C:\Documents and Settings\Administrator\Local Settings\Temporary Internet Files\Content.IE5\KAEFL48G\MC900237617[1].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24140" y="3084370"/>
            <a:ext cx="1224136" cy="1405562"/>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Documents and Settings\Administrator\Local Settings\Temporary Internet Files\Content.IE5\ARB72LM7\MC900431509[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28250" y="4631624"/>
            <a:ext cx="1201418" cy="1470823"/>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Documents and Settings\Administrator\Local Settings\Temporary Internet Files\Content.IE5\ZH2GP33L\MC900422907[1].wmf"/>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31560"/>
          <a:stretch/>
        </p:blipFill>
        <p:spPr bwMode="auto">
          <a:xfrm>
            <a:off x="6712104" y="3152624"/>
            <a:ext cx="1863725" cy="126031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2053" name="Picture 5" descr="C:\Documents and Settings\Administrator\Local Settings\Temporary Internet Files\Content.IE5\KAEFL48G\MC900361560[1].wmf"/>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157998" y="4412943"/>
            <a:ext cx="1829714" cy="168066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Documents and Settings\Administrator\Local Settings\Temporary Internet Files\Content.IE5\VVGRCGHV\MP900164296[1].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rot="1982160">
            <a:off x="4337686" y="3397441"/>
            <a:ext cx="1155192" cy="1828800"/>
          </a:xfrm>
          <a:prstGeom prst="rect">
            <a:avLst/>
          </a:prstGeom>
          <a:noFill/>
          <a:extLst>
            <a:ext uri="{909E8E84-426E-40DD-AFC4-6F175D3DCCD1}">
              <a14:hiddenFill xmlns:a14="http://schemas.microsoft.com/office/drawing/2010/main">
                <a:solidFill>
                  <a:srgbClr val="FFFFFF"/>
                </a:solidFill>
              </a14:hiddenFill>
            </a:ext>
          </a:extLst>
        </p:spPr>
      </p:pic>
      <p:pic>
        <p:nvPicPr>
          <p:cNvPr id="2055" name="Picture 7"/>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2059833" y="1505536"/>
            <a:ext cx="1348755" cy="17976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ovéPole 4"/>
          <p:cNvSpPr txBox="1"/>
          <p:nvPr/>
        </p:nvSpPr>
        <p:spPr>
          <a:xfrm>
            <a:off x="269250" y="4093015"/>
            <a:ext cx="1959709" cy="1077218"/>
          </a:xfrm>
          <a:prstGeom prst="rect">
            <a:avLst/>
          </a:prstGeom>
          <a:noFill/>
        </p:spPr>
        <p:txBody>
          <a:bodyPr wrap="square" rtlCol="0">
            <a:spAutoFit/>
          </a:bodyPr>
          <a:lstStyle/>
          <a:p>
            <a:r>
              <a:rPr lang="cs-CZ" sz="3200" dirty="0" smtClean="0">
                <a:solidFill>
                  <a:schemeClr val="bg1"/>
                </a:solidFill>
              </a:rPr>
              <a:t>toaletní papír</a:t>
            </a:r>
            <a:endParaRPr lang="cs-CZ" sz="3200" dirty="0">
              <a:solidFill>
                <a:schemeClr val="bg1"/>
              </a:solidFill>
            </a:endParaRPr>
          </a:p>
        </p:txBody>
      </p:sp>
      <p:sp>
        <p:nvSpPr>
          <p:cNvPr id="6" name="TextovéPole 5"/>
          <p:cNvSpPr txBox="1"/>
          <p:nvPr/>
        </p:nvSpPr>
        <p:spPr>
          <a:xfrm>
            <a:off x="710334" y="2523521"/>
            <a:ext cx="1077539" cy="584775"/>
          </a:xfrm>
          <a:prstGeom prst="rect">
            <a:avLst/>
          </a:prstGeom>
          <a:noFill/>
        </p:spPr>
        <p:txBody>
          <a:bodyPr wrap="none" rtlCol="0">
            <a:spAutoFit/>
          </a:bodyPr>
          <a:lstStyle/>
          <a:p>
            <a:r>
              <a:rPr lang="cs-CZ" sz="3200" dirty="0" smtClean="0">
                <a:solidFill>
                  <a:schemeClr val="bg1"/>
                </a:solidFill>
              </a:rPr>
              <a:t>papír</a:t>
            </a:r>
            <a:endParaRPr lang="cs-CZ" sz="3200" dirty="0">
              <a:solidFill>
                <a:schemeClr val="bg1"/>
              </a:solidFill>
            </a:endParaRPr>
          </a:p>
        </p:txBody>
      </p:sp>
      <p:sp>
        <p:nvSpPr>
          <p:cNvPr id="7" name="TextovéPole 6"/>
          <p:cNvSpPr txBox="1"/>
          <p:nvPr/>
        </p:nvSpPr>
        <p:spPr>
          <a:xfrm>
            <a:off x="1870038" y="3074134"/>
            <a:ext cx="2197905" cy="1077218"/>
          </a:xfrm>
          <a:prstGeom prst="rect">
            <a:avLst/>
          </a:prstGeom>
          <a:noFill/>
        </p:spPr>
        <p:txBody>
          <a:bodyPr wrap="square" rtlCol="0">
            <a:spAutoFit/>
          </a:bodyPr>
          <a:lstStyle/>
          <a:p>
            <a:r>
              <a:rPr lang="cs-CZ" sz="3200" dirty="0">
                <a:solidFill>
                  <a:schemeClr val="bg1"/>
                </a:solidFill>
              </a:rPr>
              <a:t>t</a:t>
            </a:r>
            <a:r>
              <a:rPr lang="cs-CZ" sz="3200" dirty="0" smtClean="0">
                <a:solidFill>
                  <a:schemeClr val="bg1"/>
                </a:solidFill>
              </a:rPr>
              <a:t>erakotová          armáda</a:t>
            </a:r>
            <a:endParaRPr lang="cs-CZ" sz="3200" dirty="0">
              <a:solidFill>
                <a:schemeClr val="bg1"/>
              </a:solidFill>
            </a:endParaRPr>
          </a:p>
        </p:txBody>
      </p:sp>
      <p:sp>
        <p:nvSpPr>
          <p:cNvPr id="8" name="TextovéPole 7"/>
          <p:cNvSpPr txBox="1"/>
          <p:nvPr/>
        </p:nvSpPr>
        <p:spPr>
          <a:xfrm>
            <a:off x="355901" y="5793170"/>
            <a:ext cx="3059832" cy="584775"/>
          </a:xfrm>
          <a:prstGeom prst="rect">
            <a:avLst/>
          </a:prstGeom>
          <a:noFill/>
        </p:spPr>
        <p:txBody>
          <a:bodyPr wrap="square" rtlCol="0">
            <a:spAutoFit/>
          </a:bodyPr>
          <a:lstStyle/>
          <a:p>
            <a:r>
              <a:rPr lang="cs-CZ" sz="3200" dirty="0">
                <a:solidFill>
                  <a:schemeClr val="bg1"/>
                </a:solidFill>
              </a:rPr>
              <a:t>p</a:t>
            </a:r>
            <a:r>
              <a:rPr lang="cs-CZ" sz="3200" dirty="0" smtClean="0">
                <a:solidFill>
                  <a:schemeClr val="bg1"/>
                </a:solidFill>
              </a:rPr>
              <a:t>apírové peníze</a:t>
            </a:r>
            <a:endParaRPr lang="cs-CZ" sz="3200" dirty="0">
              <a:solidFill>
                <a:schemeClr val="bg1"/>
              </a:solidFill>
            </a:endParaRPr>
          </a:p>
        </p:txBody>
      </p:sp>
      <p:sp>
        <p:nvSpPr>
          <p:cNvPr id="3" name="TextovéPole 2"/>
          <p:cNvSpPr txBox="1"/>
          <p:nvPr/>
        </p:nvSpPr>
        <p:spPr>
          <a:xfrm>
            <a:off x="3408588" y="2464244"/>
            <a:ext cx="3013389" cy="584775"/>
          </a:xfrm>
          <a:prstGeom prst="rect">
            <a:avLst/>
          </a:prstGeom>
          <a:noFill/>
        </p:spPr>
        <p:txBody>
          <a:bodyPr wrap="none" rtlCol="0">
            <a:spAutoFit/>
          </a:bodyPr>
          <a:lstStyle/>
          <a:p>
            <a:r>
              <a:rPr lang="cs-CZ" sz="3200" dirty="0" smtClean="0">
                <a:solidFill>
                  <a:schemeClr val="bg1"/>
                </a:solidFill>
              </a:rPr>
              <a:t>Velká čínská zeď</a:t>
            </a:r>
            <a:endParaRPr lang="cs-CZ" sz="3200" dirty="0">
              <a:solidFill>
                <a:schemeClr val="bg1"/>
              </a:solidFill>
            </a:endParaRPr>
          </a:p>
        </p:txBody>
      </p:sp>
      <p:sp>
        <p:nvSpPr>
          <p:cNvPr id="9" name="TextovéPole 8"/>
          <p:cNvSpPr txBox="1"/>
          <p:nvPr/>
        </p:nvSpPr>
        <p:spPr>
          <a:xfrm>
            <a:off x="6867952" y="2640581"/>
            <a:ext cx="1552028" cy="584775"/>
          </a:xfrm>
          <a:prstGeom prst="rect">
            <a:avLst/>
          </a:prstGeom>
          <a:noFill/>
        </p:spPr>
        <p:txBody>
          <a:bodyPr wrap="none" rtlCol="0">
            <a:spAutoFit/>
          </a:bodyPr>
          <a:lstStyle/>
          <a:p>
            <a:r>
              <a:rPr lang="cs-CZ" sz="3200" dirty="0" smtClean="0">
                <a:solidFill>
                  <a:schemeClr val="bg1"/>
                </a:solidFill>
              </a:rPr>
              <a:t>kompas</a:t>
            </a:r>
            <a:endParaRPr lang="cs-CZ" sz="3200" dirty="0">
              <a:solidFill>
                <a:schemeClr val="bg1"/>
              </a:solidFill>
            </a:endParaRPr>
          </a:p>
        </p:txBody>
      </p:sp>
      <p:sp>
        <p:nvSpPr>
          <p:cNvPr id="10" name="TextovéPole 9"/>
          <p:cNvSpPr txBox="1"/>
          <p:nvPr/>
        </p:nvSpPr>
        <p:spPr>
          <a:xfrm>
            <a:off x="6867954" y="4151352"/>
            <a:ext cx="1707875" cy="584775"/>
          </a:xfrm>
          <a:prstGeom prst="rect">
            <a:avLst/>
          </a:prstGeom>
          <a:noFill/>
        </p:spPr>
        <p:txBody>
          <a:bodyPr wrap="square" rtlCol="0">
            <a:spAutoFit/>
          </a:bodyPr>
          <a:lstStyle/>
          <a:p>
            <a:r>
              <a:rPr lang="cs-CZ" sz="3200" dirty="0" smtClean="0">
                <a:solidFill>
                  <a:schemeClr val="bg1"/>
                </a:solidFill>
              </a:rPr>
              <a:t>porcelán</a:t>
            </a:r>
            <a:endParaRPr lang="cs-CZ" sz="3200" dirty="0">
              <a:solidFill>
                <a:schemeClr val="bg1"/>
              </a:solidFill>
            </a:endParaRPr>
          </a:p>
        </p:txBody>
      </p:sp>
      <p:sp>
        <p:nvSpPr>
          <p:cNvPr id="12" name="TextovéPole 11"/>
          <p:cNvSpPr txBox="1"/>
          <p:nvPr/>
        </p:nvSpPr>
        <p:spPr>
          <a:xfrm>
            <a:off x="4067943" y="5170233"/>
            <a:ext cx="1575537" cy="584775"/>
          </a:xfrm>
          <a:prstGeom prst="rect">
            <a:avLst/>
          </a:prstGeom>
          <a:noFill/>
        </p:spPr>
        <p:txBody>
          <a:bodyPr wrap="square" rtlCol="0">
            <a:spAutoFit/>
          </a:bodyPr>
          <a:lstStyle/>
          <a:p>
            <a:r>
              <a:rPr lang="cs-CZ" sz="3200" dirty="0" smtClean="0">
                <a:solidFill>
                  <a:schemeClr val="bg1"/>
                </a:solidFill>
              </a:rPr>
              <a:t>hedvábí</a:t>
            </a:r>
            <a:endParaRPr lang="cs-CZ" sz="3200" dirty="0">
              <a:solidFill>
                <a:schemeClr val="bg1"/>
              </a:solidFill>
            </a:endParaRPr>
          </a:p>
        </p:txBody>
      </p:sp>
      <p:sp>
        <p:nvSpPr>
          <p:cNvPr id="13" name="TextovéPole 12"/>
          <p:cNvSpPr txBox="1"/>
          <p:nvPr/>
        </p:nvSpPr>
        <p:spPr>
          <a:xfrm>
            <a:off x="6194418" y="6085556"/>
            <a:ext cx="2521983" cy="584775"/>
          </a:xfrm>
          <a:prstGeom prst="rect">
            <a:avLst/>
          </a:prstGeom>
          <a:noFill/>
        </p:spPr>
        <p:txBody>
          <a:bodyPr wrap="square" rtlCol="0">
            <a:spAutoFit/>
          </a:bodyPr>
          <a:lstStyle/>
          <a:p>
            <a:r>
              <a:rPr lang="cs-CZ" sz="3200" dirty="0">
                <a:solidFill>
                  <a:schemeClr val="bg1"/>
                </a:solidFill>
              </a:rPr>
              <a:t>s</a:t>
            </a:r>
            <a:r>
              <a:rPr lang="cs-CZ" sz="3200" dirty="0" smtClean="0">
                <a:solidFill>
                  <a:schemeClr val="bg1"/>
                </a:solidFill>
              </a:rPr>
              <a:t>třelný prach</a:t>
            </a:r>
            <a:endParaRPr lang="cs-CZ" sz="3200" dirty="0">
              <a:solidFill>
                <a:schemeClr val="bg1"/>
              </a:solidFill>
            </a:endParaRPr>
          </a:p>
        </p:txBody>
      </p:sp>
    </p:spTree>
    <p:extLst>
      <p:ext uri="{BB962C8B-B14F-4D97-AF65-F5344CB8AC3E}">
        <p14:creationId xmlns:p14="http://schemas.microsoft.com/office/powerpoint/2010/main" val="1637952115"/>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0 0.0 L 0.0 -0.07213" pathEditMode="relative" ptsTypes="">
                                      <p:cBhvr>
                                        <p:cTn id="6" dur="250" accel="50000" decel="50000" autoRev="1" fill="hold">
                                          <p:stCondLst>
                                            <p:cond delay="0"/>
                                          </p:stCondLst>
                                        </p:cTn>
                                        <p:tgtEl>
                                          <p:spTgt spid="2"/>
                                        </p:tgtEl>
                                        <p:attrNameLst>
                                          <p:attrName>ppt_x</p:attrName>
                                          <p:attrName>ppt_y</p:attrName>
                                        </p:attrNameLst>
                                      </p:cBhvr>
                                    </p:animMotion>
                                    <p:animRot by="1500000">
                                      <p:cBhvr>
                                        <p:cTn id="7" dur="125" fill="hold">
                                          <p:stCondLst>
                                            <p:cond delay="0"/>
                                          </p:stCondLst>
                                        </p:cTn>
                                        <p:tgtEl>
                                          <p:spTgt spid="2"/>
                                        </p:tgtEl>
                                        <p:attrNameLst>
                                          <p:attrName>r</p:attrName>
                                        </p:attrNameLst>
                                      </p:cBhvr>
                                    </p:animRot>
                                    <p:animRot by="-1500000">
                                      <p:cBhvr>
                                        <p:cTn id="8" dur="125" fill="hold">
                                          <p:stCondLst>
                                            <p:cond delay="125"/>
                                          </p:stCondLst>
                                        </p:cTn>
                                        <p:tgtEl>
                                          <p:spTgt spid="2"/>
                                        </p:tgtEl>
                                        <p:attrNameLst>
                                          <p:attrName>r</p:attrName>
                                        </p:attrNameLst>
                                      </p:cBhvr>
                                    </p:animRot>
                                    <p:animRot by="-1500000">
                                      <p:cBhvr>
                                        <p:cTn id="9" dur="125" fill="hold">
                                          <p:stCondLst>
                                            <p:cond delay="250"/>
                                          </p:stCondLst>
                                        </p:cTn>
                                        <p:tgtEl>
                                          <p:spTgt spid="2"/>
                                        </p:tgtEl>
                                        <p:attrNameLst>
                                          <p:attrName>r</p:attrName>
                                        </p:attrNameLst>
                                      </p:cBhvr>
                                    </p:animRot>
                                    <p:animRot by="1500000">
                                      <p:cBhvr>
                                        <p:cTn id="10" dur="125" fill="hold">
                                          <p:stCondLst>
                                            <p:cond delay="375"/>
                                          </p:stCondLst>
                                        </p:cTn>
                                        <p:tgtEl>
                                          <p:spTgt spid="2"/>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1000"/>
                                        <p:tgtEl>
                                          <p:spTgt spid="1026"/>
                                        </p:tgtEl>
                                      </p:cBhvr>
                                    </p:animEffect>
                                    <p:anim calcmode="lin" valueType="num">
                                      <p:cBhvr>
                                        <p:cTn id="16" dur="1000" fill="hold"/>
                                        <p:tgtEl>
                                          <p:spTgt spid="1026"/>
                                        </p:tgtEl>
                                        <p:attrNameLst>
                                          <p:attrName>ppt_x</p:attrName>
                                        </p:attrNameLst>
                                      </p:cBhvr>
                                      <p:tavLst>
                                        <p:tav tm="0">
                                          <p:val>
                                            <p:strVal val="#ppt_x"/>
                                          </p:val>
                                        </p:tav>
                                        <p:tav tm="100000">
                                          <p:val>
                                            <p:strVal val="#ppt_x"/>
                                          </p:val>
                                        </p:tav>
                                      </p:tavLst>
                                    </p:anim>
                                    <p:anim calcmode="lin" valueType="num">
                                      <p:cBhvr>
                                        <p:cTn id="17"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1000"/>
                                        <p:tgtEl>
                                          <p:spTgt spid="11"/>
                                        </p:tgtEl>
                                      </p:cBhvr>
                                    </p:animEffect>
                                    <p:anim calcmode="lin" valueType="num">
                                      <p:cBhvr>
                                        <p:cTn id="23" dur="1000" fill="hold"/>
                                        <p:tgtEl>
                                          <p:spTgt spid="11"/>
                                        </p:tgtEl>
                                        <p:attrNameLst>
                                          <p:attrName>ppt_x</p:attrName>
                                        </p:attrNameLst>
                                      </p:cBhvr>
                                      <p:tavLst>
                                        <p:tav tm="0">
                                          <p:val>
                                            <p:strVal val="#ppt_x"/>
                                          </p:val>
                                        </p:tav>
                                        <p:tav tm="100000">
                                          <p:val>
                                            <p:strVal val="#ppt_x"/>
                                          </p:val>
                                        </p:tav>
                                      </p:tavLst>
                                    </p:anim>
                                    <p:anim calcmode="lin" valueType="num">
                                      <p:cBhvr>
                                        <p:cTn id="2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inVertical)">
                                      <p:cBhvr>
                                        <p:cTn id="29" dur="500"/>
                                        <p:tgtEl>
                                          <p:spTgt spid="4"/>
                                        </p:tgtEl>
                                      </p:cBhvr>
                                    </p:animEffect>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1029"/>
                                        </p:tgtEl>
                                        <p:attrNameLst>
                                          <p:attrName>style.visibility</p:attrName>
                                        </p:attrNameLst>
                                      </p:cBhvr>
                                      <p:to>
                                        <p:strVal val="visible"/>
                                      </p:to>
                                    </p:set>
                                    <p:animEffect transition="in" filter="fade">
                                      <p:cBhvr>
                                        <p:cTn id="34" dur="1000"/>
                                        <p:tgtEl>
                                          <p:spTgt spid="1029"/>
                                        </p:tgtEl>
                                      </p:cBhvr>
                                    </p:animEffect>
                                    <p:anim calcmode="lin" valueType="num">
                                      <p:cBhvr>
                                        <p:cTn id="35" dur="1000" fill="hold"/>
                                        <p:tgtEl>
                                          <p:spTgt spid="1029"/>
                                        </p:tgtEl>
                                        <p:attrNameLst>
                                          <p:attrName>ppt_x</p:attrName>
                                        </p:attrNameLst>
                                      </p:cBhvr>
                                      <p:tavLst>
                                        <p:tav tm="0">
                                          <p:val>
                                            <p:strVal val="#ppt_x"/>
                                          </p:val>
                                        </p:tav>
                                        <p:tav tm="100000">
                                          <p:val>
                                            <p:strVal val="#ppt_x"/>
                                          </p:val>
                                        </p:tav>
                                      </p:tavLst>
                                    </p:anim>
                                    <p:anim calcmode="lin" valueType="num">
                                      <p:cBhvr>
                                        <p:cTn id="36"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1027"/>
                                        </p:tgtEl>
                                        <p:attrNameLst>
                                          <p:attrName>style.visibility</p:attrName>
                                        </p:attrNameLst>
                                      </p:cBhvr>
                                      <p:to>
                                        <p:strVal val="visible"/>
                                      </p:to>
                                    </p:set>
                                    <p:animEffect transition="in" filter="fade">
                                      <p:cBhvr>
                                        <p:cTn id="41" dur="1000"/>
                                        <p:tgtEl>
                                          <p:spTgt spid="1027"/>
                                        </p:tgtEl>
                                      </p:cBhvr>
                                    </p:animEffect>
                                    <p:anim calcmode="lin" valueType="num">
                                      <p:cBhvr>
                                        <p:cTn id="42" dur="1000" fill="hold"/>
                                        <p:tgtEl>
                                          <p:spTgt spid="1027"/>
                                        </p:tgtEl>
                                        <p:attrNameLst>
                                          <p:attrName>ppt_x</p:attrName>
                                        </p:attrNameLst>
                                      </p:cBhvr>
                                      <p:tavLst>
                                        <p:tav tm="0">
                                          <p:val>
                                            <p:strVal val="#ppt_x"/>
                                          </p:val>
                                        </p:tav>
                                        <p:tav tm="100000">
                                          <p:val>
                                            <p:strVal val="#ppt_x"/>
                                          </p:val>
                                        </p:tav>
                                      </p:tavLst>
                                    </p:anim>
                                    <p:anim calcmode="lin" valueType="num">
                                      <p:cBhvr>
                                        <p:cTn id="43" dur="1000" fill="hold"/>
                                        <p:tgtEl>
                                          <p:spTgt spid="1027"/>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2055"/>
                                        </p:tgtEl>
                                        <p:attrNameLst>
                                          <p:attrName>style.visibility</p:attrName>
                                        </p:attrNameLst>
                                      </p:cBhvr>
                                      <p:to>
                                        <p:strVal val="visible"/>
                                      </p:to>
                                    </p:set>
                                    <p:animEffect transition="in" filter="fade">
                                      <p:cBhvr>
                                        <p:cTn id="48" dur="1000"/>
                                        <p:tgtEl>
                                          <p:spTgt spid="2055"/>
                                        </p:tgtEl>
                                      </p:cBhvr>
                                    </p:animEffect>
                                    <p:anim calcmode="lin" valueType="num">
                                      <p:cBhvr>
                                        <p:cTn id="49" dur="1000" fill="hold"/>
                                        <p:tgtEl>
                                          <p:spTgt spid="2055"/>
                                        </p:tgtEl>
                                        <p:attrNameLst>
                                          <p:attrName>ppt_x</p:attrName>
                                        </p:attrNameLst>
                                      </p:cBhvr>
                                      <p:tavLst>
                                        <p:tav tm="0">
                                          <p:val>
                                            <p:strVal val="#ppt_x"/>
                                          </p:val>
                                        </p:tav>
                                        <p:tav tm="100000">
                                          <p:val>
                                            <p:strVal val="#ppt_x"/>
                                          </p:val>
                                        </p:tav>
                                      </p:tavLst>
                                    </p:anim>
                                    <p:anim calcmode="lin" valueType="num">
                                      <p:cBhvr>
                                        <p:cTn id="50" dur="1000" fill="hold"/>
                                        <p:tgtEl>
                                          <p:spTgt spid="2055"/>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2054"/>
                                        </p:tgtEl>
                                        <p:attrNameLst>
                                          <p:attrName>style.visibility</p:attrName>
                                        </p:attrNameLst>
                                      </p:cBhvr>
                                      <p:to>
                                        <p:strVal val="visible"/>
                                      </p:to>
                                    </p:set>
                                    <p:animEffect transition="in" filter="fade">
                                      <p:cBhvr>
                                        <p:cTn id="55" dur="1000"/>
                                        <p:tgtEl>
                                          <p:spTgt spid="2054"/>
                                        </p:tgtEl>
                                      </p:cBhvr>
                                    </p:animEffect>
                                    <p:anim calcmode="lin" valueType="num">
                                      <p:cBhvr>
                                        <p:cTn id="56" dur="1000" fill="hold"/>
                                        <p:tgtEl>
                                          <p:spTgt spid="2054"/>
                                        </p:tgtEl>
                                        <p:attrNameLst>
                                          <p:attrName>ppt_x</p:attrName>
                                        </p:attrNameLst>
                                      </p:cBhvr>
                                      <p:tavLst>
                                        <p:tav tm="0">
                                          <p:val>
                                            <p:strVal val="#ppt_x"/>
                                          </p:val>
                                        </p:tav>
                                        <p:tav tm="100000">
                                          <p:val>
                                            <p:strVal val="#ppt_x"/>
                                          </p:val>
                                        </p:tav>
                                      </p:tavLst>
                                    </p:anim>
                                    <p:anim calcmode="lin" valueType="num">
                                      <p:cBhvr>
                                        <p:cTn id="57" dur="1000" fill="hold"/>
                                        <p:tgtEl>
                                          <p:spTgt spid="2054"/>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nodeType="clickEffect">
                                  <p:stCondLst>
                                    <p:cond delay="0"/>
                                  </p:stCondLst>
                                  <p:childTnLst>
                                    <p:set>
                                      <p:cBhvr>
                                        <p:cTn id="61" dur="1" fill="hold">
                                          <p:stCondLst>
                                            <p:cond delay="0"/>
                                          </p:stCondLst>
                                        </p:cTn>
                                        <p:tgtEl>
                                          <p:spTgt spid="2050"/>
                                        </p:tgtEl>
                                        <p:attrNameLst>
                                          <p:attrName>style.visibility</p:attrName>
                                        </p:attrNameLst>
                                      </p:cBhvr>
                                      <p:to>
                                        <p:strVal val="visible"/>
                                      </p:to>
                                    </p:set>
                                    <p:animEffect transition="in" filter="fade">
                                      <p:cBhvr>
                                        <p:cTn id="62" dur="1000"/>
                                        <p:tgtEl>
                                          <p:spTgt spid="2050"/>
                                        </p:tgtEl>
                                      </p:cBhvr>
                                    </p:animEffect>
                                    <p:anim calcmode="lin" valueType="num">
                                      <p:cBhvr>
                                        <p:cTn id="63" dur="1000" fill="hold"/>
                                        <p:tgtEl>
                                          <p:spTgt spid="2050"/>
                                        </p:tgtEl>
                                        <p:attrNameLst>
                                          <p:attrName>ppt_x</p:attrName>
                                        </p:attrNameLst>
                                      </p:cBhvr>
                                      <p:tavLst>
                                        <p:tav tm="0">
                                          <p:val>
                                            <p:strVal val="#ppt_x"/>
                                          </p:val>
                                        </p:tav>
                                        <p:tav tm="100000">
                                          <p:val>
                                            <p:strVal val="#ppt_x"/>
                                          </p:val>
                                        </p:tav>
                                      </p:tavLst>
                                    </p:anim>
                                    <p:anim calcmode="lin" valueType="num">
                                      <p:cBhvr>
                                        <p:cTn id="64"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nodeType="clickEffect">
                                  <p:stCondLst>
                                    <p:cond delay="0"/>
                                  </p:stCondLst>
                                  <p:childTnLst>
                                    <p:set>
                                      <p:cBhvr>
                                        <p:cTn id="68" dur="1" fill="hold">
                                          <p:stCondLst>
                                            <p:cond delay="0"/>
                                          </p:stCondLst>
                                        </p:cTn>
                                        <p:tgtEl>
                                          <p:spTgt spid="2053"/>
                                        </p:tgtEl>
                                        <p:attrNameLst>
                                          <p:attrName>style.visibility</p:attrName>
                                        </p:attrNameLst>
                                      </p:cBhvr>
                                      <p:to>
                                        <p:strVal val="visible"/>
                                      </p:to>
                                    </p:set>
                                    <p:animEffect transition="in" filter="fade">
                                      <p:cBhvr>
                                        <p:cTn id="69" dur="1000"/>
                                        <p:tgtEl>
                                          <p:spTgt spid="2053"/>
                                        </p:tgtEl>
                                      </p:cBhvr>
                                    </p:animEffect>
                                    <p:anim calcmode="lin" valueType="num">
                                      <p:cBhvr>
                                        <p:cTn id="70" dur="1000" fill="hold"/>
                                        <p:tgtEl>
                                          <p:spTgt spid="2053"/>
                                        </p:tgtEl>
                                        <p:attrNameLst>
                                          <p:attrName>ppt_x</p:attrName>
                                        </p:attrNameLst>
                                      </p:cBhvr>
                                      <p:tavLst>
                                        <p:tav tm="0">
                                          <p:val>
                                            <p:strVal val="#ppt_x"/>
                                          </p:val>
                                        </p:tav>
                                        <p:tav tm="100000">
                                          <p:val>
                                            <p:strVal val="#ppt_x"/>
                                          </p:val>
                                        </p:tav>
                                      </p:tavLst>
                                    </p:anim>
                                    <p:anim calcmode="lin" valueType="num">
                                      <p:cBhvr>
                                        <p:cTn id="71"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16" presetClass="entr" presetSubtype="21" fill="hold" grpId="0" nodeType="clickEffect">
                                  <p:stCondLst>
                                    <p:cond delay="0"/>
                                  </p:stCondLst>
                                  <p:childTnLst>
                                    <p:set>
                                      <p:cBhvr>
                                        <p:cTn id="75" dur="1" fill="hold">
                                          <p:stCondLst>
                                            <p:cond delay="0"/>
                                          </p:stCondLst>
                                        </p:cTn>
                                        <p:tgtEl>
                                          <p:spTgt spid="6"/>
                                        </p:tgtEl>
                                        <p:attrNameLst>
                                          <p:attrName>style.visibility</p:attrName>
                                        </p:attrNameLst>
                                      </p:cBhvr>
                                      <p:to>
                                        <p:strVal val="visible"/>
                                      </p:to>
                                    </p:set>
                                    <p:animEffect transition="in" filter="barn(inVertical)">
                                      <p:cBhvr>
                                        <p:cTn id="76" dur="500"/>
                                        <p:tgtEl>
                                          <p:spTgt spid="6"/>
                                        </p:tgtEl>
                                      </p:cBhvr>
                                    </p:animEffect>
                                  </p:childTnLst>
                                </p:cTn>
                              </p:par>
                            </p:childTnLst>
                          </p:cTn>
                        </p:par>
                      </p:childTnLst>
                    </p:cTn>
                  </p:par>
                  <p:par>
                    <p:cTn id="77" fill="hold">
                      <p:stCondLst>
                        <p:cond delay="indefinite"/>
                      </p:stCondLst>
                      <p:childTnLst>
                        <p:par>
                          <p:cTn id="78" fill="hold">
                            <p:stCondLst>
                              <p:cond delay="0"/>
                            </p:stCondLst>
                            <p:childTnLst>
                              <p:par>
                                <p:cTn id="79" presetID="16" presetClass="entr" presetSubtype="21" fill="hold" nodeType="clickEffect">
                                  <p:stCondLst>
                                    <p:cond delay="0"/>
                                  </p:stCondLst>
                                  <p:childTnLst>
                                    <p:set>
                                      <p:cBhvr>
                                        <p:cTn id="80" dur="1" fill="hold">
                                          <p:stCondLst>
                                            <p:cond delay="0"/>
                                          </p:stCondLst>
                                        </p:cTn>
                                        <p:tgtEl>
                                          <p:spTgt spid="5">
                                            <p:txEl>
                                              <p:pRg st="0" end="0"/>
                                            </p:txEl>
                                          </p:spTgt>
                                        </p:tgtEl>
                                        <p:attrNameLst>
                                          <p:attrName>style.visibility</p:attrName>
                                        </p:attrNameLst>
                                      </p:cBhvr>
                                      <p:to>
                                        <p:strVal val="visible"/>
                                      </p:to>
                                    </p:set>
                                    <p:animEffect transition="in" filter="barn(inVertical)">
                                      <p:cBhvr>
                                        <p:cTn id="81" dur="500"/>
                                        <p:tgtEl>
                                          <p:spTgt spid="5">
                                            <p:txEl>
                                              <p:pRg st="0" end="0"/>
                                            </p:txEl>
                                          </p:spTgt>
                                        </p:tgtEl>
                                      </p:cBhvr>
                                    </p:animEffect>
                                  </p:childTnLst>
                                </p:cTn>
                              </p:par>
                            </p:childTnLst>
                          </p:cTn>
                        </p:par>
                      </p:childTnLst>
                    </p:cTn>
                  </p:par>
                  <p:par>
                    <p:cTn id="82" fill="hold">
                      <p:stCondLst>
                        <p:cond delay="indefinite"/>
                      </p:stCondLst>
                      <p:childTnLst>
                        <p:par>
                          <p:cTn id="83" fill="hold">
                            <p:stCondLst>
                              <p:cond delay="0"/>
                            </p:stCondLst>
                            <p:childTnLst>
                              <p:par>
                                <p:cTn id="84" presetID="16" presetClass="entr" presetSubtype="21" fill="hold" nodeType="clickEffect">
                                  <p:stCondLst>
                                    <p:cond delay="0"/>
                                  </p:stCondLst>
                                  <p:childTnLst>
                                    <p:set>
                                      <p:cBhvr>
                                        <p:cTn id="85" dur="1" fill="hold">
                                          <p:stCondLst>
                                            <p:cond delay="0"/>
                                          </p:stCondLst>
                                        </p:cTn>
                                        <p:tgtEl>
                                          <p:spTgt spid="8">
                                            <p:txEl>
                                              <p:pRg st="0" end="0"/>
                                            </p:txEl>
                                          </p:spTgt>
                                        </p:tgtEl>
                                        <p:attrNameLst>
                                          <p:attrName>style.visibility</p:attrName>
                                        </p:attrNameLst>
                                      </p:cBhvr>
                                      <p:to>
                                        <p:strVal val="visible"/>
                                      </p:to>
                                    </p:set>
                                    <p:animEffect transition="in" filter="barn(inVertical)">
                                      <p:cBhvr>
                                        <p:cTn id="86" dur="500"/>
                                        <p:tgtEl>
                                          <p:spTgt spid="8">
                                            <p:txEl>
                                              <p:pRg st="0" end="0"/>
                                            </p:txEl>
                                          </p:spTgt>
                                        </p:tgtEl>
                                      </p:cBhvr>
                                    </p:animEffect>
                                  </p:childTnLst>
                                </p:cTn>
                              </p:par>
                            </p:childTnLst>
                          </p:cTn>
                        </p:par>
                      </p:childTnLst>
                    </p:cTn>
                  </p:par>
                  <p:par>
                    <p:cTn id="87" fill="hold">
                      <p:stCondLst>
                        <p:cond delay="indefinite"/>
                      </p:stCondLst>
                      <p:childTnLst>
                        <p:par>
                          <p:cTn id="88" fill="hold">
                            <p:stCondLst>
                              <p:cond delay="0"/>
                            </p:stCondLst>
                            <p:childTnLst>
                              <p:par>
                                <p:cTn id="89" presetID="16" presetClass="entr" presetSubtype="21" fill="hold" nodeType="clickEffect">
                                  <p:stCondLst>
                                    <p:cond delay="0"/>
                                  </p:stCondLst>
                                  <p:childTnLst>
                                    <p:set>
                                      <p:cBhvr>
                                        <p:cTn id="90" dur="1" fill="hold">
                                          <p:stCondLst>
                                            <p:cond delay="0"/>
                                          </p:stCondLst>
                                        </p:cTn>
                                        <p:tgtEl>
                                          <p:spTgt spid="3">
                                            <p:txEl>
                                              <p:pRg st="0" end="0"/>
                                            </p:txEl>
                                          </p:spTgt>
                                        </p:tgtEl>
                                        <p:attrNameLst>
                                          <p:attrName>style.visibility</p:attrName>
                                        </p:attrNameLst>
                                      </p:cBhvr>
                                      <p:to>
                                        <p:strVal val="visible"/>
                                      </p:to>
                                    </p:set>
                                    <p:animEffect transition="in" filter="barn(inVertical)">
                                      <p:cBhvr>
                                        <p:cTn id="91" dur="500"/>
                                        <p:tgtEl>
                                          <p:spTgt spid="3">
                                            <p:txEl>
                                              <p:pRg st="0" end="0"/>
                                            </p:txEl>
                                          </p:spTgt>
                                        </p:tgtEl>
                                      </p:cBhvr>
                                    </p:animEffect>
                                  </p:childTnLst>
                                </p:cTn>
                              </p:par>
                            </p:childTnLst>
                          </p:cTn>
                        </p:par>
                      </p:childTnLst>
                    </p:cTn>
                  </p:par>
                  <p:par>
                    <p:cTn id="92" fill="hold">
                      <p:stCondLst>
                        <p:cond delay="indefinite"/>
                      </p:stCondLst>
                      <p:childTnLst>
                        <p:par>
                          <p:cTn id="93" fill="hold">
                            <p:stCondLst>
                              <p:cond delay="0"/>
                            </p:stCondLst>
                            <p:childTnLst>
                              <p:par>
                                <p:cTn id="94" presetID="16" presetClass="entr" presetSubtype="21" fill="hold" nodeType="clickEffect">
                                  <p:stCondLst>
                                    <p:cond delay="0"/>
                                  </p:stCondLst>
                                  <p:childTnLst>
                                    <p:set>
                                      <p:cBhvr>
                                        <p:cTn id="95" dur="1" fill="hold">
                                          <p:stCondLst>
                                            <p:cond delay="0"/>
                                          </p:stCondLst>
                                        </p:cTn>
                                        <p:tgtEl>
                                          <p:spTgt spid="7">
                                            <p:txEl>
                                              <p:pRg st="0" end="0"/>
                                            </p:txEl>
                                          </p:spTgt>
                                        </p:tgtEl>
                                        <p:attrNameLst>
                                          <p:attrName>style.visibility</p:attrName>
                                        </p:attrNameLst>
                                      </p:cBhvr>
                                      <p:to>
                                        <p:strVal val="visible"/>
                                      </p:to>
                                    </p:set>
                                    <p:animEffect transition="in" filter="barn(inVertical)">
                                      <p:cBhvr>
                                        <p:cTn id="96" dur="500"/>
                                        <p:tgtEl>
                                          <p:spTgt spid="7">
                                            <p:txEl>
                                              <p:pRg st="0" end="0"/>
                                            </p:txEl>
                                          </p:spTgt>
                                        </p:tgtEl>
                                      </p:cBhvr>
                                    </p:animEffect>
                                  </p:childTnLst>
                                </p:cTn>
                              </p:par>
                            </p:childTnLst>
                          </p:cTn>
                        </p:par>
                      </p:childTnLst>
                    </p:cTn>
                  </p:par>
                  <p:par>
                    <p:cTn id="97" fill="hold">
                      <p:stCondLst>
                        <p:cond delay="indefinite"/>
                      </p:stCondLst>
                      <p:childTnLst>
                        <p:par>
                          <p:cTn id="98" fill="hold">
                            <p:stCondLst>
                              <p:cond delay="0"/>
                            </p:stCondLst>
                            <p:childTnLst>
                              <p:par>
                                <p:cTn id="99" presetID="16" presetClass="entr" presetSubtype="21" fill="hold" grpId="0" nodeType="click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barn(inVertical)">
                                      <p:cBhvr>
                                        <p:cTn id="101" dur="500"/>
                                        <p:tgtEl>
                                          <p:spTgt spid="9"/>
                                        </p:tgtEl>
                                      </p:cBhvr>
                                    </p:animEffect>
                                  </p:childTnLst>
                                </p:cTn>
                              </p:par>
                            </p:childTnLst>
                          </p:cTn>
                        </p:par>
                      </p:childTnLst>
                    </p:cTn>
                  </p:par>
                  <p:par>
                    <p:cTn id="102" fill="hold">
                      <p:stCondLst>
                        <p:cond delay="indefinite"/>
                      </p:stCondLst>
                      <p:childTnLst>
                        <p:par>
                          <p:cTn id="103" fill="hold">
                            <p:stCondLst>
                              <p:cond delay="0"/>
                            </p:stCondLst>
                            <p:childTnLst>
                              <p:par>
                                <p:cTn id="104" presetID="16" presetClass="entr" presetSubtype="21" fill="hold" grpId="0" nodeType="clickEffect">
                                  <p:stCondLst>
                                    <p:cond delay="0"/>
                                  </p:stCondLst>
                                  <p:childTnLst>
                                    <p:set>
                                      <p:cBhvr>
                                        <p:cTn id="105" dur="1" fill="hold">
                                          <p:stCondLst>
                                            <p:cond delay="0"/>
                                          </p:stCondLst>
                                        </p:cTn>
                                        <p:tgtEl>
                                          <p:spTgt spid="12"/>
                                        </p:tgtEl>
                                        <p:attrNameLst>
                                          <p:attrName>style.visibility</p:attrName>
                                        </p:attrNameLst>
                                      </p:cBhvr>
                                      <p:to>
                                        <p:strVal val="visible"/>
                                      </p:to>
                                    </p:set>
                                    <p:animEffect transition="in" filter="barn(inVertical)">
                                      <p:cBhvr>
                                        <p:cTn id="106" dur="500"/>
                                        <p:tgtEl>
                                          <p:spTgt spid="12"/>
                                        </p:tgtEl>
                                      </p:cBhvr>
                                    </p:animEffect>
                                  </p:childTnLst>
                                </p:cTn>
                              </p:par>
                            </p:childTnLst>
                          </p:cTn>
                        </p:par>
                      </p:childTnLst>
                    </p:cTn>
                  </p:par>
                  <p:par>
                    <p:cTn id="107" fill="hold">
                      <p:stCondLst>
                        <p:cond delay="indefinite"/>
                      </p:stCondLst>
                      <p:childTnLst>
                        <p:par>
                          <p:cTn id="108" fill="hold">
                            <p:stCondLst>
                              <p:cond delay="0"/>
                            </p:stCondLst>
                            <p:childTnLst>
                              <p:par>
                                <p:cTn id="109" presetID="16" presetClass="entr" presetSubtype="21" fill="hold" grpId="0" nodeType="clickEffect">
                                  <p:stCondLst>
                                    <p:cond delay="0"/>
                                  </p:stCondLst>
                                  <p:childTnLst>
                                    <p:set>
                                      <p:cBhvr>
                                        <p:cTn id="110" dur="1" fill="hold">
                                          <p:stCondLst>
                                            <p:cond delay="0"/>
                                          </p:stCondLst>
                                        </p:cTn>
                                        <p:tgtEl>
                                          <p:spTgt spid="10"/>
                                        </p:tgtEl>
                                        <p:attrNameLst>
                                          <p:attrName>style.visibility</p:attrName>
                                        </p:attrNameLst>
                                      </p:cBhvr>
                                      <p:to>
                                        <p:strVal val="visible"/>
                                      </p:to>
                                    </p:set>
                                    <p:animEffect transition="in" filter="barn(inVertical)">
                                      <p:cBhvr>
                                        <p:cTn id="111" dur="500"/>
                                        <p:tgtEl>
                                          <p:spTgt spid="10"/>
                                        </p:tgtEl>
                                      </p:cBhvr>
                                    </p:animEffect>
                                  </p:childTnLst>
                                </p:cTn>
                              </p:par>
                            </p:childTnLst>
                          </p:cTn>
                        </p:par>
                      </p:childTnLst>
                    </p:cTn>
                  </p:par>
                  <p:par>
                    <p:cTn id="112" fill="hold">
                      <p:stCondLst>
                        <p:cond delay="indefinite"/>
                      </p:stCondLst>
                      <p:childTnLst>
                        <p:par>
                          <p:cTn id="113" fill="hold">
                            <p:stCondLst>
                              <p:cond delay="0"/>
                            </p:stCondLst>
                            <p:childTnLst>
                              <p:par>
                                <p:cTn id="114" presetID="16" presetClass="entr" presetSubtype="21" fill="hold" grpId="0" nodeType="clickEffect">
                                  <p:stCondLst>
                                    <p:cond delay="0"/>
                                  </p:stCondLst>
                                  <p:childTnLst>
                                    <p:set>
                                      <p:cBhvr>
                                        <p:cTn id="115" dur="1" fill="hold">
                                          <p:stCondLst>
                                            <p:cond delay="0"/>
                                          </p:stCondLst>
                                        </p:cTn>
                                        <p:tgtEl>
                                          <p:spTgt spid="13"/>
                                        </p:tgtEl>
                                        <p:attrNameLst>
                                          <p:attrName>style.visibility</p:attrName>
                                        </p:attrNameLst>
                                      </p:cBhvr>
                                      <p:to>
                                        <p:strVal val="visible"/>
                                      </p:to>
                                    </p:set>
                                    <p:animEffect transition="in" filter="barn(inVertical)">
                                      <p:cBhvr>
                                        <p:cTn id="11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1" grpId="0" animBg="1"/>
      <p:bldP spid="6" grpId="0"/>
      <p:bldP spid="9" grpId="0"/>
      <p:bldP spid="10"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dministrator\Local Settings\Temporary Internet Files\Content.IE5\ABCAKL0V\MP90041407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76" y="-171400"/>
            <a:ext cx="9144000" cy="7200800"/>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p:cNvSpPr txBox="1"/>
          <p:nvPr/>
        </p:nvSpPr>
        <p:spPr>
          <a:xfrm>
            <a:off x="323528" y="260648"/>
            <a:ext cx="8568952" cy="3108543"/>
          </a:xfrm>
          <a:prstGeom prst="rect">
            <a:avLst/>
          </a:prstGeom>
          <a:noFill/>
        </p:spPr>
        <p:txBody>
          <a:bodyPr wrap="square" rtlCol="0">
            <a:spAutoFit/>
          </a:bodyPr>
          <a:lstStyle/>
          <a:p>
            <a:pPr algn="ctr"/>
            <a:r>
              <a:rPr lang="cs-CZ" sz="2800" b="1" dirty="0" smtClean="0">
                <a:solidFill>
                  <a:schemeClr val="accent1">
                    <a:lumMod val="60000"/>
                    <a:lumOff val="40000"/>
                  </a:schemeClr>
                </a:solidFill>
              </a:rPr>
              <a:t>Milé děti, pomocí následujících úkolů pomůžete českému turistovi na Čínské zdi odmítnout, nebo potvrdit obráncům strážních věží jejich tvrzení. Pokud odpovíte správně, postupujete pomocí kompasu dál. Pokud špatně, musíte se opravit. Teprve potom postupujete na další úkol. Odpovídáte tlačítky s čínskými znaky.</a:t>
            </a:r>
            <a:endParaRPr lang="cs-CZ" sz="2800" b="1" dirty="0">
              <a:solidFill>
                <a:schemeClr val="accent1">
                  <a:lumMod val="60000"/>
                  <a:lumOff val="40000"/>
                </a:schemeClr>
              </a:solidFill>
            </a:endParaRPr>
          </a:p>
        </p:txBody>
      </p:sp>
      <p:sp>
        <p:nvSpPr>
          <p:cNvPr id="3" name="Zkosené hrany 2"/>
          <p:cNvSpPr/>
          <p:nvPr/>
        </p:nvSpPr>
        <p:spPr>
          <a:xfrm>
            <a:off x="5347209" y="3339447"/>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7" name="Zkosené hrany 6"/>
          <p:cNvSpPr/>
          <p:nvPr/>
        </p:nvSpPr>
        <p:spPr>
          <a:xfrm>
            <a:off x="7627575" y="3309026"/>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spTree>
    <p:extLst>
      <p:ext uri="{BB962C8B-B14F-4D97-AF65-F5344CB8AC3E}">
        <p14:creationId xmlns:p14="http://schemas.microsoft.com/office/powerpoint/2010/main" val="3361549384"/>
      </p:ext>
    </p:extLst>
  </p:cSld>
  <p:clrMapOvr>
    <a:masterClrMapping/>
  </p:clrMapOvr>
  <mc:AlternateContent xmlns:mc="http://schemas.openxmlformats.org/markup-compatibility/2006" xmlns:p14="http://schemas.microsoft.com/office/powerpoint/2010/main">
    <mc:Choice Requires="p14">
      <p:transition spd="slow" p14:dur="4000">
        <p:wipe/>
      </p:transition>
    </mc:Choice>
    <mc:Fallback xmlns="">
      <p:transition spd="slow">
        <p:wip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lačítko akce: Dopředu nebo Další 2">
            <a:hlinkClick r:id="" action="ppaction://hlinkshowjump?jump=nextslide" highlightClick="1"/>
          </p:cNvPr>
          <p:cNvSpPr/>
          <p:nvPr/>
        </p:nvSpPr>
        <p:spPr>
          <a:xfrm>
            <a:off x="899592" y="4365104"/>
            <a:ext cx="1008112" cy="39198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029" name="Picture 5" descr="C:\Documents and Settings\Administrator\Local Settings\Temporary Internet Files\Content.IE5\L876JKKN\MP900427603[1].jpg">
            <a:hlinkClick r:id="" action="ppaction://hlinkshowjump?jump=nextslide">
              <a:snd r:embed="rId3" name="click.wav"/>
            </a:hlinkClick>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Čínskou zeď dal císař </a:t>
            </a:r>
            <a:r>
              <a:rPr lang="cs-CZ" b="1" dirty="0" err="1" smtClean="0">
                <a:solidFill>
                  <a:schemeClr val="accent1">
                    <a:lumMod val="60000"/>
                    <a:lumOff val="40000"/>
                  </a:schemeClr>
                </a:solidFill>
              </a:rPr>
              <a:t>Čchin</a:t>
            </a:r>
            <a:r>
              <a:rPr lang="cs-CZ" b="1" dirty="0" smtClean="0">
                <a:solidFill>
                  <a:schemeClr val="accent1">
                    <a:lumMod val="60000"/>
                    <a:lumOff val="40000"/>
                  </a:schemeClr>
                </a:solidFill>
              </a:rPr>
              <a:t> stavět na obranu proti nájezdům cizích kmenů ze severu.</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5"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9111" y="-1057697"/>
            <a:ext cx="2754126" cy="4140566"/>
          </a:xfrm>
          <a:prstGeom prst="rect">
            <a:avLst/>
          </a:prstGeom>
        </p:spPr>
      </p:pic>
      <p:sp>
        <p:nvSpPr>
          <p:cNvPr id="10" name="Zkosené hrany 9"/>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smtClean="0"/>
              <a:t>是</a:t>
            </a:r>
            <a:r>
              <a:rPr lang="cs-CZ" altLang="zh-TW" dirty="0" smtClean="0"/>
              <a:t> ano</a:t>
            </a:r>
            <a:endParaRPr lang="cs-CZ" i="1" dirty="0">
              <a:solidFill>
                <a:schemeClr val="bg1"/>
              </a:solidFill>
            </a:endParaRPr>
          </a:p>
        </p:txBody>
      </p:sp>
      <p:sp>
        <p:nvSpPr>
          <p:cNvPr id="11" name="Zkosené hrany 10">
            <a:hlinkClick r:id="" action="ppaction://noaction">
              <a:snd r:embed="rId7" name="explode.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1026"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375793" y="2025173"/>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2685160"/>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withEffect">
                                  <p:stCondLst>
                                    <p:cond delay="0"/>
                                  </p:stCondLst>
                                  <p:childTnLst>
                                    <p:animMotion origin="layout" path="M 0.02865 0.08973 C 0.03264 0.09343 0.0507 0.10893 0.05452 0.11054 C 0.0691 0.11702 0.0875 0.12165 0.10278 0.12419 C 0.11181 0.12812 0.11198 0.13529 0.11494 0.14732 C 0.11702 0.15564 0.12275 0.16189 0.12518 0.17021 C 0.12796 0.17946 0.12935 0.19149 0.13386 0.20004 C 0.14046 0.2123 0.14879 0.21924 0.15799 0.22757 C 0.16389 0.23312 0.17865 0.23312 0.18733 0.23705 C 0.19653 0.24537 0.20053 0.24815 0.20452 0.26226 C 0.20799 0.27428 0.21094 0.28885 0.2132 0.30134 C 0.21372 0.30435 0.21372 0.30782 0.21494 0.31059 C 0.21598 0.3129 0.21823 0.3136 0.21997 0.31522 C 0.22865 0.33233 0.22917 0.33302 0.2441 0.33811 C 0.25226 0.34898 0.24723 0.3432 0.25973 0.35407 C 0.27969 0.37141 0.26372 0.36193 0.27344 0.37488 C 0.2783 0.38136 0.28473 0.38691 0.2908 0.39084 C 0.29792 0.40564 0.31112 0.40888 0.31997 0.42067 C 0.32639 0.42923 0.32292 0.42669 0.33039 0.42992 C 0.33872 0.44103 0.34983 0.44403 0.35973 0.45282 C 0.36598 0.45837 0.37223 0.46138 0.37865 0.4667 C 0.38247 0.47017 0.38507 0.47572 0.38907 0.47849 C 0.39167 0.48034 0.3948 0.47988 0.39757 0.4808 C 0.40244 0.48242 0.40504 0.4845 0.40955 0.48751 C 0.45556 0.48659 0.51598 0.50671 0.55261 0.45745 C 0.55417 0.44796 0.55573 0.43894 0.55782 0.42992 C 0.5599 0.39362 0.55834 0.39084 0.57171 0.36332 C 0.57275 0.36124 0.57223 0.358 0.57344 0.35638 C 0.57466 0.35476 0.57709 0.35523 0.57865 0.35407 C 0.58629 0.34921 0.5823 0.34921 0.5908 0.34274 C 0.61233 0.32678 0.58976 0.34574 0.60452 0.3358 C 0.61216 0.33071 0.6198 0.32377 0.62691 0.31753 C 0.6316 0.31337 0.6375 0.31198 0.64237 0.30828 C 0.64844 0.30365 0.65348 0.29625 0.65973 0.29209 C 0.6698 0.28538 0.67987 0.27983 0.6908 0.27613 C 0.71268 0.25601 0.67917 0.28793 0.69931 0.26457 C 0.70834 0.25393 0.72987 0.23913 0.7408 0.23242 C 0.7533 0.22479 0.76789 0.22387 0.78039 0.21623 C 0.7948 0.20745 0.81789 0.19126 0.83386 0.19079 C 0.92935 0.18802 0.88768 0.18848 0.95799 0.18848 " pathEditMode="relative" rAng="0" ptsTypes="ffffffffffffffffffffffffffffffffffffffA">
                                      <p:cBhvr>
                                        <p:cTn id="11" dur="4000" fill="hold"/>
                                        <p:tgtEl>
                                          <p:spTgt spid="9"/>
                                        </p:tgtEl>
                                        <p:attrNameLst>
                                          <p:attrName>ppt_x</p:attrName>
                                          <p:attrName>ppt_y</p:attrName>
                                        </p:attrNameLst>
                                      </p:cBhvr>
                                      <p:rCtr x="46458" y="20837"/>
                                    </p:animMotion>
                                  </p:childTnLst>
                                  <p:subTnLst>
                                    <p:audio>
                                      <p:cMediaNode>
                                        <p:cTn display="0" masterRel="sameClick">
                                          <p:stCondLst>
                                            <p:cond evt="begin" delay="0">
                                              <p:tn val="10"/>
                                            </p:cond>
                                          </p:stCondLst>
                                          <p:endCondLst>
                                            <p:cond evt="onStopAudio" delay="0">
                                              <p:tgtEl>
                                                <p:sldTgt/>
                                              </p:tgtEl>
                                            </p:cond>
                                          </p:endCondLst>
                                        </p:cTn>
                                        <p:tgtEl>
                                          <p:sndTgt r:embed="rId2" name="wind.wav"/>
                                        </p:tgtEl>
                                      </p:cMediaNode>
                                    </p:audio>
                                  </p:subTnLst>
                                </p:cTn>
                              </p:par>
                            </p:childTnLst>
                          </p:cTn>
                        </p:par>
                      </p:childTnLst>
                    </p:cTn>
                  </p:par>
                </p:childTnLst>
              </p:cTn>
              <p:nextCondLst>
                <p:cond evt="onClick" delay="0">
                  <p:tgtEl>
                    <p:spTgt spid="10"/>
                  </p:tgtEl>
                </p:cond>
              </p:nextCondLst>
            </p:seq>
          </p:childTnLst>
        </p:cTn>
      </p:par>
    </p:tnLst>
    <p:bldLst>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a:hlinkClick r:id="" action="ppaction://hlinkshowjump?jump=nextslide">
              <a:snd r:embed="rId2" name="wind.wav"/>
            </a:hlinkClick>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48" y="-74938"/>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Čínská zeď  je dlouhá asi 1000 km.</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4"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89444" y="-1179512"/>
            <a:ext cx="2754126" cy="4140566"/>
          </a:xfrm>
          <a:prstGeom prst="rect">
            <a:avLst/>
          </a:prstGeom>
        </p:spPr>
      </p:pic>
      <p:sp>
        <p:nvSpPr>
          <p:cNvPr id="10" name="Zkosené hrany 9">
            <a:hlinkClick r:id="" action="ppaction://noaction" highlightClick="1">
              <a:snd r:embed="rId6" name="explode.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2" name="wind.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388424" y="1678612"/>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9117478"/>
      </p:ext>
    </p:extLst>
  </p:cSld>
  <p:clrMapOvr>
    <a:masterClrMapping/>
  </p:clrMapOvr>
  <mc:AlternateContent xmlns:mc="http://schemas.openxmlformats.org/markup-compatibility/2006" xmlns:p14="http://schemas.microsoft.com/office/powerpoint/2010/main">
    <mc:Choice Requires="p14">
      <p:transition spd="slow" p14:dur="2000" advClick="0">
        <p:wipe/>
      </p:transition>
    </mc:Choice>
    <mc:Fallback xmlns="">
      <p:transition spd="slow" advClick="0">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withEffect">
                                  <p:stCondLst>
                                    <p:cond delay="0"/>
                                  </p:stCondLst>
                                  <p:childTnLst>
                                    <p:animMotion origin="layout" path="M -0.01285 0.08649 C -0.00695 0.10222 -0.0099 0.09621 -0.00504 0.10546 C -0.00382 0.1198 -0.00504 0.13229 0.00798 0.13321 C 0.02274 0.13414 0.03732 0.13437 0.05208 0.13483 C 0.05868 0.14154 0.06614 0.15032 0.07413 0.15379 C 0.07691 0.15934 0.07726 0.15958 0.07934 0.16605 C 0.08038 0.16929 0.08021 0.17368 0.08194 0.17646 C 0.08403 0.17993 0.08767 0.18155 0.08976 0.18501 C 0.09357 0.19103 0.09566 0.19612 0.10139 0.19889 C 0.10382 0.2019 0.10677 0.20421 0.1092 0.20745 C 0.11458 0.21462 0.11458 0.21901 0.12222 0.22132 C 0.12812 0.22734 0.13489 0.23543 0.14166 0.23867 C 0.14791 0.24699 0.15434 0.25532 0.15989 0.26457 C 0.1684 0.27891 0.16128 0.27151 0.16892 0.27845 C 0.17309 0.28677 0.17673 0.29394 0.18194 0.30088 C 0.18385 0.31036 0.18472 0.31614 0.19097 0.32169 C 0.19288 0.32539 0.19566 0.3284 0.19757 0.3321 C 0.20052 0.33811 0.20104 0.34713 0.20399 0.35291 C 0.20503 0.355 0.20677 0.35615 0.20798 0.358 C 0.20903 0.35962 0.20972 0.36147 0.21059 0.36332 C 0.21267 0.37188 0.21024 0.3661 0.21701 0.37188 C 0.22291 0.37674 0.23107 0.38807 0.23785 0.39084 C 0.24687 0.39894 0.24305 0.39547 0.24948 0.40125 C 0.25069 0.40241 0.2533 0.40472 0.2533 0.40495 C 0.25607 0.4105 0.25989 0.41443 0.2625 0.42021 C 0.26354 0.42253 0.26371 0.4253 0.2651 0.42715 C 0.26736 0.43039 0.27135 0.42993 0.27413 0.43247 C 0.29375 0.45074 0.31111 0.45167 0.33524 0.45328 C 0.34427 0.45606 0.34878 0.46184 0.3559 0.46878 C 0.36111 0.47387 0.36007 0.47086 0.3651 0.47387 C 0.37899 0.48219 0.38281 0.48566 0.39878 0.48774 C 0.40746 0.48728 0.41614 0.48705 0.42482 0.48612 C 0.43142 0.48543 0.44444 0.4697 0.45087 0.46531 C 0.45503 0.46254 0.45937 0.4586 0.46371 0.45652 C 0.46892 0.45398 0.47326 0.45375 0.47812 0.44982 C 0.48351 0.44542 0.48976 0.44195 0.49496 0.43756 C 0.50243 0.43131 0.50625 0.42646 0.51441 0.42206 C 0.51875 0.41628 0.52274 0.41536 0.52743 0.41004 C 0.53316 0.40333 0.53785 0.39362 0.54045 0.3839 C 0.54305 0.36124 0.55746 0.34736 0.56892 0.3321 C 0.575 0.32401 0.57222 0.3284 0.57812 0.31661 C 0.57899 0.31476 0.58073 0.31129 0.58073 0.31152 C 0.58368 0.29903 0.59357 0.29047 0.60139 0.28353 C 0.60295 0.28215 0.60486 0.28261 0.6066 0.28192 C 0.6092 0.28099 0.61441 0.27845 0.61441 0.27868 C 0.62066 0.26642 0.63385 0.25555 0.64305 0.24723 C 0.65382 0.23774 0.66892 0.24607 0.68194 0.24561 C 0.69045 0.24006 0.68559 0.24283 0.69757 0.23682 C 0.69965 0.23566 0.70399 0.23358 0.70399 0.23381 C 0.7158 0.22179 0.72309 0.20837 0.73125 0.19195 C 0.73472 0.18501 0.73559 0.17761 0.74166 0.17461 C 0.75069 0.17669 0.75851 0.18016 0.76771 0.18155 C 0.79149 0.18941 0.81614 0.19635 0.84045 0.20051 C 0.84705 0.20282 0.84878 0.20467 0.85469 0.2093 C 0.85798 0.21184 0.8651 0.21624 0.8651 0.21647 C 0.8684 0.22271 0.86771 0.22341 0.86771 0.21624 L 0.86632 0.23358 " pathEditMode="relative" rAng="0" ptsTypes="fffffffffffffffffffffffffffffffffffffffffffffffffffffffAA">
                                      <p:cBhvr>
                                        <p:cTn id="11" dur="4000" fill="hold"/>
                                        <p:tgtEl>
                                          <p:spTgt spid="9"/>
                                        </p:tgtEl>
                                        <p:attrNameLst>
                                          <p:attrName>ppt_x</p:attrName>
                                          <p:attrName>ppt_y</p:attrName>
                                        </p:attrNameLst>
                                      </p:cBhvr>
                                      <p:rCtr x="44063" y="20051"/>
                                    </p:animMotion>
                                  </p:childTnLst>
                                </p:cTn>
                              </p:par>
                            </p:childTnLst>
                          </p:cTn>
                        </p:par>
                      </p:childTnLst>
                    </p:cTn>
                  </p:par>
                </p:childTnLst>
              </p:cTn>
              <p:nextCondLst>
                <p:cond evt="onClick" delay="0">
                  <p:tgtEl>
                    <p:spTgt spid="11"/>
                  </p:tgtEl>
                </p:cond>
              </p:nextCondLst>
            </p:seq>
          </p:childTnLst>
        </p:cTn>
      </p:par>
    </p:tnLst>
    <p:bldLst>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cs-CZ" b="1" dirty="0" smtClean="0">
              <a:solidFill>
                <a:schemeClr val="accent1">
                  <a:lumMod val="60000"/>
                  <a:lumOff val="40000"/>
                </a:schemeClr>
              </a:solidFill>
            </a:endParaRPr>
          </a:p>
          <a:p>
            <a:pPr algn="ctr"/>
            <a:r>
              <a:rPr lang="cs-CZ" b="1" dirty="0" smtClean="0">
                <a:solidFill>
                  <a:schemeClr val="accent1">
                    <a:lumMod val="60000"/>
                    <a:lumOff val="40000"/>
                  </a:schemeClr>
                </a:solidFill>
              </a:rPr>
              <a:t>Hedvábná stezka byla obchodní cesta, která vedla z Asie na východ.</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3"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39938" y="-891480"/>
            <a:ext cx="2754126" cy="4140566"/>
          </a:xfrm>
          <a:prstGeom prst="rect">
            <a:avLst/>
          </a:prstGeom>
        </p:spPr>
      </p:pic>
      <p:sp>
        <p:nvSpPr>
          <p:cNvPr id="10" name="Zkosené hrany 9">
            <a:hlinkClick r:id="" action="ppaction://noaction">
              <a:snd r:embed="rId5" name="explode.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6" name="wind.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316416" y="1623048"/>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793168"/>
      </p:ext>
    </p:extLst>
  </p:cSld>
  <p:clrMapOvr>
    <a:masterClrMapping/>
  </p:clrMapOvr>
  <mc:AlternateContent xmlns:mc="http://schemas.openxmlformats.org/markup-compatibility/2006" xmlns:p14="http://schemas.microsoft.com/office/powerpoint/2010/main">
    <mc:Choice Requires="p14">
      <p:transition spd="slow" p14:dur="2000" advClick="0">
        <p:wipe/>
      </p:transition>
    </mc:Choice>
    <mc:Fallback xmlns="">
      <p:transition spd="slow" advClick="0">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withEffect">
                                  <p:stCondLst>
                                    <p:cond delay="0"/>
                                  </p:stCondLst>
                                  <p:childTnLst>
                                    <p:animMotion origin="layout" path="M 8.33333E-7 -1.59112E-6 C 0.0092 0.00879 0.01701 0.0192 0.02725 0.0259 C 0.03125 0.03145 0.04131 0.04302 0.0467 0.04672 C 0.05138 0.04996 0.05 0.04695 0.05451 0.05181 C 0.0585 0.0562 0.06128 0.06268 0.06493 0.06753 C 0.06701 0.07609 0.07343 0.08673 0.07916 0.09182 C 0.08732 0.10777 0.10277 0.11379 0.11423 0.12466 C 0.12777 0.13761 0.14513 0.15819 0.15451 0.17646 C 0.15711 0.18802 0.16093 0.19565 0.16614 0.20583 C 0.16788 0.2093 0.17135 0.21624 0.17135 0.21624 C 0.17395 0.22757 0.17048 0.21554 0.17656 0.22664 C 0.18246 0.23728 0.18697 0.24908 0.1934 0.25948 C 0.19756 0.26619 0.19913 0.27359 0.20381 0.2803 C 0.20555 0.28724 0.20833 0.29001 0.21284 0.29417 C 0.21631 0.30111 0.21979 0.30065 0.22465 0.30458 C 0.22986 0.30874 0.23732 0.31522 0.2427 0.32008 C 0.25156 0.3284 0.26076 0.34158 0.27135 0.34598 C 0.28159 0.35638 0.2927 0.36332 0.30503 0.36841 C 0.31423 0.37627 0.32951 0.38113 0.3401 0.38576 C 0.3467 0.39154 0.35381 0.392 0.36093 0.39616 C 0.38055 0.40796 0.37204 0.40472 0.4026 0.40657 C 0.43767 0.40541 0.44184 0.40472 0.46753 0.40148 C 0.47482 0.39478 0.47725 0.39362 0.48559 0.39108 C 0.49548 0.38252 0.5118 0.37165 0.52326 0.36679 C 0.52604 0.36425 0.52829 0.36055 0.53107 0.35824 C 0.53437 0.35546 0.53819 0.35407 0.54149 0.3513 C 0.54843 0.34505 0.55451 0.33881 0.56093 0.3321 C 0.5651 0.32771 0.571 0.32586 0.57395 0.32008 C 0.57899 0.31036 0.58732 0.29718 0.59479 0.29071 C 0.59895 0.28215 0.60538 0.27614 0.60902 0.26642 C 0.61076 0.2618 0.61215 0.25694 0.61423 0.25255 C 0.61597 0.24908 0.61944 0.24214 0.61944 0.24214 C 0.62083 0.23659 0.62343 0.23243 0.62465 0.22664 C 0.62691 0.21601 0.62795 0.20467 0.63246 0.19542 C 0.63524 0.17947 0.63854 0.16235 0.6427 0.14709 C 0.64444 0.14084 0.64878 0.13599 0.65052 0.12974 C 0.65104 0.12812 0.65086 0.12581 0.65191 0.12466 C 0.65711 0.11772 0.65954 0.11864 0.66493 0.11425 C 0.67066 0.10962 0.67708 0.10222 0.68437 0.10199 C 0.69774 0.10153 0.71128 0.10083 0.72465 0.10037 C 0.7368 0.09436 0.75312 0.1006 0.76614 0.10199 C 0.77569 0.1013 0.79895 0.105 0.80763 0.09343 " pathEditMode="relative" ptsTypes="fffffffffffffffffffffffffffffffffffffffffA">
                                      <p:cBhvr>
                                        <p:cTn id="11" dur="4000" fill="hold"/>
                                        <p:tgtEl>
                                          <p:spTgt spid="9"/>
                                        </p:tgtEl>
                                        <p:attrNameLst>
                                          <p:attrName>ppt_x</p:attrName>
                                          <p:attrName>ppt_y</p:attrName>
                                        </p:attrNameLst>
                                      </p:cBhvr>
                                    </p:animMotion>
                                  </p:childTnLst>
                                </p:cTn>
                              </p:par>
                            </p:childTnLst>
                          </p:cTn>
                        </p:par>
                      </p:childTnLst>
                    </p:cTn>
                  </p:par>
                </p:childTnLst>
              </p:cTn>
              <p:nextCondLst>
                <p:cond evt="onClick" delay="0">
                  <p:tgtEl>
                    <p:spTgt spid="11"/>
                  </p:tgtEl>
                </p:cond>
              </p:nextCondLst>
            </p:seq>
          </p:childTnLst>
        </p:cTn>
      </p:par>
    </p:tnLst>
    <p:bldLst>
      <p:bldP spid="10" grpId="0" animBg="1"/>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Terakotovou armádu  vytvořil první císař </a:t>
            </a:r>
            <a:r>
              <a:rPr lang="cs-CZ" b="1" dirty="0" err="1" smtClean="0">
                <a:solidFill>
                  <a:schemeClr val="accent1">
                    <a:lumMod val="60000"/>
                    <a:lumOff val="40000"/>
                  </a:schemeClr>
                </a:solidFill>
              </a:rPr>
              <a:t>Čchin</a:t>
            </a:r>
            <a:r>
              <a:rPr lang="cs-CZ" b="1" dirty="0" smtClean="0">
                <a:solidFill>
                  <a:schemeClr val="accent1">
                    <a:lumMod val="60000"/>
                    <a:lumOff val="40000"/>
                  </a:schemeClr>
                </a:solidFill>
              </a:rPr>
              <a:t> na obranu cizích kmenů ze  severu.</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3"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9111" y="-1057697"/>
            <a:ext cx="2754126" cy="4140566"/>
          </a:xfrm>
          <a:prstGeom prst="rect">
            <a:avLst/>
          </a:prstGeom>
        </p:spPr>
      </p:pic>
      <p:sp>
        <p:nvSpPr>
          <p:cNvPr id="10" name="Zkosené hrany 9">
            <a:hlinkClick r:id="" action="ppaction://noaction" highlightClick="1">
              <a:snd r:embed="rId5" name="explode.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6" name="wind.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209380" y="1737343"/>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0455228"/>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1285 0.08649 C -0.00695 0.10222 -0.0099 0.09621 -0.00504 0.10546 C -0.00382 0.1198 -0.00504 0.13229 0.00798 0.13321 C 0.02274 0.13414 0.03732 0.13437 0.05208 0.13483 C 0.05868 0.14154 0.06614 0.15032 0.07413 0.15379 C 0.07691 0.15934 0.07726 0.15958 0.07934 0.16605 C 0.08038 0.16929 0.08021 0.17368 0.08194 0.17646 C 0.08403 0.17993 0.08767 0.18155 0.08976 0.18501 C 0.09357 0.19103 0.09566 0.19612 0.10139 0.19889 C 0.10382 0.2019 0.10677 0.20421 0.1092 0.20745 C 0.11458 0.21462 0.11458 0.21901 0.12222 0.22132 C 0.12812 0.22734 0.13489 0.23543 0.14166 0.23867 C 0.14791 0.24699 0.15434 0.25532 0.15989 0.26457 C 0.1684 0.27891 0.16128 0.27151 0.16892 0.27845 C 0.17309 0.28677 0.17673 0.29394 0.18194 0.30088 C 0.18385 0.31036 0.18472 0.31614 0.19097 0.32169 C 0.19288 0.32539 0.19566 0.3284 0.19757 0.3321 C 0.20052 0.33811 0.20104 0.34713 0.20399 0.35291 C 0.20503 0.355 0.20677 0.35615 0.20798 0.358 C 0.20903 0.35962 0.20972 0.36147 0.21059 0.36332 C 0.21267 0.37188 0.21024 0.3661 0.21701 0.37188 C 0.22291 0.37674 0.23107 0.38807 0.23785 0.39084 C 0.24687 0.39894 0.24305 0.39547 0.24948 0.40125 C 0.25069 0.40241 0.2533 0.40472 0.2533 0.40495 C 0.25607 0.4105 0.25989 0.41443 0.2625 0.42021 C 0.26354 0.42253 0.26371 0.4253 0.2651 0.42715 C 0.26736 0.43039 0.27135 0.42993 0.27413 0.43247 C 0.29375 0.45074 0.31111 0.45167 0.33524 0.45328 C 0.34427 0.45606 0.34878 0.46184 0.3559 0.46878 C 0.36111 0.47387 0.36007 0.47086 0.3651 0.47387 C 0.37899 0.48219 0.38281 0.48566 0.39878 0.48774 C 0.40746 0.48728 0.41614 0.48705 0.42482 0.48612 C 0.43142 0.48543 0.44444 0.4697 0.45087 0.46531 C 0.45503 0.46254 0.45937 0.4586 0.46371 0.45652 C 0.46892 0.45398 0.47326 0.45375 0.47812 0.44982 C 0.48351 0.44542 0.48976 0.44195 0.49496 0.43756 C 0.50243 0.43131 0.50625 0.42646 0.51441 0.42206 C 0.51875 0.41628 0.52274 0.41536 0.52743 0.41004 C 0.53316 0.40333 0.53785 0.39362 0.54045 0.3839 C 0.54305 0.36124 0.55746 0.34736 0.56892 0.3321 C 0.575 0.32401 0.57222 0.3284 0.57812 0.31661 C 0.57899 0.31476 0.58073 0.31129 0.58073 0.31152 C 0.58368 0.29903 0.59357 0.29047 0.60139 0.28353 C 0.60295 0.28215 0.60486 0.28261 0.6066 0.28192 C 0.6092 0.28099 0.61441 0.27845 0.61441 0.27868 C 0.62066 0.26642 0.63385 0.25555 0.64305 0.24723 C 0.65382 0.23774 0.66892 0.24607 0.68194 0.24561 C 0.69045 0.24006 0.68559 0.24283 0.69757 0.23682 C 0.69965 0.23566 0.70399 0.23358 0.70399 0.23381 C 0.7158 0.22179 0.72309 0.20837 0.73125 0.19195 C 0.73472 0.18501 0.73559 0.17761 0.74166 0.17461 C 0.75069 0.17669 0.75851 0.18016 0.76771 0.18155 C 0.79149 0.18941 0.81614 0.19635 0.84045 0.20051 C 0.84705 0.20282 0.84878 0.20467 0.85469 0.2093 C 0.85798 0.21184 0.8651 0.21624 0.8651 0.21647 C 0.8684 0.22271 0.86771 0.22341 0.86771 0.21624 L 0.86632 0.23358 " pathEditMode="relative" rAng="0" ptsTypes="fffffffffffffffffffffffffffffffffffffffffffffffffffffffAA">
                                      <p:cBhvr>
                                        <p:cTn id="11" dur="4000" fill="hold"/>
                                        <p:tgtEl>
                                          <p:spTgt spid="9"/>
                                        </p:tgtEl>
                                        <p:attrNameLst>
                                          <p:attrName>ppt_x</p:attrName>
                                          <p:attrName>ppt_y</p:attrName>
                                        </p:attrNameLst>
                                      </p:cBhvr>
                                      <p:rCtr x="44063" y="20051"/>
                                    </p:animMotion>
                                  </p:childTnLst>
                                </p:cTn>
                              </p:par>
                            </p:childTnLst>
                          </p:cTn>
                        </p:par>
                      </p:childTnLst>
                    </p:cTn>
                  </p:par>
                </p:childTnLst>
              </p:cTn>
              <p:nextCondLst>
                <p:cond evt="onClick" delay="0">
                  <p:tgtEl>
                    <p:spTgt spid="11"/>
                  </p:tgtEl>
                </p:cond>
              </p:nextCondLst>
            </p:seq>
          </p:childTnLst>
        </p:cTn>
      </p:par>
    </p:tnLst>
    <p:bldLst>
      <p:bldP spid="10"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Číňané psali na papyrus.</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3"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9111" y="-1057697"/>
            <a:ext cx="2754126" cy="4140566"/>
          </a:xfrm>
          <a:prstGeom prst="rect">
            <a:avLst/>
          </a:prstGeom>
        </p:spPr>
      </p:pic>
      <p:sp>
        <p:nvSpPr>
          <p:cNvPr id="10" name="Zkosené hrany 9">
            <a:hlinkClick r:id="" action="ppaction://noaction" highlightClick="1">
              <a:snd r:embed="rId5" name="explode.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6" name="wind.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316416" y="1623048"/>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03322711"/>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1285 0.08649 C -0.00695 0.10222 -0.0099 0.09621 -0.00504 0.10546 C -0.00382 0.1198 -0.00504 0.13229 0.00798 0.13321 C 0.02274 0.13414 0.03732 0.13437 0.05208 0.13483 C 0.05868 0.14154 0.06614 0.15032 0.07413 0.15379 C 0.07691 0.15934 0.07726 0.15958 0.07934 0.16605 C 0.08038 0.16929 0.08021 0.17368 0.08194 0.17646 C 0.08403 0.17993 0.08767 0.18155 0.08976 0.18501 C 0.09357 0.19103 0.09566 0.19612 0.10139 0.19889 C 0.10382 0.2019 0.10677 0.20421 0.1092 0.20745 C 0.11458 0.21462 0.11458 0.21901 0.12222 0.22132 C 0.12812 0.22734 0.13489 0.23543 0.14166 0.23867 C 0.14791 0.24699 0.15434 0.25532 0.15989 0.26457 C 0.1684 0.27891 0.16128 0.27151 0.16892 0.27845 C 0.17309 0.28677 0.17673 0.29394 0.18194 0.30088 C 0.18385 0.31036 0.18472 0.31614 0.19097 0.32169 C 0.19288 0.32539 0.19566 0.3284 0.19757 0.3321 C 0.20052 0.33811 0.20104 0.34713 0.20399 0.35291 C 0.20503 0.355 0.20677 0.35615 0.20798 0.358 C 0.20903 0.35962 0.20972 0.36147 0.21059 0.36332 C 0.21267 0.37188 0.21024 0.3661 0.21701 0.37188 C 0.22291 0.37674 0.23107 0.38807 0.23785 0.39084 C 0.24687 0.39894 0.24305 0.39547 0.24948 0.40125 C 0.25069 0.40241 0.2533 0.40472 0.2533 0.40495 C 0.25607 0.4105 0.25989 0.41443 0.2625 0.42021 C 0.26354 0.42253 0.26371 0.4253 0.2651 0.42715 C 0.26736 0.43039 0.27135 0.42993 0.27413 0.43247 C 0.29375 0.45074 0.31111 0.45167 0.33524 0.45328 C 0.34427 0.45606 0.34878 0.46184 0.3559 0.46878 C 0.36111 0.47387 0.36007 0.47086 0.3651 0.47387 C 0.37899 0.48219 0.38281 0.48566 0.39878 0.48774 C 0.40746 0.48728 0.41614 0.48705 0.42482 0.48612 C 0.43142 0.48543 0.44444 0.4697 0.45087 0.46531 C 0.45503 0.46254 0.45937 0.4586 0.46371 0.45652 C 0.46892 0.45398 0.47326 0.45375 0.47812 0.44982 C 0.48351 0.44542 0.48976 0.44195 0.49496 0.43756 C 0.50243 0.43131 0.50625 0.42646 0.51441 0.42206 C 0.51875 0.41628 0.52274 0.41536 0.52743 0.41004 C 0.53316 0.40333 0.53785 0.39362 0.54045 0.3839 C 0.54305 0.36124 0.55746 0.34736 0.56892 0.3321 C 0.575 0.32401 0.57222 0.3284 0.57812 0.31661 C 0.57899 0.31476 0.58073 0.31129 0.58073 0.31152 C 0.58368 0.29903 0.59357 0.29047 0.60139 0.28353 C 0.60295 0.28215 0.60486 0.28261 0.6066 0.28192 C 0.6092 0.28099 0.61441 0.27845 0.61441 0.27868 C 0.62066 0.26642 0.63385 0.25555 0.64305 0.24723 C 0.65382 0.23774 0.66892 0.24607 0.68194 0.24561 C 0.69045 0.24006 0.68559 0.24283 0.69757 0.23682 C 0.69965 0.23566 0.70399 0.23358 0.70399 0.23381 C 0.7158 0.22179 0.72309 0.20837 0.73125 0.19195 C 0.73472 0.18501 0.73559 0.17761 0.74166 0.17461 C 0.75069 0.17669 0.75851 0.18016 0.76771 0.18155 C 0.79149 0.18941 0.81614 0.19635 0.84045 0.20051 C 0.84705 0.20282 0.84878 0.20467 0.85469 0.2093 C 0.85798 0.21184 0.8651 0.21624 0.8651 0.21647 C 0.8684 0.22271 0.86771 0.22341 0.86771 0.21624 L 0.86632 0.23358 " pathEditMode="relative" rAng="0" ptsTypes="fffffffffffffffffffffffffffffffffffffffffffffffffffffffAA">
                                      <p:cBhvr>
                                        <p:cTn id="11" dur="4000" fill="hold"/>
                                        <p:tgtEl>
                                          <p:spTgt spid="9"/>
                                        </p:tgtEl>
                                        <p:attrNameLst>
                                          <p:attrName>ppt_x</p:attrName>
                                          <p:attrName>ppt_y</p:attrName>
                                        </p:attrNameLst>
                                      </p:cBhvr>
                                      <p:rCtr x="44063" y="20051"/>
                                    </p:animMotion>
                                  </p:childTnLst>
                                </p:cTn>
                              </p:par>
                            </p:childTnLst>
                          </p:cTn>
                        </p:par>
                      </p:childTnLst>
                    </p:cTn>
                  </p:par>
                </p:childTnLst>
              </p:cTn>
              <p:nextCondLst>
                <p:cond evt="onClick" delay="0">
                  <p:tgtEl>
                    <p:spTgt spid="11"/>
                  </p:tgtEl>
                </p:cond>
              </p:nextCondLst>
            </p:seq>
          </p:childTnLst>
        </p:cTn>
      </p:par>
    </p:tnLst>
    <p:bldLst>
      <p:bldP spid="10" grpId="0" animBg="1"/>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První papír se vyráběl v Číně z konopí asi 3000 let př.n.l.</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3"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9111" y="-1057697"/>
            <a:ext cx="2754126" cy="4140566"/>
          </a:xfrm>
          <a:prstGeom prst="rect">
            <a:avLst/>
          </a:prstGeom>
        </p:spPr>
      </p:pic>
      <p:sp>
        <p:nvSpPr>
          <p:cNvPr id="10" name="Zkosené hrany 9">
            <a:hlinkClick r:id="" action="ppaction://noaction" highlightClick="1">
              <a:snd r:embed="rId5" name="wind.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6" name="explode.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244408" y="1623048"/>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4324460"/>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withEffect">
                                  <p:stCondLst>
                                    <p:cond delay="0"/>
                                  </p:stCondLst>
                                  <p:childTnLst>
                                    <p:animMotion origin="layout" path="M 0.06025 0.0703 C 0.07205 0.07447 0.06007 0.06868 0.06806 0.07724 C 0.06858 0.07794 0.07518 0.08048 0.07587 0.08071 C 0.08004 0.08464 0.08264 0.08904 0.0875 0.09112 C 0.09254 0.09806 0.09827 0.09829 0.10435 0.10314 C 0.11424 0.11101 0.12362 0.12026 0.1316 0.1309 C 0.13334 0.13783 0.13698 0.1383 0.13941 0.14477 C 0.14428 0.15703 0.14671 0.17461 0.15625 0.18293 C 0.15886 0.18524 0.16233 0.18524 0.16546 0.1864 C 0.17709 0.19103 0.18907 0.19426 0.19914 0.20351 C 0.20504 0.21554 0.21233 0.22641 0.21997 0.23635 C 0.22136 0.2382 0.22136 0.24121 0.22257 0.24329 C 0.22605 0.24907 0.23733 0.26318 0.24202 0.26757 C 0.24896 0.28191 0.23976 0.26457 0.24862 0.27613 C 0.24983 0.27752 0.25018 0.27983 0.25122 0.28145 C 0.25244 0.2833 0.25365 0.28492 0.25504 0.28654 C 0.25973 0.29163 0.25869 0.28816 0.26285 0.29533 C 0.27119 0.30943 0.26441 0.3025 0.27188 0.3092 C 0.27275 0.31152 0.27327 0.31406 0.27448 0.31614 C 0.27553 0.31822 0.27744 0.31915 0.27848 0.32123 C 0.27917 0.32262 0.279 0.3247 0.27969 0.32632 C 0.28125 0.33002 0.2849 0.33672 0.2849 0.33696 C 0.2875 0.34991 0.2941 0.35939 0.30053 0.36956 C 0.30157 0.37118 0.30191 0.3735 0.30313 0.37488 C 0.30591 0.37812 0.30955 0.37997 0.31216 0.38344 C 0.31494 0.38714 0.3165 0.38992 0.31997 0.39223 C 0.32691 0.39685 0.33698 0.39917 0.34462 0.40078 C 0.34983 0.40541 0.35556 0.41027 0.36146 0.41281 C 0.36997 0.42021 0.379 0.42599 0.3875 0.43362 C 0.3941 0.43941 0.40191 0.44796 0.40955 0.45097 C 0.42049 0.45536 0.43316 0.45444 0.44462 0.45606 C 0.45469 0.46068 0.49202 0.45189 0.50435 0.45097 C 0.51424 0.44796 0.52448 0.45004 0.53421 0.44588 C 0.53716 0.44288 0.5408 0.44056 0.54341 0.43709 C 0.54792 0.43108 0.54879 0.42622 0.55504 0.42322 C 0.56129 0.41096 0.57414 0.39685 0.5849 0.39223 C 0.59011 0.37812 0.59601 0.37558 0.60435 0.36448 C 0.60869 0.35869 0.60938 0.35361 0.61216 0.34713 C 0.6165 0.33696 0.61285 0.34713 0.61875 0.33672 C 0.62153 0.33187 0.62379 0.32632 0.62639 0.32123 C 0.6283 0.31753 0.63212 0.31614 0.63421 0.31267 C 0.63889 0.30527 0.64202 0.29533 0.64723 0.28839 C 0.65244 0.28145 0.65886 0.27636 0.66407 0.26943 C 0.66667 0.25647 0.67396 0.24792 0.67848 0.23635 C 0.68386 0.22248 0.68924 0.20675 0.69653 0.19496 C 0.7 0.18941 0.70035 0.18478 0.70435 0.17946 C 0.70487 0.17761 0.70539 0.17599 0.70573 0.17414 C 0.70625 0.17137 0.70625 0.16836 0.70695 0.16559 C 0.70747 0.16304 0.70886 0.16096 0.70955 0.15865 C 0.71007 0.15703 0.7106 0.15518 0.71094 0.15333 C 0.71129 0.15194 0.7125 0.14315 0.71355 0.1413 C 0.71962 0.13113 0.73369 0.1309 0.74202 0.1309 L 0.77448 0.15865 " pathEditMode="relative" rAng="0" ptsTypes="fffffffffffffffffffffffffffffffffffffffffffffffffffAA">
                                      <p:cBhvr>
                                        <p:cTn id="11" dur="4000" fill="hold"/>
                                        <p:tgtEl>
                                          <p:spTgt spid="9"/>
                                        </p:tgtEl>
                                        <p:attrNameLst>
                                          <p:attrName>ppt_x</p:attrName>
                                          <p:attrName>ppt_y</p:attrName>
                                        </p:attrNameLst>
                                      </p:cBhvr>
                                      <p:rCtr x="35694" y="19426"/>
                                    </p:animMotion>
                                  </p:childTnLst>
                                </p:cTn>
                              </p:par>
                            </p:childTnLst>
                          </p:cTn>
                        </p:par>
                      </p:childTnLst>
                    </p:cTn>
                  </p:par>
                </p:childTnLst>
              </p:cTn>
              <p:nextCondLst>
                <p:cond evt="onClick" delay="0">
                  <p:tgtEl>
                    <p:spTgt spid="10"/>
                  </p:tgtEl>
                </p:cond>
              </p:nextCondLst>
            </p:seq>
          </p:childTnLst>
        </p:cTn>
      </p:par>
    </p:tnLst>
    <p:bldLst>
      <p:bldP spid="11"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83"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 Současná podoba papíru pochází z roku 105 n.l.</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3"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9111" y="-1057697"/>
            <a:ext cx="2754126" cy="4140566"/>
          </a:xfrm>
          <a:prstGeom prst="rect">
            <a:avLst/>
          </a:prstGeom>
        </p:spPr>
      </p:pic>
      <p:sp>
        <p:nvSpPr>
          <p:cNvPr id="10" name="Zkosené hrany 9">
            <a:hlinkClick r:id="" action="ppaction://noaction" highlightClick="1">
              <a:snd r:embed="rId5" name="wind.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6" name="explode.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388424" y="1556792"/>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846477"/>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withEffect">
                                  <p:stCondLst>
                                    <p:cond delay="0"/>
                                  </p:stCondLst>
                                  <p:childTnLst>
                                    <p:animMotion origin="layout" path="M 0.06007 0.06868 C 0.06146 0.07447 0.06164 0.08071 0.06389 0.08603 C 0.06476 0.08811 0.06667 0.08927 0.06789 0.09112 C 0.0698 0.09436 0.07049 0.09921 0.0731 0.10152 C 0.08247 0.11008 0.09202 0.11355 0.10296 0.11702 C 0.11181 0.12303 0.1224 0.12326 0.13143 0.12928 C 0.14132 0.13598 0.12935 0.12905 0.13924 0.13783 C 0.14046 0.13899 0.14202 0.13876 0.14323 0.13968 C 0.14896 0.14408 0.15261 0.14917 0.15869 0.15171 C 0.16424 0.15911 0.17101 0.16258 0.17691 0.16905 C 0.18594 0.17923 0.19549 0.19473 0.20678 0.20028 C 0.20816 0.20259 0.20921 0.20513 0.21077 0.20698 C 0.21303 0.20976 0.21841 0.21392 0.21841 0.21415 C 0.22518 0.22757 0.23334 0.23728 0.24185 0.24861 C 0.24323 0.25046 0.24549 0.25069 0.24705 0.25208 C 0.25018 0.25462 0.25313 0.25786 0.25608 0.26064 C 0.26216 0.26642 0.26685 0.27289 0.2731 0.27798 C 0.2757 0.28006 0.28073 0.28492 0.28073 0.28515 C 0.28316 0.29417 0.28837 0.29926 0.29254 0.30735 C 0.29566 0.32146 0.30174 0.33002 0.30938 0.34019 C 0.31077 0.34204 0.31164 0.34436 0.3132 0.34551 C 0.31494 0.34667 0.31685 0.34759 0.31841 0.34898 C 0.32691 0.35684 0.31754 0.35245 0.32761 0.35592 C 0.33646 0.36378 0.33247 0.3617 0.33924 0.36448 C 0.34792 0.37211 0.35035 0.37095 0.35869 0.37673 C 0.36632 0.38182 0.37362 0.38783 0.38212 0.39038 C 0.39775 0.40078 0.4099 0.40819 0.42761 0.41119 C 0.44775 0.42091 0.46997 0.42391 0.49115 0.42507 C 0.52414 0.42391 0.55921 0.42669 0.59115 0.41304 C 0.59688 0.40819 0.6033 0.4061 0.60938 0.40264 C 0.61685 0.39847 0.6224 0.392 0.63021 0.38876 C 0.63195 0.38691 0.63351 0.38483 0.63542 0.38344 C 0.63785 0.38182 0.64323 0.3802 0.64323 0.38043 C 0.64896 0.37511 0.65573 0.37165 0.66129 0.36633 C 0.66702 0.36078 0.66962 0.35245 0.6757 0.34713 C 0.68039 0.33788 0.68525 0.32794 0.68855 0.31776 C 0.69167 0.30828 0.69254 0.2981 0.69514 0.28839 C 0.69619 0.27868 0.69636 0.2722 0.70035 0.26411 C 0.70157 0.2574 0.70382 0.25324 0.70556 0.24699 C 0.70695 0.23497 0.7099 0.2241 0.71198 0.2123 C 0.71372 0.20236 0.71459 0.19264 0.71719 0.18293 C 0.71789 0.15819 0.71094 0.13691 0.72882 0.12928 C 0.73125 0.1272 0.73421 0.12604 0.73664 0.12396 C 0.74636 0.1154 0.73438 0.12188 0.74584 0.1154 C 0.75712 0.10916 0.7691 0.10476 0.78073 0.09991 C 0.78212 0.10037 0.78351 0.1006 0.78473 0.10152 C 0.78629 0.10291 0.78681 0.10638 0.78855 0.10684 C 0.79271 0.10823 0.79723 0.10684 0.80157 0.10684 " pathEditMode="relative" rAng="0" ptsTypes="fffffffffffffffffffffffffffffffffffffffffffffffA">
                                      <p:cBhvr>
                                        <p:cTn id="11" dur="2000" fill="hold"/>
                                        <p:tgtEl>
                                          <p:spTgt spid="9"/>
                                        </p:tgtEl>
                                        <p:attrNameLst>
                                          <p:attrName>ppt_x</p:attrName>
                                          <p:attrName>ppt_y</p:attrName>
                                        </p:attrNameLst>
                                      </p:cBhvr>
                                      <p:rCtr x="37066" y="17900"/>
                                    </p:animMotion>
                                  </p:childTnLst>
                                </p:cTn>
                              </p:par>
                            </p:childTnLst>
                          </p:cTn>
                        </p:par>
                      </p:childTnLst>
                    </p:cTn>
                  </p:par>
                </p:childTnLst>
              </p:cTn>
              <p:nextCondLst>
                <p:cond evt="onClick" delay="0">
                  <p:tgtEl>
                    <p:spTgt spid="10"/>
                  </p:tgtEl>
                </p:cond>
              </p:nextCondLst>
            </p:seq>
          </p:childTnLst>
        </p:cTn>
      </p:par>
    </p:tnLst>
    <p:bldLst>
      <p:bldP spid="11"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První papírové peníze pocházejí z roku 650 př.n.l.</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3"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9111" y="-1057697"/>
            <a:ext cx="2754126" cy="4140566"/>
          </a:xfrm>
          <a:prstGeom prst="rect">
            <a:avLst/>
          </a:prstGeom>
        </p:spPr>
      </p:pic>
      <p:sp>
        <p:nvSpPr>
          <p:cNvPr id="10" name="Zkosené hrany 9">
            <a:hlinkClick r:id="" action="ppaction://noaction" highlightClick="1">
              <a:snd r:embed="rId5" name="explode.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6" name="wind.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7956376" y="1085595"/>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6354524"/>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hidden"/>
                                      </p:to>
                                    </p:set>
                                  </p:childTnLst>
                                </p:cTn>
                              </p:par>
                              <p:par>
                                <p:cTn id="12" presetID="0" presetClass="path" presetSubtype="0" accel="50000" decel="50000" fill="hold" nodeType="withEffect">
                                  <p:stCondLst>
                                    <p:cond delay="0"/>
                                  </p:stCondLst>
                                  <p:childTnLst>
                                    <p:animMotion origin="layout" path="M 5.55556E-7 -6.36448E-6 C 0.01077 0.00485 0.00625 0.00046 0.01303 0.01387 C 0.01563 0.01919 0.02136 0.02312 0.02483 0.02775 C 0.02882 0.05573 0.04254 0.07238 0.0599 0.08649 C 0.06546 0.09088 0.06945 0.09597 0.07535 0.09875 C 0.08282 0.10823 0.09237 0.11355 0.1 0.1228 C 0.10851 0.13297 0.11615 0.14153 0.12605 0.14893 C 0.1316 0.15309 0.13594 0.16026 0.14167 0.16258 C 0.14896 0.16905 0.15625 0.17761 0.16372 0.18339 C 0.16841 0.18709 0.16875 0.18593 0.17275 0.19033 C 0.1849 0.20374 0.1974 0.21669 0.21042 0.22849 C 0.21511 0.23751 0.22344 0.2493 0.22605 0.25948 C 0.22691 0.26295 0.22709 0.26688 0.22865 0.26988 C 0.22987 0.2722 0.23108 0.27474 0.23247 0.27682 C 0.2349 0.28052 0.24028 0.28723 0.24028 0.28723 C 0.24341 0.29879 0.25 0.30596 0.2573 0.31313 C 0.26216 0.32308 0.27084 0.33209 0.27934 0.33556 C 0.28629 0.34528 0.29514 0.34851 0.304 0.35476 C 0.31563 0.36308 0.31094 0.3617 0.31962 0.36678 C 0.32761 0.37141 0.33421 0.37395 0.34167 0.38066 C 0.34341 0.38228 0.34601 0.38159 0.34809 0.38228 C 0.37032 0.39014 0.34341 0.38205 0.36233 0.3876 C 0.38073 0.40356 0.4198 0.40217 0.4375 0.40309 C 0.44497 0.40263 0.45261 0.40333 0.45973 0.40148 C 0.46372 0.40055 0.4665 0.39592 0.46997 0.39454 C 0.48525 0.38922 0.50035 0.38413 0.51563 0.37881 C 0.52084 0.3721 0.52553 0.36748 0.53247 0.36517 C 0.53507 0.36285 0.53716 0.35962 0.54028 0.35823 C 0.54167 0.35753 0.54306 0.3573 0.54428 0.35638 C 0.55087 0.35106 0.55504 0.34458 0.56112 0.33903 C 0.56875 0.32423 0.55851 0.34204 0.56754 0.33209 C 0.56928 0.33024 0.57014 0.32747 0.57153 0.32539 C 0.57796 0.31614 0.58403 0.30758 0.58976 0.29764 C 0.5915 0.28977 0.59184 0.28723 0.59618 0.27867 C 0.59792 0.2752 0.59966 0.27173 0.60139 0.26827 C 0.60226 0.26641 0.604 0.26295 0.604 0.26295 C 0.60591 0.25508 0.60834 0.24722 0.61181 0.24051 C 0.61407 0.23103 0.61823 0.22432 0.62223 0.21623 C 0.62414 0.20814 0.62761 0.2005 0.63125 0.1938 C 0.63299 0.18663 0.63594 0.17923 0.63907 0.17298 C 0.64202 0.16026 0.64514 0.14246 0.6507 0.13159 C 0.65174 0.12349 0.65226 0.1154 0.6533 0.1073 C 0.65417 0.10129 0.65712 0.09597 0.65851 0.08996 C 0.65938 0.07816 0.65886 0.06984 0.66372 0.06059 C 0.66459 0.05596 0.67136 0.03584 0.67535 0.03283 C 0.67813 0.03075 0.6816 0.03075 0.68455 0.02937 C 0.69289 0.03098 0.70018 0.03307 0.70782 0.03815 C 0.729 0.0363 0.73594 0.03584 0.7533 0.04671 " pathEditMode="relative" ptsTypes="fffffffffffffffffffffffffffffffffffffffffffffffA">
                                      <p:cBhvr>
                                        <p:cTn id="13" dur="4000" fill="hold"/>
                                        <p:tgtEl>
                                          <p:spTgt spid="9"/>
                                        </p:tgtEl>
                                        <p:attrNameLst>
                                          <p:attrName>ppt_x</p:attrName>
                                          <p:attrName>ppt_y</p:attrName>
                                        </p:attrNameLst>
                                      </p:cBhvr>
                                    </p:animMotion>
                                  </p:childTnLst>
                                </p:cTn>
                              </p:par>
                            </p:childTnLst>
                          </p:cTn>
                        </p:par>
                      </p:childTnLst>
                    </p:cTn>
                  </p:par>
                </p:childTnLst>
              </p:cTn>
              <p:nextCondLst>
                <p:cond evt="onClick" delay="0">
                  <p:tgtEl>
                    <p:spTgt spid="11"/>
                  </p:tgtEl>
                </p:cond>
              </p:nextCondLst>
            </p:seq>
          </p:childTnLst>
        </p:cTn>
      </p:par>
    </p:tnLst>
    <p:bldLst>
      <p:bldP spid="10" grpId="0" animBg="1"/>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Číňané používali i první toaletní papír.</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3"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9111" y="-1057697"/>
            <a:ext cx="2754126" cy="4140566"/>
          </a:xfrm>
          <a:prstGeom prst="rect">
            <a:avLst/>
          </a:prstGeom>
        </p:spPr>
      </p:pic>
      <p:sp>
        <p:nvSpPr>
          <p:cNvPr id="10" name="Zkosené hrany 9">
            <a:hlinkClick r:id="" action="ppaction://noaction" highlightClick="1">
              <a:snd r:embed="rId5" name="wind.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6" name="explode.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161699" y="1102874"/>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0098652"/>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withEffect">
                                  <p:stCondLst>
                                    <p:cond delay="0"/>
                                  </p:stCondLst>
                                  <p:childTnLst>
                                    <p:animMotion origin="layout" path="M 6.66667E-6 -2.40518E-6 C 0.00643 0.00625 0.0132 0.01249 0.02084 0.0155 C 0.02865 0.02243 0.0356 0.02891 0.04411 0.03469 C 0.04567 0.03585 0.04636 0.03885 0.0481 0.03978 C 0.05174 0.04186 0.05591 0.04163 0.05973 0.04325 C 0.06477 0.04764 0.07067 0.04926 0.07657 0.0518 C 0.079 0.05389 0.08195 0.05504 0.08438 0.05712 C 0.08855 0.06082 0.09202 0.06545 0.09619 0.06915 C 0.09879 0.07146 0.104 0.07609 0.104 0.07609 C 0.10834 0.08488 0.10522 0.08025 0.11424 0.08835 C 0.12049 0.0939 0.12345 0.10315 0.12987 0.10893 C 0.13074 0.11078 0.13126 0.11286 0.13247 0.11425 C 0.13352 0.1154 0.13542 0.11448 0.13647 0.11587 C 0.13751 0.11725 0.13699 0.11957 0.13768 0.12119 C 0.13872 0.12327 0.14029 0.12465 0.14167 0.12627 C 0.1448 0.13529 0.14879 0.13807 0.15331 0.14709 C 0.15417 0.14871 0.15591 0.15217 0.15591 0.15217 C 0.15886 0.16489 0.15452 0.14963 0.16112 0.16258 C 0.16407 0.16836 0.16477 0.17785 0.16754 0.1834 C 0.17049 0.18895 0.17258 0.19496 0.17536 0.20074 C 0.17883 0.21485 0.17657 0.20837 0.18317 0.22156 C 0.18404 0.22317 0.18577 0.22664 0.18577 0.22664 C 0.18733 0.23312 0.19046 0.23774 0.1922 0.24399 C 0.19602 0.2574 0.20018 0.27267 0.20921 0.28192 C 0.21407 0.287 0.21963 0.29117 0.22466 0.29579 C 0.22744 0.29834 0.23108 0.2988 0.23386 0.30111 C 0.24306 0.30897 0.24775 0.3136 0.25852 0.31661 C 0.26615 0.32354 0.27414 0.32632 0.28317 0.32863 C 0.29063 0.33488 0.30053 0.33973 0.30921 0.34251 C 0.3139 0.34667 0.31806 0.34783 0.32345 0.34945 C 0.33195 0.35731 0.32258 0.34968 0.34029 0.35638 C 0.34671 0.35893 0.35174 0.36332 0.35852 0.36494 C 0.36997 0.37535 0.38699 0.37604 0.40001 0.3772 C 0.40799 0.38044 0.4165 0.38113 0.42466 0.38414 C 0.43456 0.38344 0.44463 0.38321 0.45452 0.38229 C 0.4639 0.38136 0.47292 0.37396 0.48178 0.37026 C 0.48716 0.3654 0.49289 0.36032 0.49879 0.35638 C 0.50713 0.35106 0.49758 0.35985 0.50782 0.3513 C 0.50973 0.34968 0.51112 0.34736 0.51303 0.34598 C 0.53456 0.33141 0.5099 0.35153 0.52605 0.33904 C 0.53213 0.33441 0.53647 0.32794 0.54289 0.32354 C 0.54897 0.31522 0.55782 0.31129 0.56494 0.30458 C 0.57345 0.29649 0.56459 0.30111 0.57275 0.29764 C 0.58178 0.28932 0.58959 0.27937 0.59879 0.27151 C 0.60174 0.2655 0.60591 0.26341 0.60921 0.25786 C 0.6165 0.24584 0.62275 0.23034 0.63247 0.22156 C 0.63768 0.21115 0.64081 0.19797 0.64671 0.18848 C 0.64792 0.18663 0.64949 0.18525 0.6507 0.1834 C 0.65261 0.18016 0.65417 0.17646 0.65591 0.17299 C 0.65678 0.17137 0.65852 0.1679 0.65852 0.1679 C 0.66042 0.15934 0.66511 0.1494 0.66893 0.14177 C 0.67258 0.12257 0.67483 0.09968 0.68317 0.08303 C 0.68681 0.07563 0.69567 0.071 0.7014 0.06753 C 0.70487 0.06545 0.70782 0.06175 0.71164 0.06059 C 0.72102 0.05805 0.72987 0.05319 0.73907 0.05019 C 0.74289 0.04903 0.74688 0.04787 0.7507 0.04672 C 0.75244 0.04625 0.75591 0.0451 0.75591 0.0451 C 0.78352 0.02683 0.81824 0.03631 0.84671 0.03631 " pathEditMode="relative" ptsTypes="fffffffffffffffffffffffffffffffffffffffffffffffffffffffffA">
                                      <p:cBhvr>
                                        <p:cTn id="11" dur="4000" fill="hold"/>
                                        <p:tgtEl>
                                          <p:spTgt spid="9"/>
                                        </p:tgtEl>
                                        <p:attrNameLst>
                                          <p:attrName>ppt_x</p:attrName>
                                          <p:attrName>ppt_y</p:attrName>
                                        </p:attrNameLst>
                                      </p:cBhvr>
                                    </p:animMotion>
                                  </p:childTnLst>
                                </p:cTn>
                              </p:par>
                            </p:childTnLst>
                          </p:cTn>
                        </p:par>
                      </p:childTnLst>
                    </p:cTn>
                  </p:par>
                </p:childTnLst>
              </p:cTn>
              <p:nextCondLst>
                <p:cond evt="onClick" delay="0">
                  <p:tgtEl>
                    <p:spTgt spid="10"/>
                  </p:tgtEl>
                </p:cond>
              </p:nextCondLst>
            </p:seq>
          </p:childTnLst>
        </p:cTn>
      </p:par>
    </p:tnLst>
    <p:bldLst>
      <p:bldP spid="11"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Výrobu porcelánu převzali Číňané od Indů.</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3"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9111" y="-1057697"/>
            <a:ext cx="2754126" cy="4140566"/>
          </a:xfrm>
          <a:prstGeom prst="rect">
            <a:avLst/>
          </a:prstGeom>
        </p:spPr>
      </p:pic>
      <p:sp>
        <p:nvSpPr>
          <p:cNvPr id="10" name="Zkosené hrany 9">
            <a:hlinkClick r:id="" action="ppaction://noaction" highlightClick="1">
              <a:snd r:embed="rId5" name="explode.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6" name="wind.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205691" y="1623048"/>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8795520"/>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clickEffect">
                                  <p:stCondLst>
                                    <p:cond delay="0"/>
                                  </p:stCondLst>
                                  <p:childTnLst>
                                    <p:animMotion origin="layout" path="M -0.01285 0.08649 C -0.00695 0.10222 -0.0099 0.09621 -0.00504 0.10546 C -0.00382 0.1198 -0.00504 0.13229 0.00798 0.13321 C 0.02274 0.13414 0.03732 0.13437 0.05208 0.13483 C 0.05868 0.14154 0.06614 0.15032 0.07413 0.15379 C 0.07691 0.15934 0.07726 0.15958 0.07934 0.16605 C 0.08038 0.16929 0.08021 0.17368 0.08194 0.17646 C 0.08403 0.17993 0.08767 0.18155 0.08976 0.18501 C 0.09357 0.19103 0.09566 0.19612 0.10139 0.19889 C 0.10382 0.2019 0.10677 0.20421 0.1092 0.20745 C 0.11458 0.21462 0.11458 0.21901 0.12222 0.22132 C 0.12812 0.22734 0.13489 0.23543 0.14166 0.23867 C 0.14791 0.24699 0.15434 0.25532 0.15989 0.26457 C 0.1684 0.27891 0.16128 0.27151 0.16892 0.27845 C 0.17309 0.28677 0.17673 0.29394 0.18194 0.30088 C 0.18385 0.31036 0.18472 0.31614 0.19097 0.32169 C 0.19288 0.32539 0.19566 0.3284 0.19757 0.3321 C 0.20052 0.33811 0.20104 0.34713 0.20399 0.35291 C 0.20503 0.355 0.20677 0.35615 0.20798 0.358 C 0.20903 0.35962 0.20972 0.36147 0.21059 0.36332 C 0.21267 0.37188 0.21024 0.3661 0.21701 0.37188 C 0.22291 0.37674 0.23107 0.38807 0.23785 0.39084 C 0.24687 0.39894 0.24305 0.39547 0.24948 0.40125 C 0.25069 0.40241 0.2533 0.40472 0.2533 0.40495 C 0.25607 0.4105 0.25989 0.41443 0.2625 0.42021 C 0.26354 0.42253 0.26371 0.4253 0.2651 0.42715 C 0.26736 0.43039 0.27135 0.42993 0.27413 0.43247 C 0.29375 0.45074 0.31111 0.45167 0.33524 0.45328 C 0.34427 0.45606 0.34878 0.46184 0.3559 0.46878 C 0.36111 0.47387 0.36007 0.47086 0.3651 0.47387 C 0.37899 0.48219 0.38281 0.48566 0.39878 0.48774 C 0.40746 0.48728 0.41614 0.48705 0.42482 0.48612 C 0.43142 0.48543 0.44444 0.4697 0.45087 0.46531 C 0.45503 0.46254 0.45937 0.4586 0.46371 0.45652 C 0.46892 0.45398 0.47326 0.45375 0.47812 0.44982 C 0.48351 0.44542 0.48976 0.44195 0.49496 0.43756 C 0.50243 0.43131 0.50625 0.42646 0.51441 0.42206 C 0.51875 0.41628 0.52274 0.41536 0.52743 0.41004 C 0.53316 0.40333 0.53785 0.39362 0.54045 0.3839 C 0.54305 0.36124 0.55746 0.34736 0.56892 0.3321 C 0.575 0.32401 0.57222 0.3284 0.57812 0.31661 C 0.57899 0.31476 0.58073 0.31129 0.58073 0.31152 C 0.58368 0.29903 0.59357 0.29047 0.60139 0.28353 C 0.60295 0.28215 0.60486 0.28261 0.6066 0.28192 C 0.6092 0.28099 0.61441 0.27845 0.61441 0.27868 C 0.62066 0.26642 0.63385 0.25555 0.64305 0.24723 C 0.65382 0.23774 0.66892 0.24607 0.68194 0.24561 C 0.69045 0.24006 0.68559 0.24283 0.69757 0.23682 C 0.69965 0.23566 0.70399 0.23358 0.70399 0.23381 C 0.7158 0.22179 0.72309 0.20837 0.73125 0.19195 C 0.73472 0.18501 0.73559 0.17761 0.74166 0.17461 C 0.75069 0.17669 0.75851 0.18016 0.76771 0.18155 C 0.79149 0.18941 0.81614 0.19635 0.84045 0.20051 C 0.84705 0.20282 0.84878 0.20467 0.85469 0.2093 C 0.85798 0.21184 0.8651 0.21624 0.8651 0.21647 C 0.8684 0.22271 0.86771 0.22341 0.86771 0.21624 L 0.86632 0.23358 " pathEditMode="relative" rAng="0" ptsTypes="fffffffffffffffffffffffffffffffffffffffffffffffffffffffAA">
                                      <p:cBhvr>
                                        <p:cTn id="11" dur="4000" fill="hold"/>
                                        <p:tgtEl>
                                          <p:spTgt spid="9"/>
                                        </p:tgtEl>
                                        <p:attrNameLst>
                                          <p:attrName>ppt_x</p:attrName>
                                          <p:attrName>ppt_y</p:attrName>
                                        </p:attrNameLst>
                                      </p:cBhvr>
                                      <p:rCtr x="44063" y="20051"/>
                                    </p:animMotion>
                                  </p:childTnLst>
                                </p:cTn>
                              </p:par>
                            </p:childTnLst>
                          </p:cTn>
                        </p:par>
                      </p:childTnLst>
                    </p:cTn>
                  </p:par>
                </p:childTnLst>
              </p:cTn>
              <p:nextCondLst>
                <p:cond evt="onClick" delay="0">
                  <p:tgtEl>
                    <p:spTgt spid="11"/>
                  </p:tgtEl>
                </p:cond>
              </p:nextCondLst>
            </p:seq>
          </p:childTnLst>
        </p:cTn>
      </p:par>
    </p:tnLst>
    <p:bldLst>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Číňané začali v 7. - 9. stol. př. n. l. užívat střelný prach.</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3"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12472" y="-891480"/>
            <a:ext cx="2754126" cy="4140566"/>
          </a:xfrm>
          <a:prstGeom prst="rect">
            <a:avLst/>
          </a:prstGeom>
        </p:spPr>
      </p:pic>
      <p:sp>
        <p:nvSpPr>
          <p:cNvPr id="10" name="Zkosené hrany 9">
            <a:hlinkClick r:id="" action="ppaction://noaction" highlightClick="1">
              <a:snd r:embed="rId5" name="explode.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6" name="wind.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205691" y="1623048"/>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8368383"/>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0" presetClass="path" presetSubtype="0" accel="50000" decel="50000" fill="hold" nodeType="withEffect">
                                  <p:stCondLst>
                                    <p:cond delay="0"/>
                                  </p:stCondLst>
                                  <p:childTnLst>
                                    <p:animMotion origin="layout" path="M 1.66667E-6 -4.96762E-6 C 0.0059 0.01573 0.00295 0.00972 0.00781 0.01897 C 0.00903 0.03331 0.00781 0.0458 0.02083 0.04672 C 0.03559 0.04765 0.05017 0.04788 0.06493 0.04834 C 0.07153 0.05505 0.07899 0.06383 0.08698 0.0673 C 0.08976 0.07285 0.0901 0.07309 0.09219 0.07956 C 0.09323 0.0828 0.09305 0.08719 0.09479 0.08997 C 0.09687 0.09344 0.10052 0.09506 0.1026 0.09852 C 0.10642 0.10454 0.10851 0.10963 0.11423 0.1124 C 0.11667 0.11541 0.11962 0.11772 0.12205 0.12096 C 0.12743 0.12813 0.12743 0.13252 0.13507 0.13483 C 0.14097 0.14085 0.14774 0.14894 0.15451 0.15218 C 0.16076 0.1605 0.16719 0.16883 0.17274 0.17808 C 0.18125 0.19242 0.17413 0.18502 0.18177 0.19196 C 0.18594 0.20028 0.18958 0.20745 0.19479 0.21439 C 0.1967 0.22387 0.19757 0.22965 0.20382 0.2352 C 0.20573 0.2389 0.20851 0.24191 0.21042 0.24561 C 0.21337 0.25162 0.21389 0.26064 0.21684 0.26642 C 0.21788 0.26851 0.21962 0.26966 0.22083 0.27151 C 0.22187 0.27313 0.22257 0.27498 0.22344 0.27683 C 0.22552 0.28539 0.22309 0.27961 0.22986 0.28539 C 0.23576 0.29025 0.24392 0.30158 0.25069 0.30435 C 0.25972 0.31245 0.2559 0.30898 0.26232 0.31476 C 0.26354 0.31592 0.26614 0.31823 0.26614 0.31846 C 0.26892 0.32401 0.27274 0.32794 0.27535 0.33372 C 0.27639 0.33604 0.27656 0.33881 0.27795 0.34066 C 0.28021 0.3439 0.2842 0.34344 0.28698 0.34598 C 0.3066 0.36425 0.32396 0.36518 0.34809 0.36679 C 0.35712 0.36957 0.36163 0.37535 0.36875 0.38229 C 0.37396 0.38738 0.37292 0.38437 0.37795 0.38738 C 0.39184 0.3957 0.39566 0.39917 0.41163 0.40125 C 0.42031 0.40079 0.42899 0.40056 0.43767 0.39963 C 0.44427 0.39894 0.45729 0.38321 0.46371 0.37882 C 0.46788 0.37605 0.47222 0.37211 0.47656 0.37003 C 0.48177 0.36749 0.48611 0.36726 0.49097 0.36333 C 0.49635 0.35893 0.5026 0.35546 0.50781 0.35107 C 0.51528 0.34482 0.5191 0.33997 0.52726 0.33557 C 0.5316 0.32979 0.53559 0.32887 0.54028 0.32355 C 0.54601 0.31684 0.55069 0.30713 0.5533 0.29741 C 0.5559 0.27475 0.57031 0.26087 0.58177 0.24561 C 0.58785 0.23752 0.58507 0.24191 0.59097 0.23012 C 0.59184 0.22827 0.59357 0.2248 0.59357 0.22503 C 0.59653 0.21254 0.60642 0.20398 0.61423 0.19704 C 0.6158 0.19566 0.61771 0.19612 0.61944 0.19543 C 0.62205 0.1945 0.62726 0.19196 0.62726 0.19219 C 0.63351 0.17993 0.6467 0.16906 0.6559 0.16074 C 0.66667 0.15125 0.68177 0.15958 0.69479 0.15912 C 0.7033 0.15357 0.69844 0.15634 0.71042 0.15033 C 0.7125 0.14917 0.71684 0.14709 0.71684 0.14732 C 0.72864 0.1353 0.73594 0.12188 0.7441 0.10546 C 0.74757 0.09852 0.74844 0.09112 0.75451 0.08812 C 0.76354 0.0902 0.77135 0.09367 0.78055 0.09506 C 0.80434 0.10292 0.82899 0.10986 0.8533 0.11402 C 0.85989 0.11633 0.86163 0.11818 0.86753 0.12281 C 0.87083 0.12535 0.87795 0.12975 0.87795 0.12998 C 0.88125 0.13622 0.88055 0.13692 0.88055 0.12975 L 0.87917 0.14709 " pathEditMode="relative" rAng="0" ptsTypes="fffffffffffffffffffffffffffffffffffffffffffffffffffffffAA">
                                      <p:cBhvr>
                                        <p:cTn id="6" dur="4000" fill="hold"/>
                                        <p:tgtEl>
                                          <p:spTgt spid="9"/>
                                        </p:tgtEl>
                                        <p:attrNameLst>
                                          <p:attrName>ppt_x</p:attrName>
                                          <p:attrName>ppt_y</p:attrName>
                                        </p:attrNameLst>
                                      </p:cBhvr>
                                      <p:rCtr x="44063" y="20051"/>
                                    </p:animMotion>
                                  </p:childTnLst>
                                </p:cTn>
                              </p:par>
                            </p:childTnLst>
                          </p:cTn>
                        </p:par>
                      </p:childTnLst>
                    </p:cTn>
                  </p:par>
                </p:childTnLst>
              </p:cTn>
              <p:nextCondLst>
                <p:cond evt="onClick" delay="0">
                  <p:tgtEl>
                    <p:spTgt spid="11"/>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029" name="Picture 5" descr="C:\Documents and Settings\Administrator\Local Settings\Temporary Internet Files\Content.IE5\L876JKKN\MP9004276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142"/>
            <a:ext cx="9144000" cy="6924142"/>
          </a:xfrm>
          <a:prstGeom prst="rect">
            <a:avLst/>
          </a:prstGeom>
          <a:noFill/>
          <a:extLst>
            <a:ext uri="{909E8E84-426E-40DD-AFC4-6F175D3DCCD1}">
              <a14:hiddenFill xmlns:a14="http://schemas.microsoft.com/office/drawing/2010/main">
                <a:solidFill>
                  <a:srgbClr val="FFFFFF"/>
                </a:solidFill>
              </a14:hiddenFill>
            </a:ext>
          </a:extLst>
        </p:spPr>
      </p:pic>
      <p:sp>
        <p:nvSpPr>
          <p:cNvPr id="2" name="Oválný popisek 1"/>
          <p:cNvSpPr/>
          <p:nvPr/>
        </p:nvSpPr>
        <p:spPr>
          <a:xfrm>
            <a:off x="1155100" y="188640"/>
            <a:ext cx="4857060" cy="1152128"/>
          </a:xfrm>
          <a:prstGeom prst="wedgeEllipseCallout">
            <a:avLst>
              <a:gd name="adj1" fmla="val -49415"/>
              <a:gd name="adj2" fmla="val -40129"/>
            </a:avLst>
          </a:prstGeom>
          <a:ln>
            <a:solidFill>
              <a:srgbClr val="00B0F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cs-CZ" b="1" dirty="0" smtClean="0">
                <a:solidFill>
                  <a:schemeClr val="accent1">
                    <a:lumMod val="60000"/>
                    <a:lumOff val="40000"/>
                  </a:schemeClr>
                </a:solidFill>
              </a:rPr>
              <a:t> Vynález kompasu se datuje do 4. stol. n. </a:t>
            </a:r>
            <a:r>
              <a:rPr lang="cs-CZ" b="1" smtClean="0">
                <a:solidFill>
                  <a:schemeClr val="accent1">
                    <a:lumMod val="60000"/>
                    <a:lumOff val="40000"/>
                  </a:schemeClr>
                </a:solidFill>
              </a:rPr>
              <a:t>l.</a:t>
            </a:r>
            <a:endParaRPr lang="cs-CZ" b="1" dirty="0">
              <a:solidFill>
                <a:schemeClr val="accent1">
                  <a:lumMod val="60000"/>
                  <a:lumOff val="40000"/>
                </a:schemeClr>
              </a:solidFill>
            </a:endParaRPr>
          </a:p>
        </p:txBody>
      </p:sp>
      <p:pic>
        <p:nvPicPr>
          <p:cNvPr id="6" name="Picture 2" descr="C:\Documents and Settings\Administrator\Local Settings\Temporary Internet Files\Content.IE5\0GKEAYWC\MC900324252[1].wmf"/>
          <p:cNvPicPr>
            <a:picLocks noChangeAspect="1" noChangeArrowheads="1"/>
          </p:cNvPicPr>
          <p:nvPr/>
        </p:nvPicPr>
        <p:blipFill rotWithShape="1">
          <a:blip r:embed="rId3" cstate="print">
            <a:clrChange>
              <a:clrFrom>
                <a:srgbClr val="E5E5E5"/>
              </a:clrFrom>
              <a:clrTo>
                <a:srgbClr val="E5E5E5">
                  <a:alpha val="0"/>
                </a:srgbClr>
              </a:clrTo>
            </a:clrChange>
            <a:duotone>
              <a:prstClr val="black"/>
              <a:schemeClr val="accent6">
                <a:tint val="45000"/>
                <a:satMod val="400000"/>
              </a:schemeClr>
            </a:duotone>
            <a:extLst>
              <a:ext uri="{28A0092B-C50C-407E-A947-70E740481C1C}">
                <a14:useLocalDpi xmlns:a14="http://schemas.microsoft.com/office/drawing/2010/main" val="0"/>
              </a:ext>
            </a:extLst>
          </a:blip>
          <a:srcRect l="11782"/>
          <a:stretch/>
        </p:blipFill>
        <p:spPr bwMode="auto">
          <a:xfrm>
            <a:off x="667306" y="0"/>
            <a:ext cx="975588" cy="2025173"/>
          </a:xfrm>
          <a:prstGeom prst="rect">
            <a:avLst/>
          </a:prstGeom>
          <a:noFill/>
          <a:extLst>
            <a:ext uri="{909E8E84-426E-40DD-AFC4-6F175D3DCCD1}">
              <a14:hiddenFill xmlns:a14="http://schemas.microsoft.com/office/drawing/2010/main">
                <a:solidFill>
                  <a:srgbClr val="FFFFFF"/>
                </a:solidFill>
              </a14:hiddenFill>
            </a:ext>
          </a:extLst>
        </p:spPr>
      </p:pic>
      <p:pic>
        <p:nvPicPr>
          <p:cNvPr id="9" name="Obrázek 8"/>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69111" y="-1057697"/>
            <a:ext cx="2754126" cy="4140566"/>
          </a:xfrm>
          <a:prstGeom prst="rect">
            <a:avLst/>
          </a:prstGeom>
        </p:spPr>
      </p:pic>
      <p:sp>
        <p:nvSpPr>
          <p:cNvPr id="10" name="Zkosené hrany 9">
            <a:hlinkClick r:id="" action="ppaction://noaction" highlightClick="1">
              <a:snd r:embed="rId5" name="wind.wav"/>
            </a:hlinkClick>
          </p:cNvPr>
          <p:cNvSpPr/>
          <p:nvPr/>
        </p:nvSpPr>
        <p:spPr>
          <a:xfrm>
            <a:off x="899592"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TW" altLang="en-US" dirty="0"/>
              <a:t>是</a:t>
            </a:r>
            <a:r>
              <a:rPr lang="cs-CZ" altLang="zh-TW" dirty="0"/>
              <a:t> </a:t>
            </a:r>
            <a:r>
              <a:rPr lang="cs-CZ" altLang="zh-TW" i="1" dirty="0"/>
              <a:t>ano</a:t>
            </a:r>
            <a:endParaRPr lang="cs-CZ" i="1" dirty="0"/>
          </a:p>
        </p:txBody>
      </p:sp>
      <p:sp>
        <p:nvSpPr>
          <p:cNvPr id="11" name="Zkosené hrany 10">
            <a:hlinkClick r:id="" action="ppaction://noaction" highlightClick="1">
              <a:snd r:embed="rId6" name="explode.wav"/>
            </a:hlinkClick>
          </p:cNvPr>
          <p:cNvSpPr/>
          <p:nvPr/>
        </p:nvSpPr>
        <p:spPr>
          <a:xfrm>
            <a:off x="2503510" y="4365104"/>
            <a:ext cx="1080120" cy="522640"/>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cs-CZ" altLang="zh-TW" dirty="0" smtClean="0"/>
          </a:p>
          <a:p>
            <a:r>
              <a:rPr lang="cs-CZ" altLang="zh-TW" dirty="0"/>
              <a:t> </a:t>
            </a:r>
            <a:r>
              <a:rPr lang="cs-CZ" altLang="zh-TW" dirty="0" smtClean="0"/>
              <a:t> </a:t>
            </a:r>
            <a:r>
              <a:rPr lang="zh-TW" altLang="en-US" dirty="0" smtClean="0"/>
              <a:t>不</a:t>
            </a:r>
            <a:r>
              <a:rPr lang="cs-CZ" altLang="zh-TW" dirty="0" smtClean="0"/>
              <a:t> </a:t>
            </a:r>
            <a:r>
              <a:rPr lang="cs-CZ" altLang="zh-TW" dirty="0"/>
              <a:t>ne</a:t>
            </a:r>
            <a:endParaRPr lang="cs-CZ" dirty="0"/>
          </a:p>
          <a:p>
            <a:endParaRPr lang="cs-CZ" i="1" dirty="0"/>
          </a:p>
        </p:txBody>
      </p:sp>
      <p:pic>
        <p:nvPicPr>
          <p:cNvPr id="8" name="Picture 2" descr="C:\Documents and Settings\Administrator\Local Settings\Temporary Internet Files\Content.IE5\02E1HG3Q\MC900290055[1].wmf">
            <a:hlinkClick r:id="" action="ppaction://hlinkshowjump?jump=nextslide"/>
          </p:cNvPr>
          <p:cNvPicPr>
            <a:picLocks noChangeAspect="1" noChangeArrowheads="1"/>
          </p:cNvPicPr>
          <p:nvPr/>
        </p:nvPicPr>
        <p:blipFill>
          <a:blip r:embed="rId7"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460432" y="1623048"/>
            <a:ext cx="982301" cy="804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9947911"/>
      </p:ext>
    </p:extLst>
  </p:cSld>
  <p:clrMapOvr>
    <a:masterClrMapping/>
  </p:clrMapOvr>
  <mc:AlternateContent xmlns:mc="http://schemas.openxmlformats.org/markup-compatibility/2006" xmlns:p14="http://schemas.microsoft.com/office/powerpoint/2010/main">
    <mc:Choice Requires="p14">
      <p:transition spd="slow" p14:dur="2000">
        <p:wipe/>
      </p:transition>
    </mc:Choice>
    <mc:Fallback xmlns="">
      <p:transition spd="slow">
        <p:wipe/>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0" presetClass="path" presetSubtype="0" accel="50000" decel="50000" fill="hold" nodeType="withEffect">
                                  <p:stCondLst>
                                    <p:cond delay="0"/>
                                  </p:stCondLst>
                                  <p:childTnLst>
                                    <p:animMotion origin="layout" path="M -0.04149 0.12118 C -0.03645 0.13159 -0.02604 0.13853 -0.01805 0.14547 C -0.0125 0.1568 -0.00312 0.17414 0.00521 0.18177 C 0.00834 0.1938 0.004 0.18085 0.01042 0.19056 C 0.0125 0.1938 0.01337 0.19796 0.01563 0.20097 C 0.02171 0.20906 0.02935 0.21716 0.03646 0.2234 C 0.04375 0.23705 0.03941 0.23381 0.04688 0.23728 C 0.04931 0.24722 0.054 0.24861 0.05851 0.25624 C 0.06407 0.26549 0.06771 0.27914 0.07414 0.28746 C 0.08039 0.29579 0.0849 0.30504 0.09098 0.31337 C 0.09341 0.3166 0.09636 0.31892 0.09879 0.32192 C 0.10105 0.33164 0.10643 0.33534 0.11181 0.34112 C 0.1132 0.34274 0.11459 0.34436 0.11563 0.34621 C 0.11667 0.34829 0.11685 0.35129 0.11823 0.35314 C 0.12049 0.35615 0.12344 0.35777 0.12605 0.36008 C 0.13351 0.36656 0.13698 0.37673 0.14549 0.3809 C 0.15417 0.39223 0.16372 0.40055 0.17414 0.40842 C 0.17535 0.40934 0.17674 0.40957 0.17796 0.41027 C 0.17969 0.41142 0.1816 0.41235 0.18316 0.41374 C 0.1948 0.42368 0.20174 0.43825 0.21563 0.44311 C 0.225 0.45143 0.22032 0.44912 0.22865 0.45166 C 0.23646 0.45675 0.24497 0.46207 0.2533 0.46554 C 0.25921 0.47086 0.25487 0.46785 0.26233 0.47086 C 0.26632 0.47248 0.27414 0.47595 0.27414 0.47618 C 0.28768 0.4882 0.32257 0.49052 0.33646 0.49144 C 0.34723 0.49098 0.35816 0.49121 0.36893 0.48982 C 0.37084 0.48959 0.37223 0.48659 0.37414 0.48635 C 0.38091 0.4852 0.39202 0.49214 0.39879 0.49491 C 0.40521 0.49445 0.41181 0.49422 0.41823 0.49329 C 0.42796 0.4919 0.44028 0.47942 0.44948 0.47433 C 0.46355 0.46646 0.48004 0.46508 0.4948 0.46392 C 0.49653 0.46323 0.49827 0.4623 0.5 0.46207 C 0.5073 0.46115 0.51476 0.46184 0.52205 0.46045 C 0.52466 0.45999 0.53455 0.45051 0.53507 0.45004 C 0.54428 0.44195 0.55539 0.43617 0.56632 0.4327 C 0.57014 0.42761 0.57379 0.42484 0.57674 0.41882 C 0.5724 0.41512 0.57275 0.41744 0.57275 0.41374 C 0.57865 0.41096 0.57726 0.40772 0.58195 0.40148 C 0.58351 0.39269 0.58716 0.38159 0.59098 0.37396 C 0.59306 0.3617 0.60018 0.34089 0.60782 0.33233 C 0.61945 0.31915 0.63629 0.3136 0.6507 0.31152 C 0.65469 0.30897 0.65834 0.30527 0.66233 0.30296 C 0.66476 0.30134 0.67014 0.29949 0.67014 0.29972 C 0.68056 0.29047 0.69237 0.28515 0.70139 0.27359 C 0.70296 0.26943 0.70521 0.26572 0.7066 0.26133 C 0.71129 0.2463 0.70417 0.26156 0.71042 0.2493 C 0.71164 0.24283 0.71268 0.23659 0.71441 0.23034 C 0.71546 0.21138 0.71563 0.20906 0.71702 0.19056 C 0.71841 0.17206 0.72136 0.16697 0.73507 0.16281 C 0.75 0.15287 0.76719 0.15055 0.78316 0.14385 C 0.79306 0.14431 0.80313 0.14454 0.81303 0.14547 C 0.81476 0.1457 0.81997 0.14685 0.81823 0.14732 C 0.81181 0.14917 0.79966 0.14893 0.79219 0.14893 " pathEditMode="relative" rAng="0" ptsTypes="ffffffffffffffffffffffffffffffffffffffffffffffffffffA">
                                      <p:cBhvr>
                                        <p:cTn id="11" dur="4000" fill="hold"/>
                                        <p:tgtEl>
                                          <p:spTgt spid="9"/>
                                        </p:tgtEl>
                                        <p:attrNameLst>
                                          <p:attrName>ppt_x</p:attrName>
                                          <p:attrName>ppt_y</p:attrName>
                                        </p:attrNameLst>
                                      </p:cBhvr>
                                      <p:rCtr x="43073" y="18686"/>
                                    </p:animMotion>
                                  </p:childTnLst>
                                </p:cTn>
                              </p:par>
                            </p:childTnLst>
                          </p:cTn>
                        </p:par>
                      </p:childTnLst>
                    </p:cTn>
                  </p:par>
                </p:childTnLst>
              </p:cTn>
              <p:nextCondLst>
                <p:cond evt="onClick" delay="0">
                  <p:tgtEl>
                    <p:spTgt spid="10"/>
                  </p:tgtEl>
                </p:cond>
              </p:nextCondLst>
            </p:seq>
          </p:childTnLst>
        </p:cTn>
      </p:par>
    </p:tnLst>
    <p:bldLst>
      <p:bldP spid="1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dministrator\Local Settings\Temporary Internet Files\Content.IE5\PNJGIYFD\MC900424132[1].wm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2060848"/>
            <a:ext cx="2633951" cy="2874275"/>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p:cNvSpPr txBox="1"/>
          <p:nvPr/>
        </p:nvSpPr>
        <p:spPr>
          <a:xfrm>
            <a:off x="899592" y="5301208"/>
            <a:ext cx="7488832" cy="1077218"/>
          </a:xfrm>
          <a:prstGeom prst="rect">
            <a:avLst/>
          </a:prstGeom>
          <a:noFill/>
        </p:spPr>
        <p:txBody>
          <a:bodyPr wrap="square" rtlCol="0">
            <a:spAutoFit/>
          </a:bodyPr>
          <a:lstStyle/>
          <a:p>
            <a:pPr algn="ctr"/>
            <a:r>
              <a:rPr lang="cs-CZ" sz="3200" b="1" dirty="0" smtClean="0">
                <a:solidFill>
                  <a:schemeClr val="accent1">
                    <a:lumMod val="60000"/>
                    <a:lumOff val="40000"/>
                  </a:schemeClr>
                </a:solidFill>
              </a:rPr>
              <a:t>Medvídek panda ti blahopřeje k úspěšnému splnění úkolu.</a:t>
            </a:r>
            <a:endParaRPr lang="cs-CZ" sz="3200" b="1" dirty="0">
              <a:solidFill>
                <a:schemeClr val="accent1">
                  <a:lumMod val="60000"/>
                  <a:lumOff val="40000"/>
                </a:schemeClr>
              </a:solidFill>
            </a:endParaRPr>
          </a:p>
        </p:txBody>
      </p:sp>
      <p:pic>
        <p:nvPicPr>
          <p:cNvPr id="3" name="MS900074195[1].mi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267200" y="3124200"/>
            <a:ext cx="609600" cy="609600"/>
          </a:xfrm>
          <a:prstGeom prst="rect">
            <a:avLst/>
          </a:prstGeom>
        </p:spPr>
      </p:pic>
    </p:spTree>
    <p:extLst>
      <p:ext uri="{BB962C8B-B14F-4D97-AF65-F5344CB8AC3E}">
        <p14:creationId xmlns:p14="http://schemas.microsoft.com/office/powerpoint/2010/main" val="1875660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2000"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115616" y="2060848"/>
            <a:ext cx="7408333" cy="3450696"/>
          </a:xfrm>
        </p:spPr>
        <p:txBody>
          <a:bodyPr>
            <a:normAutofit lnSpcReduction="10000"/>
          </a:bodyPr>
          <a:lstStyle/>
          <a:p>
            <a:r>
              <a:rPr lang="cs-CZ" sz="1200" dirty="0" smtClean="0"/>
              <a:t>RULF, Jan; VÁLKOVÁ, Veronika a kol. </a:t>
            </a:r>
            <a:r>
              <a:rPr lang="cs-CZ" sz="1200" i="1" dirty="0" smtClean="0"/>
              <a:t>Dějepis pro VI. r. ZŠ- pravěk a starověk</a:t>
            </a:r>
            <a:r>
              <a:rPr lang="cs-CZ" sz="1200" dirty="0" smtClean="0"/>
              <a:t>. Praha: SPN- pedagogické nakladatelství, akciová společnost, 2004, ISBN 80-7235-274-1.</a:t>
            </a:r>
          </a:p>
          <a:p>
            <a:r>
              <a:rPr lang="cs-CZ" sz="1200" dirty="0" smtClean="0"/>
              <a:t>KOLEKTIV AUTORŮ. </a:t>
            </a:r>
            <a:r>
              <a:rPr lang="cs-CZ" sz="1200" i="1" dirty="0" smtClean="0"/>
              <a:t>Dějepis 6, učebnice pro základní školy a víceletá gymnázia</a:t>
            </a:r>
            <a:r>
              <a:rPr lang="cs-CZ" sz="1200" dirty="0" smtClean="0"/>
              <a:t>. Plzeň: Fraus, 2007, ISBN 978-80-7238-208-8.</a:t>
            </a:r>
          </a:p>
          <a:p>
            <a:r>
              <a:rPr lang="cs-CZ" sz="1200" dirty="0"/>
              <a:t>www.office.com </a:t>
            </a:r>
            <a:r>
              <a:rPr lang="cs-CZ" sz="1200" dirty="0" smtClean="0"/>
              <a:t>-snímky 2,3,17</a:t>
            </a:r>
          </a:p>
          <a:p>
            <a:r>
              <a:rPr lang="cs-CZ" sz="1200" dirty="0" smtClean="0"/>
              <a:t>ANDRE </a:t>
            </a:r>
            <a:r>
              <a:rPr lang="cs-CZ" sz="1200" dirty="0"/>
              <a:t>ENGELS. </a:t>
            </a:r>
            <a:r>
              <a:rPr lang="cs-CZ" sz="1200" i="1" dirty="0"/>
              <a:t>wikimedia.org</a:t>
            </a:r>
            <a:r>
              <a:rPr lang="cs-CZ" sz="1200" dirty="0"/>
              <a:t> [online]. [cit. 25.2.2013]. Dostupný na WWW: http://commons.wikimedia.org/wiki/File:Badaling_Great_Wall_4.jpg </a:t>
            </a:r>
            <a:r>
              <a:rPr lang="cs-CZ" sz="1200" dirty="0" smtClean="0"/>
              <a:t>- snímek 8</a:t>
            </a:r>
          </a:p>
          <a:p>
            <a:r>
              <a:rPr lang="cs-CZ" sz="1200" dirty="0"/>
              <a:t>ANDRE ENGELS. </a:t>
            </a:r>
            <a:r>
              <a:rPr lang="cs-CZ" sz="1200" i="1" dirty="0"/>
              <a:t>wikimedia.org</a:t>
            </a:r>
            <a:r>
              <a:rPr lang="cs-CZ" sz="1200" dirty="0"/>
              <a:t> [online]. [cit. 25.2.2013]. Dostupný na WWW: http://commons.wikimedia.org/wiki/File:Badaling_Great_Wall_12.jpg </a:t>
            </a:r>
            <a:r>
              <a:rPr lang="cs-CZ" sz="1200" dirty="0" smtClean="0"/>
              <a:t>- snímek 9</a:t>
            </a:r>
          </a:p>
          <a:p>
            <a:r>
              <a:rPr lang="cs-CZ" sz="1200" dirty="0"/>
              <a:t>KOWLOONESE. </a:t>
            </a:r>
            <a:r>
              <a:rPr lang="cs-CZ" sz="1200" i="1" dirty="0"/>
              <a:t>wikipedia.org</a:t>
            </a:r>
            <a:r>
              <a:rPr lang="cs-CZ" sz="1200" dirty="0"/>
              <a:t> [online]. [cit. 25.2.2013]. Dostupný na WWW: </a:t>
            </a:r>
            <a:r>
              <a:rPr lang="cs-CZ" sz="1200" dirty="0" smtClean="0"/>
              <a:t>http://cs.wikipedia.org/wiki/Soubor:OracleShell.JPG  - snímek 13</a:t>
            </a:r>
          </a:p>
          <a:p>
            <a:r>
              <a:rPr lang="cs-CZ" sz="1200" dirty="0"/>
              <a:t>NEZNÁMÝ AUTOR. </a:t>
            </a:r>
            <a:r>
              <a:rPr lang="cs-CZ" sz="1200" i="1" dirty="0"/>
              <a:t>wikipedia.org</a:t>
            </a:r>
            <a:r>
              <a:rPr lang="cs-CZ" sz="1200" dirty="0"/>
              <a:t> [online]. [cit. 25.2.2013]. Dostupný na WWW: </a:t>
            </a:r>
            <a:r>
              <a:rPr lang="cs-CZ" sz="1200" dirty="0">
                <a:hlinkClick r:id="rId2"/>
              </a:rPr>
              <a:t>http://</a:t>
            </a:r>
            <a:r>
              <a:rPr lang="cs-CZ" sz="1200" dirty="0" smtClean="0">
                <a:hlinkClick r:id="rId2"/>
              </a:rPr>
              <a:t>cs.wikipedia.org/wiki/Soubor:Terrakotta_2006_1.jpg-</a:t>
            </a:r>
            <a:r>
              <a:rPr lang="cs-CZ" sz="1200" dirty="0" smtClean="0"/>
              <a:t>  - snímek 11,17</a:t>
            </a:r>
          </a:p>
          <a:p>
            <a:r>
              <a:rPr lang="cs-CZ" sz="1200" dirty="0"/>
              <a:t>IAN AND WENDY SEWELL. </a:t>
            </a:r>
            <a:r>
              <a:rPr lang="cs-CZ" sz="1200" i="1" dirty="0"/>
              <a:t>wikipedia.org</a:t>
            </a:r>
            <a:r>
              <a:rPr lang="cs-CZ" sz="1200" dirty="0"/>
              <a:t> [online]. [cit. 25.2.2013]. Dostupný na WWW: </a:t>
            </a:r>
            <a:r>
              <a:rPr lang="cs-CZ" sz="1200" dirty="0">
                <a:hlinkClick r:id="rId3"/>
              </a:rPr>
              <a:t>http://</a:t>
            </a:r>
            <a:r>
              <a:rPr lang="cs-CZ" sz="1200" dirty="0" smtClean="0">
                <a:hlinkClick r:id="rId3"/>
              </a:rPr>
              <a:t>cs.wikipedia.org/wiki/Soubor:XianHorses.jpg</a:t>
            </a:r>
            <a:r>
              <a:rPr lang="cs-CZ" sz="1200" dirty="0" smtClean="0"/>
              <a:t>  - snímek 11</a:t>
            </a:r>
          </a:p>
          <a:p>
            <a:r>
              <a:rPr lang="cs-CZ" sz="1200" dirty="0"/>
              <a:t>SHIZHAO. </a:t>
            </a:r>
            <a:r>
              <a:rPr lang="cs-CZ" sz="1200" i="1" dirty="0"/>
              <a:t>cs.wikipedia.org</a:t>
            </a:r>
            <a:r>
              <a:rPr lang="cs-CZ" sz="1200" dirty="0"/>
              <a:t> [online]. [cit. 6.3.2013]. Dostupný na WWW: </a:t>
            </a:r>
            <a:r>
              <a:rPr lang="cs-CZ" sz="1200" dirty="0">
                <a:hlinkClick r:id="rId4"/>
              </a:rPr>
              <a:t>http://</a:t>
            </a:r>
            <a:r>
              <a:rPr lang="cs-CZ" sz="1200" dirty="0" smtClean="0">
                <a:hlinkClick r:id="rId4"/>
              </a:rPr>
              <a:t>cs.wikipedia.org/wiki/Soubor:Liang%27s_calligraphy.jpg</a:t>
            </a:r>
            <a:r>
              <a:rPr lang="cs-CZ" sz="1200" dirty="0" smtClean="0"/>
              <a:t> –snímek 13</a:t>
            </a:r>
          </a:p>
          <a:p>
            <a:pPr marL="0" indent="0">
              <a:buNone/>
            </a:pPr>
            <a:endParaRPr lang="cs-CZ" sz="1200" dirty="0" smtClean="0">
              <a:solidFill>
                <a:schemeClr val="accent2">
                  <a:lumMod val="75000"/>
                </a:schemeClr>
              </a:solidFill>
              <a:effectLst/>
            </a:endParaRPr>
          </a:p>
        </p:txBody>
      </p:sp>
      <p:sp>
        <p:nvSpPr>
          <p:cNvPr id="2" name="Nadpis 1"/>
          <p:cNvSpPr>
            <a:spLocks noGrp="1"/>
          </p:cNvSpPr>
          <p:nvPr>
            <p:ph type="title"/>
          </p:nvPr>
        </p:nvSpPr>
        <p:spPr/>
        <p:txBody>
          <a:bodyPr/>
          <a:lstStyle/>
          <a:p>
            <a:r>
              <a:rPr lang="cs-CZ" dirty="0" smtClean="0">
                <a:solidFill>
                  <a:schemeClr val="accent2">
                    <a:lumMod val="75000"/>
                  </a:schemeClr>
                </a:solidFill>
              </a:rPr>
              <a:t>Zdroje</a:t>
            </a:r>
            <a:endParaRPr lang="cs-CZ" dirty="0">
              <a:solidFill>
                <a:schemeClr val="accent2">
                  <a:lumMod val="75000"/>
                </a:schemeClr>
              </a:solidFill>
            </a:endParaRPr>
          </a:p>
        </p:txBody>
      </p:sp>
    </p:spTree>
    <p:extLst>
      <p:ext uri="{BB962C8B-B14F-4D97-AF65-F5344CB8AC3E}">
        <p14:creationId xmlns:p14="http://schemas.microsoft.com/office/powerpoint/2010/main" val="26285298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lnění">
  <a:themeElements>
    <a:clrScheme name="Bohatý">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Vlnění">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2146</TotalTime>
  <Words>1193</Words>
  <Application>Microsoft Office PowerPoint</Application>
  <PresentationFormat>Předvádění na obrazovce (4:3)</PresentationFormat>
  <Paragraphs>192</Paragraphs>
  <Slides>32</Slides>
  <Notes>10</Notes>
  <HiddenSlides>2</HiddenSlides>
  <MMClips>1</MMClips>
  <ScaleCrop>false</ScaleCrop>
  <HeadingPairs>
    <vt:vector size="4" baseType="variant">
      <vt:variant>
        <vt:lpstr>Motiv</vt:lpstr>
      </vt:variant>
      <vt:variant>
        <vt:i4>1</vt:i4>
      </vt:variant>
      <vt:variant>
        <vt:lpstr>Nadpisy snímků</vt:lpstr>
      </vt:variant>
      <vt:variant>
        <vt:i4>32</vt:i4>
      </vt:variant>
    </vt:vector>
  </HeadingPairs>
  <TitlesOfParts>
    <vt:vector size="33" baseType="lpstr">
      <vt:lpstr>Vlnění</vt:lpstr>
      <vt:lpstr>Prezentace aplikace PowerPoint</vt:lpstr>
      <vt:lpstr>            Starověká Čína</vt:lpstr>
      <vt:lpstr>Prezentace aplikace PowerPoint</vt:lpstr>
      <vt:lpstr>     </vt:lpstr>
      <vt:lpstr>Prezentace aplikace PowerPoint</vt:lpstr>
      <vt:lpstr>Časová osa    starověká Čína</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Přiřaď správné údaje</vt:lpstr>
      <vt:lpstr>       Co nám zanechala starověká Čína</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Zdroje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Věra Nídrová</dc:creator>
  <cp:lastModifiedBy>Věra Nídrová</cp:lastModifiedBy>
  <cp:revision>143</cp:revision>
  <dcterms:created xsi:type="dcterms:W3CDTF">2013-02-13T12:38:14Z</dcterms:created>
  <dcterms:modified xsi:type="dcterms:W3CDTF">2013-04-14T11:56:29Z</dcterms:modified>
</cp:coreProperties>
</file>