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0" r:id="rId2"/>
    <p:sldId id="256" r:id="rId3"/>
    <p:sldId id="259" r:id="rId4"/>
    <p:sldId id="257" r:id="rId5"/>
    <p:sldId id="261" r:id="rId6"/>
    <p:sldId id="265" r:id="rId7"/>
    <p:sldId id="263" r:id="rId8"/>
    <p:sldId id="264" r:id="rId9"/>
    <p:sldId id="266" r:id="rId10"/>
    <p:sldId id="262" r:id="rId11"/>
    <p:sldId id="267" r:id="rId12"/>
    <p:sldId id="269" r:id="rId13"/>
    <p:sldId id="270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14" y="7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4F8DB8-3D09-4DBA-8057-56608465A968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90F04E-93FC-48CF-942F-F73914A79F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8263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F092AC-E091-412F-B450-B191C8495F0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780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0531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2054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8119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1. egejské 2. suchými 3. </a:t>
            </a:r>
            <a:r>
              <a:rPr lang="cs-CZ" smtClean="0"/>
              <a:t>hornatá , málo 4</a:t>
            </a:r>
            <a:r>
              <a:rPr lang="cs-CZ" dirty="0" smtClean="0"/>
              <a:t>. Blízkého východu 5. luštěniny 6. 0 7. cín 8.  železo</a:t>
            </a:r>
            <a:r>
              <a:rPr lang="cs-CZ" baseline="0" dirty="0" smtClean="0"/>
              <a:t> </a:t>
            </a:r>
            <a:r>
              <a:rPr lang="cs-CZ" dirty="0" smtClean="0"/>
              <a:t>9. nedostatek</a:t>
            </a:r>
            <a:r>
              <a:rPr lang="cs-CZ" baseline="0" dirty="0" smtClean="0"/>
              <a:t>  10. lodí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8119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811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769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3224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6316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3638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066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666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928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557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00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526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969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White">
      <p:bgPr>
        <a:solidFill>
          <a:schemeClr val="bg1">
            <a:alpha val="5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06786A-C2E4-4A2A-BC36-B29A40C9C1B4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5D4E8-EBC4-4EC3-BD2A-1D6C57703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953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leccos.com/pics/pic/recko-__mapa_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gfx.volny.cz/up/fotky/3olivovy-olej-400.jpg" TargetMode="External"/><Relationship Id="rId5" Type="http://schemas.openxmlformats.org/officeDocument/2006/relationships/hyperlink" Target="http://www.google.cz/search?hl=cs&amp;site=imghp&amp;tbm=isch&amp;source=hp&amp;biw=1024&amp;bih=551&amp;q=olivy&amp;oq=olivy&amp;gs_l=img.12..0l3j0i24l7.1797.2922.0.7094.5.5.0.0.0.0.234.859.2-4.4.0...0.0...1ac.1.5.img.7icH6wa4KhA" TargetMode="External"/><Relationship Id="rId4" Type="http://schemas.openxmlformats.org/officeDocument/2006/relationships/hyperlink" Target="http://www.google.cz/search?hl=cs&amp;site=imghp&amp;tbm=isch&amp;source=hp&amp;biw=1024&amp;bih=551&amp;q=f%C3%ADky&amp;oq=f%C3%ADky&amp;gs_l=img.12..0j0i24l9.2765.4328.0.66796.4.4.0.0.0.0.204.813.2-4.4.0...0.0...1ac.1.5.img.okqnsFZlDGw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.wav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9395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8720720"/>
              </p:ext>
            </p:extLst>
          </p:nvPr>
        </p:nvGraphicFramePr>
        <p:xfrm>
          <a:off x="107504" y="2020646"/>
          <a:ext cx="8907380" cy="4637800"/>
        </p:xfrm>
        <a:graphic>
          <a:graphicData uri="http://schemas.openxmlformats.org/drawingml/2006/table">
            <a:tbl>
              <a:tblPr/>
              <a:tblGrid>
                <a:gridCol w="2592288"/>
                <a:gridCol w="6315092"/>
              </a:tblGrid>
              <a:tr h="1411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VY_32_INOVACE_03_01_15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Starověké Řecko - přírodní podmínky, zemědělství a obchod, členění řeckých dějin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Nídrová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Prezentace pro 6. ročník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je u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rčena pro práci na interaktivní tabuli,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nebo PC.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Seznamuje s přírodními podmínkami, obchodem, řemeslem  a základní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členěním řeckých dějin.  Je možné ji využít k výkladu a zápisu do sešitu. Snímky 8 a 9 procvičují orientaci na časové lince. Doplňovačka na snímku 10 slouží k procvičení a zopakování látky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snímku 12 h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ledají žáci chybu v textu.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Pokud kliknou na slovo, které do textu nepatří, tak zmizí. V opačném případě se vrací zpět.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Správné řešení je v poznámkách snímku a odpovědi jsou doprovázeny zvukovými efekty.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V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textu jsou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</a:rPr>
                        <a:t> připraveny odkazy na ilustraci učiva na www stránkách. (jinak zbarvená a podtržená slova)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14898" y="500042"/>
            <a:ext cx="985494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92011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01075" y="476672"/>
            <a:ext cx="7772400" cy="1470025"/>
          </a:xfrm>
        </p:spPr>
        <p:txBody>
          <a:bodyPr/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stral" pitchFamily="66" charset="0"/>
              </a:rPr>
              <a:t>Starověké Řecko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204864"/>
            <a:ext cx="815143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stral" pitchFamily="66" charset="0"/>
              </a:rPr>
              <a:t>Přírodní podmínky, zemědělství a obchod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736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96"/>
          <a:stretch/>
        </p:blipFill>
        <p:spPr bwMode="auto">
          <a:xfrm>
            <a:off x="447390" y="795718"/>
            <a:ext cx="8208912" cy="5040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25400" cap="flat" cmpd="sng" algn="ctr">
            <a:solidFill>
              <a:schemeClr val="accent1"/>
            </a:solidFill>
            <a:prstDash val="solid"/>
          </a:ln>
          <a:effectLst>
            <a:reflection blurRad="12700" stA="38000" endPos="28000" dist="5000" dir="5400000" sy="-100000" algn="bl" rotWithShape="0"/>
          </a:effectLst>
          <a:extLst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cxnSp>
        <p:nvCxnSpPr>
          <p:cNvPr id="5" name="Přímá spojnice se šipkou 4"/>
          <p:cNvCxnSpPr/>
          <p:nvPr/>
        </p:nvCxnSpPr>
        <p:spPr>
          <a:xfrm flipH="1">
            <a:off x="4672641" y="1825657"/>
            <a:ext cx="110104" cy="25201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551846" y="1543123"/>
            <a:ext cx="771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Řecko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65409" y="1343068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3280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podmínky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nejstarší evropské civilizace  - v egejské oblasti -  řecká pevnina, ostrovy (Kréta)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oloostrov Peloponés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m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írné a deštivé zimy, horká a suchá léta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h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ornatá krajina, řeky mají málo vody – tok velmi krátký, v létě často vysychají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9583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nalost z Blízkého východu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h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ornatá krajina – málo zemědělské půdy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šenice, ječmen, luštěniny,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fíky,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ovoce, vinná réva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olivy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–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olivový olej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n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edostatek pastvin – chov ovcí a koz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 oblastech s dubovými lesy – chov prasat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r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ybolov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l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ov vysoké zvěře, kanců a ptáků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4589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Řemeslo a obchod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ůvodně husté lesy vymýceny - dřevo bylo potřeba na stavbu obchodních a válečných lodí, později nutný jeho dovoz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loďařství a kovářství – první specializovaná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řemesla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dovoz – zlato, stříbro a cín</a:t>
            </a: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v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ývoz – mramor, hrnčířská hlína, železo, víno, olivový olej, umělecké předměty   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5076056" y="2794437"/>
            <a:ext cx="2016224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626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Období řeckých dějin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73992" y="1282650"/>
            <a:ext cx="8418488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1. Egejské kultury – počátek 2000 př.n.l.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středisko Kréta, Mykény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2.  Homérské – 1100 -</a:t>
            </a:r>
            <a:r>
              <a:rPr lang="cs-CZ" b="1" smtClean="0">
                <a:solidFill>
                  <a:schemeClr val="accent1">
                    <a:lumMod val="75000"/>
                  </a:schemeClr>
                </a:solidFill>
              </a:rPr>
              <a:t>800 př.n.l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základním zdrojem informací Homérovy  eposy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3. Archaické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–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800 – 500 př.n.l.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 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městské státy  - Sparta, Athény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4.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Klasické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– 580 – 338 př.n.l.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 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rozkvět </a:t>
            </a:r>
            <a:r>
              <a:rPr lang="cs-CZ" b="1" i="1" dirty="0">
                <a:solidFill>
                  <a:schemeClr val="accent1">
                    <a:lumMod val="75000"/>
                  </a:schemeClr>
                </a:solidFill>
              </a:rPr>
              <a:t>řemesel a obchodu, řecko-perské války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5. Helénistické – 338 – konec 1. stol.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ř.n.l.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ovládnutí Řecka Makedonií, Alexandr Veliký</a:t>
            </a: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734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vnoramenný trojúhelník 4"/>
          <p:cNvSpPr/>
          <p:nvPr/>
        </p:nvSpPr>
        <p:spPr>
          <a:xfrm>
            <a:off x="8829131" y="2679548"/>
            <a:ext cx="175209" cy="68606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Časová linka - Řecko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Rovnoramenný trojúhelník 30"/>
          <p:cNvSpPr/>
          <p:nvPr/>
        </p:nvSpPr>
        <p:spPr>
          <a:xfrm>
            <a:off x="4293461" y="1666723"/>
            <a:ext cx="177790" cy="165528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124744"/>
            <a:ext cx="889248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                        </a:t>
            </a:r>
          </a:p>
          <a:p>
            <a:pPr marL="0" indent="0">
              <a:buNone/>
            </a:pP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4506994" y="3040557"/>
            <a:ext cx="148998" cy="343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179512" y="2649462"/>
            <a:ext cx="144016" cy="68606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2096410" y="1754760"/>
            <a:ext cx="135330" cy="156724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3398629" y="2114087"/>
            <a:ext cx="144016" cy="120791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 flipH="1">
            <a:off x="2641641" y="1754760"/>
            <a:ext cx="130157" cy="162882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ousměrná vodorovná šipka 2"/>
          <p:cNvSpPr/>
          <p:nvPr/>
        </p:nvSpPr>
        <p:spPr>
          <a:xfrm>
            <a:off x="0" y="3207821"/>
            <a:ext cx="9066489" cy="351536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07504" y="2276872"/>
            <a:ext cx="1224136" cy="3604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2000 př.n.l.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935598" y="1345520"/>
            <a:ext cx="1296142" cy="3959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1100 př.n.l.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853823" y="1806153"/>
            <a:ext cx="1286129" cy="3893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500 př.n.l.</a:t>
            </a:r>
            <a:endParaRPr lang="cs-CZ" dirty="0"/>
          </a:p>
        </p:txBody>
      </p:sp>
      <p:sp>
        <p:nvSpPr>
          <p:cNvPr id="18" name="Obousměrná vodorovná šipka 17"/>
          <p:cNvSpPr/>
          <p:nvPr/>
        </p:nvSpPr>
        <p:spPr>
          <a:xfrm>
            <a:off x="2164075" y="1887546"/>
            <a:ext cx="546348" cy="11327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ousměrná vodorovná šipka 18"/>
          <p:cNvSpPr/>
          <p:nvPr/>
        </p:nvSpPr>
        <p:spPr>
          <a:xfrm>
            <a:off x="2710423" y="2679548"/>
            <a:ext cx="760213" cy="173388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3995936" y="2569174"/>
            <a:ext cx="144016" cy="75283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533244" y="2735602"/>
            <a:ext cx="576064" cy="297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8460432" y="2276873"/>
            <a:ext cx="683568" cy="360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2013</a:t>
            </a:r>
            <a:endParaRPr lang="cs-CZ" dirty="0"/>
          </a:p>
        </p:txBody>
      </p:sp>
      <p:sp>
        <p:nvSpPr>
          <p:cNvPr id="24" name="Obousměrná vodorovná šipka 23"/>
          <p:cNvSpPr/>
          <p:nvPr/>
        </p:nvSpPr>
        <p:spPr>
          <a:xfrm>
            <a:off x="3455706" y="2852938"/>
            <a:ext cx="695565" cy="18762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595145" y="2276874"/>
            <a:ext cx="1089613" cy="2923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338 př.nl.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5751" y="3559357"/>
            <a:ext cx="553998" cy="3185592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očátek egejské kultury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210850" y="3506592"/>
            <a:ext cx="553998" cy="2883901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Homérské období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41641" y="1345520"/>
            <a:ext cx="1161847" cy="3959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800 př.n.l.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53823" y="3506592"/>
            <a:ext cx="553998" cy="2304256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</a:rPr>
              <a:t>A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rchaické období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526489" y="3545632"/>
            <a:ext cx="553998" cy="2093816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Klasické období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24" name="Obdélník 1023"/>
          <p:cNvSpPr/>
          <p:nvPr/>
        </p:nvSpPr>
        <p:spPr>
          <a:xfrm>
            <a:off x="4293461" y="1345520"/>
            <a:ext cx="1502675" cy="3959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stol. př.n.l.</a:t>
            </a:r>
            <a:endParaRPr lang="cs-CZ" dirty="0"/>
          </a:p>
        </p:txBody>
      </p:sp>
      <p:sp>
        <p:nvSpPr>
          <p:cNvPr id="1025" name="Obousměrná vodorovná šipka 1024"/>
          <p:cNvSpPr/>
          <p:nvPr/>
        </p:nvSpPr>
        <p:spPr>
          <a:xfrm>
            <a:off x="4139951" y="3040558"/>
            <a:ext cx="153510" cy="167263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6" name="TextovéPole 1025"/>
          <p:cNvSpPr txBox="1"/>
          <p:nvPr/>
        </p:nvSpPr>
        <p:spPr>
          <a:xfrm>
            <a:off x="3979246" y="3559357"/>
            <a:ext cx="553998" cy="3693319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Helénistické období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27" name="TextovéPole 1026"/>
          <p:cNvSpPr txBox="1"/>
          <p:nvPr/>
        </p:nvSpPr>
        <p:spPr>
          <a:xfrm>
            <a:off x="8512491" y="3719002"/>
            <a:ext cx="553998" cy="2862322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současnost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377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9" grpId="0"/>
      <p:bldP spid="30" grpId="0"/>
      <p:bldP spid="1026" grpId="0"/>
      <p:bldP spid="10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vnoramenný trojúhelník 4"/>
          <p:cNvSpPr/>
          <p:nvPr/>
        </p:nvSpPr>
        <p:spPr>
          <a:xfrm>
            <a:off x="8829131" y="2679548"/>
            <a:ext cx="175209" cy="68606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časovou linku- Řecko</a:t>
            </a:r>
            <a:endParaRPr lang="cs-CZ" b="1" spc="3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Rovnoramenný trojúhelník 30"/>
          <p:cNvSpPr/>
          <p:nvPr/>
        </p:nvSpPr>
        <p:spPr>
          <a:xfrm>
            <a:off x="4293461" y="1666723"/>
            <a:ext cx="177790" cy="165528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124744"/>
            <a:ext cx="889248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                        </a:t>
            </a:r>
          </a:p>
          <a:p>
            <a:pPr marL="0" indent="0">
              <a:buNone/>
            </a:pP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4506994" y="3040557"/>
            <a:ext cx="148998" cy="343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179512" y="2649462"/>
            <a:ext cx="144016" cy="68606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2096410" y="1754760"/>
            <a:ext cx="135330" cy="156724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3398629" y="2114087"/>
            <a:ext cx="144016" cy="120791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 flipH="1">
            <a:off x="2641641" y="1754760"/>
            <a:ext cx="130157" cy="162882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ousměrná vodorovná šipka 2"/>
          <p:cNvSpPr/>
          <p:nvPr/>
        </p:nvSpPr>
        <p:spPr>
          <a:xfrm>
            <a:off x="0" y="3207821"/>
            <a:ext cx="9066489" cy="351536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07504" y="2276872"/>
            <a:ext cx="1224136" cy="3604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2000 př.n.l.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935598" y="1345520"/>
            <a:ext cx="1296142" cy="3959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1100 př.n.l.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853823" y="1806153"/>
            <a:ext cx="1286129" cy="3893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500 př.n.l.</a:t>
            </a:r>
            <a:endParaRPr lang="cs-CZ" dirty="0"/>
          </a:p>
        </p:txBody>
      </p:sp>
      <p:sp>
        <p:nvSpPr>
          <p:cNvPr id="18" name="Obousměrná vodorovná šipka 17"/>
          <p:cNvSpPr/>
          <p:nvPr/>
        </p:nvSpPr>
        <p:spPr>
          <a:xfrm>
            <a:off x="2164075" y="1887546"/>
            <a:ext cx="546348" cy="11327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ousměrná vodorovná šipka 18"/>
          <p:cNvSpPr/>
          <p:nvPr/>
        </p:nvSpPr>
        <p:spPr>
          <a:xfrm>
            <a:off x="2710423" y="2679548"/>
            <a:ext cx="760213" cy="173388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3995936" y="2569174"/>
            <a:ext cx="144016" cy="75283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533244" y="2735602"/>
            <a:ext cx="576064" cy="297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8460432" y="2276873"/>
            <a:ext cx="683568" cy="3604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2013</a:t>
            </a:r>
            <a:endParaRPr lang="cs-CZ" dirty="0"/>
          </a:p>
        </p:txBody>
      </p:sp>
      <p:sp>
        <p:nvSpPr>
          <p:cNvPr id="24" name="Obousměrná vodorovná šipka 23"/>
          <p:cNvSpPr/>
          <p:nvPr/>
        </p:nvSpPr>
        <p:spPr>
          <a:xfrm>
            <a:off x="3455706" y="2852938"/>
            <a:ext cx="695565" cy="18762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595145" y="2276874"/>
            <a:ext cx="1089613" cy="2923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338 př.nl.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5751" y="3559357"/>
            <a:ext cx="553998" cy="3185592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očátek egejské kultury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210850" y="3506592"/>
            <a:ext cx="553998" cy="2883901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Homérské období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41641" y="1345520"/>
            <a:ext cx="1161847" cy="3959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800 př.n.l.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53823" y="3506592"/>
            <a:ext cx="553998" cy="2304256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</a:rPr>
              <a:t>A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rchaické období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526489" y="3545632"/>
            <a:ext cx="553998" cy="2093816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Klasické období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24" name="Obdélník 1023"/>
          <p:cNvSpPr/>
          <p:nvPr/>
        </p:nvSpPr>
        <p:spPr>
          <a:xfrm>
            <a:off x="4293461" y="1345520"/>
            <a:ext cx="1502675" cy="3959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stol. př.n.l.</a:t>
            </a:r>
            <a:endParaRPr lang="cs-CZ" dirty="0"/>
          </a:p>
        </p:txBody>
      </p:sp>
      <p:sp>
        <p:nvSpPr>
          <p:cNvPr id="1025" name="Obousměrná vodorovná šipka 1024"/>
          <p:cNvSpPr/>
          <p:nvPr/>
        </p:nvSpPr>
        <p:spPr>
          <a:xfrm>
            <a:off x="4139951" y="3040558"/>
            <a:ext cx="153510" cy="167263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6" name="TextovéPole 1025"/>
          <p:cNvSpPr txBox="1"/>
          <p:nvPr/>
        </p:nvSpPr>
        <p:spPr>
          <a:xfrm>
            <a:off x="3979246" y="3559357"/>
            <a:ext cx="553998" cy="3693319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Helénistické období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27" name="TextovéPole 1026"/>
          <p:cNvSpPr txBox="1"/>
          <p:nvPr/>
        </p:nvSpPr>
        <p:spPr>
          <a:xfrm>
            <a:off x="8512491" y="3719002"/>
            <a:ext cx="553998" cy="2862322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současnost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0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9" grpId="0"/>
      <p:bldP spid="30" grpId="0"/>
      <p:bldP spid="1026" grpId="0"/>
      <p:bldP spid="10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754"/>
          <a:stretch/>
        </p:blipFill>
        <p:spPr bwMode="auto">
          <a:xfrm>
            <a:off x="596877" y="692696"/>
            <a:ext cx="8208912" cy="56480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147248" cy="54868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Vylušti doplňovačku: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9516413"/>
              </p:ext>
            </p:extLst>
          </p:nvPr>
        </p:nvGraphicFramePr>
        <p:xfrm>
          <a:off x="-653036" y="1864625"/>
          <a:ext cx="8964488" cy="442489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55159"/>
                <a:gridCol w="750084"/>
                <a:gridCol w="728805"/>
                <a:gridCol w="728805"/>
                <a:gridCol w="728805"/>
                <a:gridCol w="728805"/>
                <a:gridCol w="728805"/>
                <a:gridCol w="728805"/>
                <a:gridCol w="728805"/>
                <a:gridCol w="728805"/>
                <a:gridCol w="728805"/>
              </a:tblGrid>
              <a:tr h="736283">
                <a:tc rowSpan="3" gridSpan="2"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ln w="5715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algn="l" fontAlgn="ctr"/>
                      <a:r>
                        <a:rPr lang="cs-CZ" sz="3200" u="none" strike="noStrike" dirty="0">
                          <a:ln w="38100"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 gridSpan="3"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 hMerge="1">
                  <a:txBody>
                    <a:bodyPr/>
                    <a:lstStyle/>
                    <a:p>
                      <a:pPr algn="l" fontAlgn="b"/>
                      <a:endParaRPr lang="cs-CZ" sz="1100" b="1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 hMerge="1"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36283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3452">
                <a:tc gridSpan="2" vMerge="1"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571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80">
                <a:tc gridSpan="2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  <a:tr h="720080">
                <a:tc gridSpan="2"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algn="l" fontAlgn="ctr"/>
                      <a:endParaRPr lang="cs-CZ" sz="20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871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pPr algn="l" fontAlgn="ctr"/>
                      <a:endParaRPr lang="cs-CZ" sz="20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u="none" strike="noStrike" dirty="0">
                          <a:ln w="38100">
                            <a:solidFill>
                              <a:schemeClr val="tx1"/>
                            </a:solidFill>
                          </a:ln>
                          <a:effectLst/>
                        </a:rPr>
                        <a:t> </a:t>
                      </a:r>
                      <a:endParaRPr lang="cs-CZ" sz="3200" b="0" i="0" u="none" strike="noStrike" dirty="0">
                        <a:ln w="38100">
                          <a:solidFill>
                            <a:schemeClr val="tx1"/>
                          </a:solidFill>
                        </a:ln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1934323" y="3316664"/>
            <a:ext cx="4060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92779" y="3316664"/>
            <a:ext cx="5228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20625" y="3316664"/>
            <a:ext cx="4780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L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60250" y="3316664"/>
            <a:ext cx="6527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18200" y="3305292"/>
            <a:ext cx="5533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40154" y="3273114"/>
            <a:ext cx="6527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82523" y="3273114"/>
            <a:ext cx="6415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06783" y="3273502"/>
            <a:ext cx="5229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É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668344" y="3273502"/>
            <a:ext cx="5116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31502" y="2524921"/>
            <a:ext cx="6527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403121" y="3996116"/>
            <a:ext cx="3690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258180" y="4679663"/>
            <a:ext cx="5934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283026" y="5465699"/>
            <a:ext cx="5437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Y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476165" y="2524921"/>
            <a:ext cx="6222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414293" y="4045946"/>
            <a:ext cx="73703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</a:t>
            </a:r>
            <a:endParaRPr lang="cs-CZ" sz="5400" dirty="0">
              <a:ln w="38100">
                <a:solidFill>
                  <a:schemeClr val="tx1"/>
                </a:solidFill>
              </a:ln>
              <a:solidFill>
                <a:srgbClr val="000000"/>
              </a:solidFill>
            </a:endParaRPr>
          </a:p>
          <a:p>
            <a:pPr algn="ctr"/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469871" y="4735545"/>
            <a:ext cx="67999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É</a:t>
            </a:r>
            <a:r>
              <a:rPr lang="cs-CZ" sz="5400" dirty="0">
                <a:ln w="38100">
                  <a:solidFill>
                    <a:schemeClr val="tx1"/>
                  </a:solidFill>
                </a:ln>
              </a:rPr>
              <a:t> </a:t>
            </a:r>
            <a:endParaRPr lang="cs-CZ" sz="5400" dirty="0">
              <a:ln w="38100">
                <a:solidFill>
                  <a:schemeClr val="tx1"/>
                </a:solidFill>
              </a:ln>
              <a:solidFill>
                <a:srgbClr val="000000"/>
              </a:solidFill>
            </a:endParaRPr>
          </a:p>
          <a:p>
            <a:pPr algn="ctr"/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435754" y="5471925"/>
            <a:ext cx="5741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R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718200" y="5465699"/>
            <a:ext cx="5629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172790" y="5517232"/>
            <a:ext cx="5229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É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906783" y="5511866"/>
            <a:ext cx="5277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575371" y="5483321"/>
            <a:ext cx="604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572740" y="5465699"/>
            <a:ext cx="5629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878905" y="5517232"/>
            <a:ext cx="3690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Í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113843" y="5471244"/>
            <a:ext cx="5020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F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055" name="Obdélník 2054"/>
          <p:cNvSpPr/>
          <p:nvPr/>
        </p:nvSpPr>
        <p:spPr>
          <a:xfrm>
            <a:off x="1190741" y="3516719"/>
            <a:ext cx="5815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1.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5462705" y="2036197"/>
            <a:ext cx="5815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3</a:t>
            </a:r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.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32299" y="5728482"/>
            <a:ext cx="5815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4.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4136656" y="5728482"/>
            <a:ext cx="5815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5.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320625" y="2066094"/>
            <a:ext cx="5815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2.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877191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4"/>
          </a:xfrm>
        </p:spPr>
        <p:txBody>
          <a:bodyPr>
            <a:normAutofit fontScale="90000"/>
          </a:bodyPr>
          <a:lstStyle/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-862403"/>
            <a:ext cx="8443913" cy="8632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1200" dirty="0" smtClean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012086"/>
            <a:ext cx="54726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sz="28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Hledejte chybu v textu</a:t>
            </a:r>
            <a:r>
              <a:rPr lang="cs-CZ" dirty="0" smtClean="0"/>
              <a:t>. </a:t>
            </a: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Pokud kliknete na slovo, které do textu nepatří, tak zmizí. (10 slov)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81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1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-862403"/>
            <a:ext cx="8443913" cy="8632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363272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/>
              </a:rPr>
              <a:t>Nejstarší evropské civilizace a státy se vytvořily v  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/>
              </a:rPr>
              <a:t>                 oblasti. 2.Střídají se tu mírné a deštivé zimy s horkými a                léty. 3. Krajina je                 řeky tu mají             vody. 4. Znalost zemědělství se sem dostala z 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/>
              </a:rPr>
              <a:t>           5. Pěstovala se zde pšenice, ječmen, </a:t>
            </a:r>
          </a:p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/>
              </a:rPr>
              <a:t>inná réva, luštěniny, fíky, ovoce, olivy.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6. Chovali zde kozy, ovce, prasata a            7. Dováželo se dřevo, zlato, stříbro a               8. Vyváželo se víno, mramor, hrnčířská hlína a           9. Byl zde                 pastvin. 10. Původně husté lesy byly vymýceny, protože dřevo bylo potřeba na stavbu </a:t>
            </a:r>
            <a:endParaRPr lang="cs-CZ" sz="2800" dirty="0" smtClean="0">
              <a:solidFill>
                <a:schemeClr val="tx2">
                  <a:lumMod val="60000"/>
                  <a:lumOff val="40000"/>
                </a:schemeClr>
              </a:solidFill>
              <a:effectLst/>
            </a:endParaRPr>
          </a:p>
        </p:txBody>
      </p:sp>
      <p:sp>
        <p:nvSpPr>
          <p:cNvPr id="4" name="TextovéPole 3">
            <a:hlinkClick r:id="" action="ppaction://noaction" highlightClick="1">
              <a:snd r:embed="rId4" name="chimes.wav"/>
            </a:hlinkClick>
          </p:cNvPr>
          <p:cNvSpPr txBox="1"/>
          <p:nvPr/>
        </p:nvSpPr>
        <p:spPr>
          <a:xfrm>
            <a:off x="346856" y="1340768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severské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>
            <a:hlinkClick r:id="" action="ppaction://noaction" highlightClick="1">
              <a:snd r:embed="rId4" name="chimes.wav"/>
            </a:hlinkClick>
          </p:cNvPr>
          <p:cNvSpPr txBox="1"/>
          <p:nvPr/>
        </p:nvSpPr>
        <p:spPr>
          <a:xfrm>
            <a:off x="1844250" y="1755969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vlhkými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>
            <a:hlinkClick r:id="" action="ppaction://noaction" highlightClick="1">
              <a:snd r:embed="rId4" name="chimes.wav"/>
            </a:hlinkClick>
          </p:cNvPr>
          <p:cNvSpPr txBox="1"/>
          <p:nvPr/>
        </p:nvSpPr>
        <p:spPr>
          <a:xfrm>
            <a:off x="5445612" y="1755969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n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ížinatá,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>
            <a:hlinkClick r:id="" action="ppaction://noaction" highlightClick="1">
              <a:snd r:embed="rId4" name="chimes.wav"/>
            </a:hlinkClick>
          </p:cNvPr>
          <p:cNvSpPr txBox="1"/>
          <p:nvPr/>
        </p:nvSpPr>
        <p:spPr>
          <a:xfrm>
            <a:off x="1028744" y="2203707"/>
            <a:ext cx="1181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hodně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>
            <a:hlinkClick r:id="" action="ppaction://noaction" highlightClick="1">
              <a:snd r:embed="rId4" name="chimes.wav"/>
            </a:hlinkClick>
          </p:cNvPr>
          <p:cNvSpPr txBox="1"/>
          <p:nvPr/>
        </p:nvSpPr>
        <p:spPr>
          <a:xfrm>
            <a:off x="400937" y="2675028"/>
            <a:ext cx="961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Číny.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>
            <a:hlinkClick r:id="" action="ppaction://noaction" highlightClick="1">
              <a:snd r:embed="rId4" name="chimes.wav"/>
            </a:hlinkClick>
          </p:cNvPr>
          <p:cNvSpPr txBox="1"/>
          <p:nvPr/>
        </p:nvSpPr>
        <p:spPr>
          <a:xfrm>
            <a:off x="6487029" y="269203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b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avlna,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>
            <a:hlinkClick r:id="" action="ppaction://noaction" highlightClick="1">
              <a:snd r:embed="rId4" name="chimes.wav"/>
            </a:hlinkClick>
          </p:cNvPr>
          <p:cNvSpPr txBox="1"/>
          <p:nvPr/>
        </p:nvSpPr>
        <p:spPr>
          <a:xfrm>
            <a:off x="3321659" y="3645023"/>
            <a:ext cx="11063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k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rávy.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>
            <a:hlinkClick r:id="" action="ppaction://noaction" highlightClick="1">
              <a:snd r:embed="rId4" name="chimes.wav"/>
            </a:hlinkClick>
          </p:cNvPr>
          <p:cNvSpPr txBox="1"/>
          <p:nvPr/>
        </p:nvSpPr>
        <p:spPr>
          <a:xfrm>
            <a:off x="1619672" y="4071104"/>
            <a:ext cx="12087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mosaz.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>
            <a:hlinkClick r:id="" action="ppaction://noaction" highlightClick="1">
              <a:snd r:embed="rId4" name="chimes.wav"/>
            </a:hlinkClick>
          </p:cNvPr>
          <p:cNvSpPr txBox="1"/>
          <p:nvPr/>
        </p:nvSpPr>
        <p:spPr>
          <a:xfrm>
            <a:off x="1362052" y="4486408"/>
            <a:ext cx="9643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cel. 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ovéPole 13">
            <a:hlinkClick r:id="" action="ppaction://noaction" highlightClick="1">
              <a:snd r:embed="rId4" name="chimes.wav"/>
            </a:hlinkClick>
          </p:cNvPr>
          <p:cNvSpPr txBox="1"/>
          <p:nvPr/>
        </p:nvSpPr>
        <p:spPr>
          <a:xfrm>
            <a:off x="3563888" y="4486408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dostatek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TextovéPole 14">
            <a:hlinkClick r:id="" action="ppaction://noaction" highlightClick="1">
              <a:snd r:embed="rId4" name="chimes.wav"/>
            </a:hlinkClick>
          </p:cNvPr>
          <p:cNvSpPr txBox="1"/>
          <p:nvPr/>
        </p:nvSpPr>
        <p:spPr>
          <a:xfrm>
            <a:off x="1394301" y="5344287"/>
            <a:ext cx="11340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domů.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08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" y="-121126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Bohužel, vrať se zpět.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1200" dirty="0" smtClean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012086"/>
            <a:ext cx="54726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sz="28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67544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endParaRPr lang="cs-CZ" sz="1200" dirty="0" smtClean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3779912" y="1704583"/>
            <a:ext cx="1944216" cy="1724417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Zpět nebo Předchozí 8">
            <a:hlinkClick r:id="" action="ppaction://hlinkshowjump?jump=previousslide" highlightClick="1">
              <a:snd r:embed="rId4" name="laser.wav"/>
            </a:hlinkClick>
          </p:cNvPr>
          <p:cNvSpPr/>
          <p:nvPr/>
        </p:nvSpPr>
        <p:spPr>
          <a:xfrm>
            <a:off x="6084168" y="4221088"/>
            <a:ext cx="1152128" cy="64807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5327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4"/>
          </a:xfrm>
        </p:spPr>
        <p:txBody>
          <a:bodyPr>
            <a:normAutofit fontScale="90000"/>
          </a:bodyPr>
          <a:lstStyle/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-862403"/>
            <a:ext cx="8443913" cy="8632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RULF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, Jan; VÁLKOVÁ, Veronika a kol. 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Dějepis pro VI. r. ZŠ- pravěk a starověk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. Praha: SPN- pedagogické nakladatelství, akciová společnost, 2004, ISBN 80-7235-274-1.</a:t>
            </a:r>
          </a:p>
          <a:p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KOLEKTIV AUTORŮ. 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Dějepis 6, učebnice pro základní školy a víceletá gymnázia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. Plzeň: Fraus, 2007, ISBN 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978-80-7238-208-8</a:t>
            </a:r>
          </a:p>
          <a:p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www.office.com</a:t>
            </a:r>
            <a:r>
              <a:rPr lang="cs-CZ" sz="1200" dirty="0"/>
              <a:t> </a:t>
            </a:r>
            <a:r>
              <a:rPr lang="cs-CZ" sz="1200" dirty="0" smtClean="0"/>
              <a:t> -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všechny snímky, snímek č. 3</a:t>
            </a: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1200" dirty="0" smtClean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92172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1037</TotalTime>
  <Words>807</Words>
  <Application>Microsoft Office PowerPoint</Application>
  <PresentationFormat>Předvádění na obrazovce (4:3)</PresentationFormat>
  <Paragraphs>186</Paragraphs>
  <Slides>14</Slides>
  <Notes>6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Starověké Řecko</vt:lpstr>
      <vt:lpstr>Prezentace aplikace PowerPoint</vt:lpstr>
      <vt:lpstr>Přírodní podmínky</vt:lpstr>
      <vt:lpstr>Zemědělství</vt:lpstr>
      <vt:lpstr>Řemeslo a obchod</vt:lpstr>
      <vt:lpstr>Období řeckých dějin</vt:lpstr>
      <vt:lpstr>Časová linka - Řecko</vt:lpstr>
      <vt:lpstr>Doplň časovou linku- Řecko</vt:lpstr>
      <vt:lpstr>Vylušti doplňovačku:</vt:lpstr>
      <vt:lpstr>Prezentace aplikace PowerPoint</vt:lpstr>
      <vt:lpstr>1</vt:lpstr>
      <vt:lpstr>Bohužel, vrať se zpět.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Nídrová</dc:creator>
  <cp:lastModifiedBy>Věra Nídrová</cp:lastModifiedBy>
  <cp:revision>59</cp:revision>
  <dcterms:created xsi:type="dcterms:W3CDTF">2013-03-03T08:59:10Z</dcterms:created>
  <dcterms:modified xsi:type="dcterms:W3CDTF">2013-04-14T12:16:42Z</dcterms:modified>
</cp:coreProperties>
</file>