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82485-53A0-470C-A98B-D971CB0F80EE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224A6-9618-4F7B-951E-CF5CB6BD8C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172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82485-53A0-470C-A98B-D971CB0F80EE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224A6-9618-4F7B-951E-CF5CB6BD8C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0505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82485-53A0-470C-A98B-D971CB0F80EE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224A6-9618-4F7B-951E-CF5CB6BD8C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2674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82485-53A0-470C-A98B-D971CB0F80EE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224A6-9618-4F7B-951E-CF5CB6BD8C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104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82485-53A0-470C-A98B-D971CB0F80EE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224A6-9618-4F7B-951E-CF5CB6BD8C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391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82485-53A0-470C-A98B-D971CB0F80EE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224A6-9618-4F7B-951E-CF5CB6BD8C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086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82485-53A0-470C-A98B-D971CB0F80EE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224A6-9618-4F7B-951E-CF5CB6BD8C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8127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82485-53A0-470C-A98B-D971CB0F80EE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224A6-9618-4F7B-951E-CF5CB6BD8C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649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82485-53A0-470C-A98B-D971CB0F80EE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224A6-9618-4F7B-951E-CF5CB6BD8C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6097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82485-53A0-470C-A98B-D971CB0F80EE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224A6-9618-4F7B-951E-CF5CB6BD8C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22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82485-53A0-470C-A98B-D971CB0F80EE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224A6-9618-4F7B-951E-CF5CB6BD8C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3982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82485-53A0-470C-A98B-D971CB0F80EE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9224A6-9618-4F7B-951E-CF5CB6BD8C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715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196751"/>
            <a:ext cx="8064896" cy="58477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effectLst/>
                <a:latin typeface="Arial Black" pitchFamily="34" charset="0"/>
              </a:rPr>
              <a:t>Materiály pro hydroizolaci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0743769"/>
              </p:ext>
            </p:extLst>
          </p:nvPr>
        </p:nvGraphicFramePr>
        <p:xfrm>
          <a:off x="506521" y="1988840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VY_32_INOVACE_MA_TP_01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</a:t>
                      </a:r>
                      <a:r>
                        <a:rPr lang="cs-CZ" sz="1200" baseline="0" smtClean="0"/>
                        <a:t>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 pro tesařské práce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Září  2012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2598071"/>
              </p:ext>
            </p:extLst>
          </p:nvPr>
        </p:nvGraphicFramePr>
        <p:xfrm>
          <a:off x="506521" y="4864357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Tento materiál je součástí tematického celku, který odpovídá ŠVP předmětu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Materiály 3. ročníku oboru 36-64-E/01 Tesařské práce.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Slouží pro výuku žáků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jednotlivých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materiálů pro hydroizolaci staveb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247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Materiály pro hydroizolaci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67544" y="1032715"/>
            <a:ext cx="4104456" cy="132343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/>
              <a:t>Základní úkolem izolace je ochrana stavby před nepříznivými účinky. Prodlužuje životnost stavby a zvětšuje její hodnotu.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2492896"/>
            <a:ext cx="4104456" cy="163121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/>
              <a:t>Na stavební díla působí: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b="1" dirty="0" smtClean="0"/>
              <a:t>Běžná zemní vlhkost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b="1" dirty="0" smtClean="0"/>
              <a:t>Volně stékající beztlaková voda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b="1" dirty="0" smtClean="0"/>
              <a:t>Tlaková voda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b="1" dirty="0" smtClean="0"/>
              <a:t>Agresívní průmyslová voda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67544" y="4278575"/>
            <a:ext cx="4104456" cy="22467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000" b="1" dirty="0" smtClean="0"/>
              <a:t>Působením zemní vlhkosti a podzemní vody se na stěnách tvoří plísně, dřevěné konstrukce ve styku s vodou zahnívají, vznikají dřevokazné houby, zmenšuje se pevnost a trvanlivost konstrukcí, zhoršují se hygienické podmínky budov.</a:t>
            </a:r>
          </a:p>
        </p:txBody>
      </p:sp>
      <p:pic>
        <p:nvPicPr>
          <p:cNvPr id="3" name="Picture 2" descr="C:\Users\3\Desktop\DUM obrázky\2012-12-16\DSC0088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527"/>
          <a:stretch/>
        </p:blipFill>
        <p:spPr bwMode="auto">
          <a:xfrm>
            <a:off x="4752969" y="1052736"/>
            <a:ext cx="3923487" cy="5404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495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Materiály pro hydroizolaci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253771"/>
              </p:ext>
            </p:extLst>
          </p:nvPr>
        </p:nvGraphicFramePr>
        <p:xfrm>
          <a:off x="755576" y="1196752"/>
          <a:ext cx="7619157" cy="146304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619157"/>
              </a:tblGrid>
              <a:tr h="337466"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</a:t>
                      </a:r>
                      <a:r>
                        <a:rPr lang="cs-CZ" baseline="0" dirty="0" smtClean="0"/>
                        <a:t> pro hydroizolaci:    HYDRO = VODA,   zabraňují průniku vody</a:t>
                      </a:r>
                      <a:endParaRPr lang="cs-CZ" dirty="0"/>
                    </a:p>
                  </a:txBody>
                  <a:tcPr/>
                </a:tc>
              </a:tr>
              <a:tr h="342153">
                <a:tc>
                  <a:txBody>
                    <a:bodyPr/>
                    <a:lstStyle/>
                    <a:p>
                      <a:r>
                        <a:rPr lang="cs-CZ" dirty="0" smtClean="0"/>
                        <a:t>- </a:t>
                      </a:r>
                      <a:r>
                        <a:rPr lang="cs-CZ" b="1" dirty="0" smtClean="0"/>
                        <a:t>Živičné</a:t>
                      </a:r>
                      <a:r>
                        <a:rPr lang="cs-CZ" b="1" baseline="0" dirty="0" smtClean="0"/>
                        <a:t> materiály </a:t>
                      </a:r>
                      <a:r>
                        <a:rPr lang="cs-CZ" baseline="0" dirty="0" smtClean="0"/>
                        <a:t>– hydroizolace asfaltové a dehtové, </a:t>
                      </a:r>
                      <a:endParaRPr lang="cs-CZ" dirty="0"/>
                    </a:p>
                  </a:txBody>
                  <a:tcPr/>
                </a:tc>
              </a:tr>
              <a:tr h="342153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baseline="0" dirty="0" smtClean="0"/>
                        <a:t>- </a:t>
                      </a:r>
                      <a:r>
                        <a:rPr lang="cs-CZ" b="1" baseline="0" dirty="0" smtClean="0"/>
                        <a:t>Plastové a pryžové </a:t>
                      </a:r>
                      <a:r>
                        <a:rPr lang="cs-CZ" b="0" baseline="0" dirty="0" smtClean="0"/>
                        <a:t>– syntetické hydroizolace (ploché střechy, bazény)</a:t>
                      </a:r>
                      <a:endParaRPr lang="cs-CZ" baseline="0" dirty="0" smtClean="0"/>
                    </a:p>
                  </a:txBody>
                  <a:tcPr/>
                </a:tc>
              </a:tr>
              <a:tr h="342153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baseline="0" dirty="0" smtClean="0"/>
                        <a:t>- </a:t>
                      </a:r>
                      <a:r>
                        <a:rPr lang="cs-CZ" b="1" baseline="0" dirty="0" smtClean="0"/>
                        <a:t>Polyetylenové  (fólie) a jiné hydroizolace </a:t>
                      </a:r>
                      <a:r>
                        <a:rPr lang="cs-CZ" b="0" baseline="0" dirty="0" smtClean="0"/>
                        <a:t>– jílové hmoty, sklo a kovy</a:t>
                      </a:r>
                      <a:endParaRPr lang="cs-CZ" baseline="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3\Pictures\jí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77" y="2996952"/>
            <a:ext cx="5674941" cy="272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804247" y="4221088"/>
            <a:ext cx="1656183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vlhký jíl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93976" y="5877272"/>
            <a:ext cx="7954488" cy="646331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/>
              <a:t>AUTOR, Neuveden. </a:t>
            </a:r>
            <a:r>
              <a:rPr lang="cs-CZ" i="1" dirty="0"/>
              <a:t>Wikipedia.cz</a:t>
            </a:r>
            <a:r>
              <a:rPr lang="cs-CZ" dirty="0"/>
              <a:t> [online]. [cit. </a:t>
            </a:r>
            <a:r>
              <a:rPr lang="cs-CZ" dirty="0" smtClean="0"/>
              <a:t>4.9.2012]. </a:t>
            </a:r>
            <a:r>
              <a:rPr lang="cs-CZ" dirty="0"/>
              <a:t>Dostupný na WWW: http://upload.wikimedia.org/wikipedia/commons/2/2c/Clay-ss-2005.jpg</a:t>
            </a:r>
          </a:p>
        </p:txBody>
      </p:sp>
    </p:spTree>
    <p:extLst>
      <p:ext uri="{BB962C8B-B14F-4D97-AF65-F5344CB8AC3E}">
        <p14:creationId xmlns:p14="http://schemas.microsoft.com/office/powerpoint/2010/main" val="349553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Materiály pro hydroizolaci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350070"/>
              </p:ext>
            </p:extLst>
          </p:nvPr>
        </p:nvGraphicFramePr>
        <p:xfrm>
          <a:off x="467544" y="1124744"/>
          <a:ext cx="8208912" cy="2196248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8208912"/>
              </a:tblGrid>
              <a:tr h="385031">
                <a:tc>
                  <a:txBody>
                    <a:bodyPr/>
                    <a:lstStyle/>
                    <a:p>
                      <a:r>
                        <a:rPr lang="cs-CZ" dirty="0" smtClean="0"/>
                        <a:t>Hydroizolace spodní stavby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r>
                        <a:rPr lang="cs-CZ" dirty="0" smtClean="0"/>
                        <a:t>-</a:t>
                      </a:r>
                      <a:r>
                        <a:rPr lang="cs-CZ" baseline="0" dirty="0" smtClean="0"/>
                        <a:t>    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zabrání vzniku plísní a poškození spodní stavby.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často prováděna společně s </a:t>
                      </a:r>
                      <a:r>
                        <a:rPr lang="cs-CZ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antiradonovým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 opatřením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r>
                        <a:rPr lang="cs-CZ" dirty="0" smtClean="0"/>
                        <a:t>-    </a:t>
                      </a:r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Hydroizolace základů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Hydroizolace podlah - 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lepenkové, pásové, tekuté hydroizolace používané na terasy, prostory kolem krytých bazénů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Picture 2" descr="C:\Users\3\Desktop\DUM obrázky\2013-01-02\DSC0103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9" r="11102"/>
          <a:stretch/>
        </p:blipFill>
        <p:spPr bwMode="auto">
          <a:xfrm>
            <a:off x="779330" y="3591018"/>
            <a:ext cx="3720662" cy="307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23928" y="3573016"/>
            <a:ext cx="1152128" cy="646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Drenážní trubka</a:t>
            </a:r>
            <a:endParaRPr lang="cs-CZ" dirty="0"/>
          </a:p>
        </p:txBody>
      </p:sp>
      <p:pic>
        <p:nvPicPr>
          <p:cNvPr id="2051" name="Picture 3" descr="C:\Users\3\Desktop\DUM obrázky\2013-01-04\DSC011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108" y="3456003"/>
            <a:ext cx="277230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5004048" y="6005027"/>
            <a:ext cx="1152128" cy="646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Asfaltový pás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040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Materiály pro hydroizolaci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240153"/>
              </p:ext>
            </p:extLst>
          </p:nvPr>
        </p:nvGraphicFramePr>
        <p:xfrm>
          <a:off x="467544" y="1073063"/>
          <a:ext cx="6264696" cy="269565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6264696"/>
              </a:tblGrid>
              <a:tr h="385031">
                <a:tc>
                  <a:txBody>
                    <a:bodyPr/>
                    <a:lstStyle/>
                    <a:p>
                      <a:r>
                        <a:rPr lang="cs-CZ" dirty="0" smtClean="0"/>
                        <a:t>Hydroizolace zdiva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r>
                        <a:rPr lang="cs-CZ" dirty="0" smtClean="0"/>
                        <a:t>-</a:t>
                      </a:r>
                      <a:r>
                        <a:rPr lang="cs-CZ" baseline="0" dirty="0" smtClean="0"/>
                        <a:t>    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tam, kde hrozí vniknutí vlhkosti či vody do zdiva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Jedná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 o 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zdivo blíže k terénu nebo zdivo pod úrovní terénu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sklepní prostory)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Svislá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hydroizolace zdiva 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zabrání vniknutí vlhkosti do samotného zdiva z vně stěny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Vodorovná</a:t>
                      </a:r>
                      <a:r>
                        <a:rPr lang="cs-CZ" sz="1800" b="1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hydroizolace zdiva - </a:t>
                      </a:r>
                      <a:r>
                        <a:rPr lang="pl-P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zabrání  prostupu vlhkosti do stěny ze spodu stavby.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C:\Users\3\Desktop\DUM obrázky\2013-01-02\DSC010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1" t="7851" r="11640" b="4594"/>
          <a:stretch/>
        </p:blipFill>
        <p:spPr bwMode="auto">
          <a:xfrm>
            <a:off x="1763688" y="3912521"/>
            <a:ext cx="3090043" cy="290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stavebniny-rychle.cz/data/mod_eshop/1376/mo/main/largest-hydrobit-v60-s-3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71" r="995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-2880000">
            <a:off x="5252154" y="1851191"/>
            <a:ext cx="4662330" cy="390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277667" y="4219347"/>
            <a:ext cx="1152128" cy="646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Nopová folie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652120" y="5949280"/>
            <a:ext cx="1152128" cy="646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Asfaltový pás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74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57200" y="20263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Materiály pro hydroizolaci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550503"/>
              </p:ext>
            </p:extLst>
          </p:nvPr>
        </p:nvGraphicFramePr>
        <p:xfrm>
          <a:off x="467544" y="1196752"/>
          <a:ext cx="4608512" cy="1556168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4608512"/>
              </a:tblGrid>
              <a:tr h="385031">
                <a:tc>
                  <a:txBody>
                    <a:bodyPr/>
                    <a:lstStyle/>
                    <a:p>
                      <a:r>
                        <a:rPr lang="cs-CZ" sz="1800" b="1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Hydroizolace plochých střech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r>
                        <a:rPr lang="cs-CZ" dirty="0" smtClean="0"/>
                        <a:t>-</a:t>
                      </a:r>
                      <a:r>
                        <a:rPr lang="cs-CZ" baseline="0" dirty="0" smtClean="0"/>
                        <a:t>    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pomocí hydroizolačních asfaltových pásů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hydroizolační fólie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hydroizolační nátěry s kombinací pásů 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Picture 2" descr="C:\Users\3\Desktop\DUM obrázky\2013-01-04\DSC011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425273" y="2135567"/>
            <a:ext cx="5400600" cy="3378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3\Desktop\DUM obrázky\2013-01-02\DSC0104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95" b="12876"/>
          <a:stretch/>
        </p:blipFill>
        <p:spPr bwMode="auto">
          <a:xfrm rot="10800000">
            <a:off x="134198" y="3793656"/>
            <a:ext cx="5112568" cy="244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436096" y="5877272"/>
            <a:ext cx="1152128" cy="646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Asfaltový pás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3430741"/>
            <a:ext cx="1512168" cy="646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Hydroizolační folie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040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1492622"/>
            <a:ext cx="7632848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cs-CZ" b="1" dirty="0" smtClean="0"/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b="1" dirty="0">
                <a:solidFill>
                  <a:schemeClr val="tx1"/>
                </a:solidFill>
              </a:rPr>
              <a:t>O</a:t>
            </a:r>
            <a:r>
              <a:rPr lang="cs-CZ" b="1" dirty="0" smtClean="0">
                <a:solidFill>
                  <a:schemeClr val="tx1"/>
                </a:solidFill>
              </a:rPr>
              <a:t>tázka: Vyjmenuj materiály pro hydroizolaci .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 smtClean="0">
                <a:solidFill>
                  <a:schemeClr val="tx1"/>
                </a:solidFill>
              </a:rPr>
              <a:t>Otázka: </a:t>
            </a:r>
            <a:r>
              <a:rPr lang="cs-CZ" b="1" dirty="0">
                <a:solidFill>
                  <a:schemeClr val="tx1"/>
                </a:solidFill>
              </a:rPr>
              <a:t>J</a:t>
            </a:r>
            <a:r>
              <a:rPr lang="cs-CZ" b="1" dirty="0" smtClean="0">
                <a:solidFill>
                  <a:schemeClr val="tx1"/>
                </a:solidFill>
              </a:rPr>
              <a:t>aké materiály se používají jako hydroizolace plochých střech?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68106" y="5750530"/>
            <a:ext cx="7620318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   archív </a:t>
            </a:r>
            <a:r>
              <a:rPr lang="cs-CZ" b="1" dirty="0" smtClean="0">
                <a:solidFill>
                  <a:schemeClr val="tx1"/>
                </a:solidFill>
              </a:rPr>
              <a:t>autora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Materiály pro hydroizolaci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835498" y="1484784"/>
            <a:ext cx="179228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Otázky:</a:t>
            </a:r>
            <a:endParaRPr lang="cs-CZ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411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Materiály pro hydroizolaci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2776" y="1492623"/>
            <a:ext cx="8193679" cy="20313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cs-CZ" b="1" dirty="0" smtClean="0"/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pPr fontAlgn="t"/>
            <a:r>
              <a:rPr lang="cs-CZ" dirty="0" smtClean="0"/>
              <a:t>1.- </a:t>
            </a:r>
            <a:r>
              <a:rPr lang="cs-CZ" dirty="0"/>
              <a:t>Živičné materiály – hydroizolace asfaltové a dehtové</a:t>
            </a:r>
          </a:p>
          <a:p>
            <a:pPr fontAlgn="t"/>
            <a:r>
              <a:rPr lang="cs-CZ" dirty="0" smtClean="0"/>
              <a:t>   - </a:t>
            </a:r>
            <a:r>
              <a:rPr lang="cs-CZ" dirty="0"/>
              <a:t>Plastové a pryžové – syntetické hydroizolace (ploché střechy, bazény)</a:t>
            </a:r>
          </a:p>
          <a:p>
            <a:pPr fontAlgn="t"/>
            <a:r>
              <a:rPr lang="cs-CZ" dirty="0" smtClean="0"/>
              <a:t>   - </a:t>
            </a:r>
            <a:r>
              <a:rPr lang="cs-CZ" dirty="0"/>
              <a:t>Polyetylenové  (fólie) a jiné hydroizolace – jílové hmoty, sklo a </a:t>
            </a:r>
            <a:r>
              <a:rPr lang="cs-CZ" dirty="0" smtClean="0"/>
              <a:t>kovy</a:t>
            </a:r>
          </a:p>
          <a:p>
            <a:pPr fontAlgn="t"/>
            <a:r>
              <a:rPr lang="cs-CZ" dirty="0" smtClean="0"/>
              <a:t>2. Asfaltové pásy, hydroizolační folie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82777" y="1492622"/>
            <a:ext cx="261885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Odpovědi:</a:t>
            </a:r>
            <a:endParaRPr lang="cs-CZ" sz="4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680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413</Words>
  <Application>Microsoft Office PowerPoint</Application>
  <PresentationFormat>Předvádění na obrazovce (4:3)</PresentationFormat>
  <Paragraphs>73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Materiály pro hydroizolaci</vt:lpstr>
      <vt:lpstr>Materiály pro hydroizolaci</vt:lpstr>
      <vt:lpstr>Materiály pro hydroizolaci</vt:lpstr>
      <vt:lpstr>Materiály pro hydroizolaci</vt:lpstr>
      <vt:lpstr>Materiály pro hydroizolaci</vt:lpstr>
      <vt:lpstr>Materiály pro hydroizolaci</vt:lpstr>
      <vt:lpstr>Materiály pro hydroizolaci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Martin a Lída</cp:lastModifiedBy>
  <cp:revision>6</cp:revision>
  <dcterms:created xsi:type="dcterms:W3CDTF">2012-09-04T13:22:06Z</dcterms:created>
  <dcterms:modified xsi:type="dcterms:W3CDTF">2013-04-14T15:53:53Z</dcterms:modified>
</cp:coreProperties>
</file>