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DB320-1296-41C4-A660-1A1595BE7EF7}" type="datetimeFigureOut">
              <a:rPr lang="cs-CZ" smtClean="0"/>
              <a:t>10.4.2013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75258-06CA-49D2-AB25-0B9FD7037E3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78442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DB320-1296-41C4-A660-1A1595BE7EF7}" type="datetimeFigureOut">
              <a:rPr lang="cs-CZ" smtClean="0"/>
              <a:t>10.4.2013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75258-06CA-49D2-AB25-0B9FD7037E3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0223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DB320-1296-41C4-A660-1A1595BE7EF7}" type="datetimeFigureOut">
              <a:rPr lang="cs-CZ" smtClean="0"/>
              <a:t>10.4.2013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75258-06CA-49D2-AB25-0B9FD7037E3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5097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DB320-1296-41C4-A660-1A1595BE7EF7}" type="datetimeFigureOut">
              <a:rPr lang="cs-CZ" smtClean="0"/>
              <a:t>10.4.2013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75258-06CA-49D2-AB25-0B9FD7037E3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467842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DB320-1296-41C4-A660-1A1595BE7EF7}" type="datetimeFigureOut">
              <a:rPr lang="cs-CZ" smtClean="0"/>
              <a:t>10.4.2013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75258-06CA-49D2-AB25-0B9FD7037E3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70901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DB320-1296-41C4-A660-1A1595BE7EF7}" type="datetimeFigureOut">
              <a:rPr lang="cs-CZ" smtClean="0"/>
              <a:t>10.4.2013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75258-06CA-49D2-AB25-0B9FD7037E3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27759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DB320-1296-41C4-A660-1A1595BE7EF7}" type="datetimeFigureOut">
              <a:rPr lang="cs-CZ" smtClean="0"/>
              <a:t>10.4.2013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75258-06CA-49D2-AB25-0B9FD7037E3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42244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DB320-1296-41C4-A660-1A1595BE7EF7}" type="datetimeFigureOut">
              <a:rPr lang="cs-CZ" smtClean="0"/>
              <a:t>10.4.2013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75258-06CA-49D2-AB25-0B9FD7037E3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29384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DB320-1296-41C4-A660-1A1595BE7EF7}" type="datetimeFigureOut">
              <a:rPr lang="cs-CZ" smtClean="0"/>
              <a:t>10.4.2013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75258-06CA-49D2-AB25-0B9FD7037E3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2763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DB320-1296-41C4-A660-1A1595BE7EF7}" type="datetimeFigureOut">
              <a:rPr lang="cs-CZ" smtClean="0"/>
              <a:t>10.4.2013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75258-06CA-49D2-AB25-0B9FD7037E3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84125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DB320-1296-41C4-A660-1A1595BE7EF7}" type="datetimeFigureOut">
              <a:rPr lang="cs-CZ" smtClean="0"/>
              <a:t>10.4.2013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75258-06CA-49D2-AB25-0B9FD7037E3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24177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CDB320-1296-41C4-A660-1A1595BE7EF7}" type="datetimeFigureOut">
              <a:rPr lang="cs-CZ" smtClean="0"/>
              <a:t>10.4.2013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975258-06CA-49D2-AB25-0B9FD7037E3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52838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1840" y="448526"/>
            <a:ext cx="3294915" cy="7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ovéPole 2"/>
          <p:cNvSpPr txBox="1"/>
          <p:nvPr/>
        </p:nvSpPr>
        <p:spPr>
          <a:xfrm>
            <a:off x="539552" y="1196751"/>
            <a:ext cx="8064896" cy="584775"/>
          </a:xfrm>
          <a:prstGeom prst="rect">
            <a:avLst/>
          </a:prstGeom>
          <a:ln>
            <a:solidFill>
              <a:srgbClr val="002060"/>
            </a:solidFill>
          </a:ln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all" dirty="0" smtClean="0">
                <a:ln w="0"/>
                <a:solidFill>
                  <a:schemeClr val="accent3">
                    <a:lumMod val="50000"/>
                  </a:schemeClr>
                </a:solidFill>
                <a:latin typeface="Arial Black" pitchFamily="34" charset="0"/>
              </a:rPr>
              <a:t>Izolační pásy - folie</a:t>
            </a:r>
            <a:endParaRPr lang="cs-CZ" sz="3200" b="1" cap="all" dirty="0">
              <a:ln w="0"/>
              <a:solidFill>
                <a:schemeClr val="accent3">
                  <a:lumMod val="50000"/>
                </a:schemeClr>
              </a:solidFill>
              <a:effectLst/>
              <a:latin typeface="Arial Black" pitchFamily="34" charset="0"/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6697927"/>
              </p:ext>
            </p:extLst>
          </p:nvPr>
        </p:nvGraphicFramePr>
        <p:xfrm>
          <a:off x="539552" y="2132856"/>
          <a:ext cx="8064896" cy="2762879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tableStyleId>{5940675A-B579-460E-94D1-54222C63F5DA}</a:tableStyleId>
              </a:tblPr>
              <a:tblGrid>
                <a:gridCol w="1980220"/>
                <a:gridCol w="6084676"/>
              </a:tblGrid>
              <a:tr h="451479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Číslo projektu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CZ.1.07/1.5.00/34.0762</a:t>
                      </a:r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Číslo materiálu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VY_32_INOVACE_MA_TP_03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Název školy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Střední</a:t>
                      </a:r>
                      <a:r>
                        <a:rPr lang="cs-CZ" sz="1200" baseline="0" dirty="0" smtClean="0"/>
                        <a:t> odborné  učiliště a Středisko praktického vyučování s.r.o.,</a:t>
                      </a:r>
                    </a:p>
                    <a:p>
                      <a:r>
                        <a:rPr lang="cs-CZ" sz="1200" baseline="0" dirty="0" smtClean="0"/>
                        <a:t>Zádveřice č. 5, Zádveřice –Raková, 763 12</a:t>
                      </a:r>
                      <a:endParaRPr lang="cs-CZ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Ing. Josef Kůra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Tematický</a:t>
                      </a:r>
                      <a:r>
                        <a:rPr lang="cs-CZ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celek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Materiály pro </a:t>
                      </a:r>
                      <a:r>
                        <a:rPr lang="cs-CZ" smtClean="0"/>
                        <a:t>tesařské práce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3. Ročník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Datum tvorby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září</a:t>
                      </a:r>
                      <a:r>
                        <a:rPr lang="cs-CZ" baseline="0" dirty="0" smtClean="0"/>
                        <a:t> 2</a:t>
                      </a:r>
                      <a:r>
                        <a:rPr lang="cs-CZ" dirty="0" smtClean="0"/>
                        <a:t>012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6179063"/>
              </p:ext>
            </p:extLst>
          </p:nvPr>
        </p:nvGraphicFramePr>
        <p:xfrm>
          <a:off x="506521" y="5314080"/>
          <a:ext cx="8097927" cy="121126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097927"/>
              </a:tblGrid>
              <a:tr h="405980"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/>
                        <a:t>Anotace</a:t>
                      </a:r>
                      <a:endParaRPr lang="cs-CZ" sz="1400" dirty="0"/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805284">
                <a:tc>
                  <a:txBody>
                    <a:bodyPr/>
                    <a:lstStyle/>
                    <a:p>
                      <a:pPr algn="just"/>
                      <a:r>
                        <a:rPr lang="cs-CZ" sz="12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Materiál slouží pro výuku </a:t>
                      </a:r>
                      <a:r>
                        <a:rPr lang="cs-CZ" sz="1200" b="0" i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speciálních oborů, pro žáky  oboru tesařské práce. </a:t>
                      </a:r>
                      <a:r>
                        <a:rPr lang="cs-CZ" sz="12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Prezentace obsahuje</a:t>
                      </a:r>
                      <a:r>
                        <a:rPr lang="cs-CZ" sz="1200" b="0" i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výklad jednotlivých druhů fólií k izolaci.</a:t>
                      </a:r>
                      <a:endParaRPr lang="cs-CZ" sz="900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5226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634082"/>
          </a:xfr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Izolační pásy - fólie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graphicFrame>
        <p:nvGraphicFramePr>
          <p:cNvPr id="42" name="Tabulka 4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8067918"/>
              </p:ext>
            </p:extLst>
          </p:nvPr>
        </p:nvGraphicFramePr>
        <p:xfrm>
          <a:off x="639895" y="3342104"/>
          <a:ext cx="3788089" cy="2103120"/>
        </p:xfrm>
        <a:graphic>
          <a:graphicData uri="http://schemas.openxmlformats.org/drawingml/2006/table">
            <a:tbl>
              <a:tblPr firstRow="1" bandRow="1">
                <a:tableStyleId>{08FB837D-C827-4EFA-A057-4D05807E0F7C}</a:tableStyleId>
              </a:tblPr>
              <a:tblGrid>
                <a:gridCol w="3788089"/>
              </a:tblGrid>
              <a:tr h="337466">
                <a:tc>
                  <a:txBody>
                    <a:bodyPr/>
                    <a:lstStyle/>
                    <a:p>
                      <a:r>
                        <a:rPr lang="cs-CZ" dirty="0" smtClean="0"/>
                        <a:t>NETEX</a:t>
                      </a:r>
                      <a:r>
                        <a:rPr lang="cs-CZ" baseline="0" dirty="0" smtClean="0"/>
                        <a:t> F 701</a:t>
                      </a:r>
                      <a:endParaRPr lang="cs-CZ" dirty="0"/>
                    </a:p>
                  </a:txBody>
                  <a:tcPr/>
                </a:tc>
              </a:tr>
              <a:tr h="342153">
                <a:tc>
                  <a:txBody>
                    <a:bodyPr/>
                    <a:lstStyle/>
                    <a:p>
                      <a:r>
                        <a:rPr lang="cs-CZ" b="0" dirty="0" smtClean="0"/>
                        <a:t>-   </a:t>
                      </a:r>
                      <a:r>
                        <a:rPr lang="cs-CZ" b="0" baseline="0" dirty="0" smtClean="0"/>
                        <a:t> Folie s ochrannou textilní vrstvou</a:t>
                      </a:r>
                      <a:endParaRPr lang="cs-CZ" b="0" dirty="0"/>
                    </a:p>
                  </a:txBody>
                  <a:tcPr/>
                </a:tc>
              </a:tr>
              <a:tr h="342153"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cs-CZ" b="0" baseline="0" dirty="0" smtClean="0"/>
                        <a:t>Klade se na štěrkopísek </a:t>
                      </a:r>
                      <a:r>
                        <a:rPr lang="cs-CZ" b="0" baseline="0" dirty="0" err="1" smtClean="0"/>
                        <a:t>tl</a:t>
                      </a:r>
                      <a:r>
                        <a:rPr lang="cs-CZ" b="0" baseline="0" dirty="0" smtClean="0"/>
                        <a:t>. 100 mm</a:t>
                      </a:r>
                    </a:p>
                  </a:txBody>
                  <a:tcPr/>
                </a:tc>
              </a:tr>
              <a:tr h="342153"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cs-CZ" b="0" baseline="0" dirty="0" smtClean="0"/>
                        <a:t>Na položenou folii se provádí podlahová vrstva</a:t>
                      </a:r>
                    </a:p>
                  </a:txBody>
                  <a:tcPr/>
                </a:tc>
              </a:tr>
              <a:tr h="342153"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cs-CZ" b="0" baseline="0" dirty="0" smtClean="0"/>
                        <a:t>Lze používat i ke svislé izolaci stěn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0" name="TextovéPole 49"/>
          <p:cNvSpPr txBox="1"/>
          <p:nvPr/>
        </p:nvSpPr>
        <p:spPr>
          <a:xfrm>
            <a:off x="467544" y="1124744"/>
            <a:ext cx="8208911" cy="1015663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b="1" u="sng" dirty="0" smtClean="0"/>
              <a:t>Fólie </a:t>
            </a:r>
            <a:r>
              <a:rPr lang="cs-CZ" sz="2000" dirty="0" smtClean="0"/>
              <a:t>jsou vyrobené ze syntetického kaučuku a přísad.</a:t>
            </a:r>
            <a:endParaRPr lang="cs-CZ" sz="2000" u="sng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cs-CZ" sz="2000" dirty="0" smtClean="0"/>
              <a:t>Odolné vlhkosti a vodě, ultrafialovému záření, ozónu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000" dirty="0" smtClean="0"/>
              <a:t>Odolné mikroorganismům, hlodavcům, korozím, solím</a:t>
            </a:r>
            <a:endParaRPr lang="cs-CZ" sz="2000" dirty="0"/>
          </a:p>
        </p:txBody>
      </p:sp>
      <p:graphicFrame>
        <p:nvGraphicFramePr>
          <p:cNvPr id="53" name="Tabulka 5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80431"/>
              </p:ext>
            </p:extLst>
          </p:nvPr>
        </p:nvGraphicFramePr>
        <p:xfrm>
          <a:off x="4716016" y="3356992"/>
          <a:ext cx="3788089" cy="2060918"/>
        </p:xfrm>
        <a:graphic>
          <a:graphicData uri="http://schemas.openxmlformats.org/drawingml/2006/table">
            <a:tbl>
              <a:tblPr firstRow="1" bandRow="1">
                <a:tableStyleId>{08FB837D-C827-4EFA-A057-4D05807E0F7C}</a:tableStyleId>
              </a:tblPr>
              <a:tblGrid>
                <a:gridCol w="3788089"/>
              </a:tblGrid>
              <a:tr h="385031">
                <a:tc>
                  <a:txBody>
                    <a:bodyPr/>
                    <a:lstStyle/>
                    <a:p>
                      <a:r>
                        <a:rPr lang="cs-CZ" dirty="0" smtClean="0"/>
                        <a:t>OPTIFOL -</a:t>
                      </a:r>
                      <a:r>
                        <a:rPr lang="cs-CZ" baseline="0" dirty="0" smtClean="0"/>
                        <a:t> použití dříve na starších stavbách</a:t>
                      </a:r>
                      <a:endParaRPr lang="cs-CZ" dirty="0"/>
                    </a:p>
                  </a:txBody>
                  <a:tcPr/>
                </a:tc>
              </a:tr>
              <a:tr h="390379"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cs-CZ" b="0" baseline="0" dirty="0" smtClean="0"/>
                        <a:t>Pryžová folie</a:t>
                      </a:r>
                    </a:p>
                  </a:txBody>
                  <a:tcPr/>
                </a:tc>
              </a:tr>
              <a:tr h="390379"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cs-CZ" b="0" baseline="0" dirty="0" smtClean="0"/>
                        <a:t>Vysoce odolná vodě</a:t>
                      </a:r>
                    </a:p>
                  </a:txBody>
                  <a:tcPr/>
                </a:tc>
              </a:tr>
              <a:tr h="390379">
                <a:tc>
                  <a:txBody>
                    <a:bodyPr/>
                    <a:lstStyle/>
                    <a:p>
                      <a:pPr marL="0" indent="0">
                        <a:buFontTx/>
                        <a:buNone/>
                      </a:pPr>
                      <a:r>
                        <a:rPr lang="cs-CZ" b="0" baseline="0" dirty="0" smtClean="0"/>
                        <a:t>-    K izolaci spodních částí budov, k izolaci střech, mostů, bazénů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467545" y="2292807"/>
            <a:ext cx="8208911" cy="707886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342900" indent="-342900" fontAlgn="base">
              <a:buFont typeface="Arial" pitchFamily="34" charset="0"/>
              <a:buChar char="•"/>
            </a:pPr>
            <a:r>
              <a:rPr lang="cs-CZ" sz="2000" dirty="0" smtClean="0"/>
              <a:t>Proti </a:t>
            </a:r>
            <a:r>
              <a:rPr lang="cs-CZ" sz="2000" dirty="0"/>
              <a:t>zemní vlhkosti se používají fólie v </a:t>
            </a:r>
            <a:r>
              <a:rPr lang="cs-CZ" sz="2000" dirty="0" err="1"/>
              <a:t>tl</a:t>
            </a:r>
            <a:r>
              <a:rPr lang="cs-CZ" sz="2000" dirty="0"/>
              <a:t>. do 1 mm</a:t>
            </a:r>
          </a:p>
          <a:p>
            <a:pPr marL="342900" indent="-342900" fontAlgn="base">
              <a:buFont typeface="Arial" pitchFamily="34" charset="0"/>
              <a:buChar char="•"/>
            </a:pPr>
            <a:r>
              <a:rPr lang="cs-CZ" sz="2000" dirty="0"/>
              <a:t>Izolace proti tlakové vodě se provádí z fólií v </a:t>
            </a:r>
            <a:r>
              <a:rPr lang="cs-CZ" sz="2000" dirty="0" err="1"/>
              <a:t>tl</a:t>
            </a:r>
            <a:r>
              <a:rPr lang="cs-CZ" sz="2000" dirty="0"/>
              <a:t>. větší než 1 </a:t>
            </a:r>
            <a:r>
              <a:rPr lang="cs-CZ" sz="2000" dirty="0" smtClean="0"/>
              <a:t>mm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016203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3" name="Tabulka 5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6913688"/>
              </p:ext>
            </p:extLst>
          </p:nvPr>
        </p:nvGraphicFramePr>
        <p:xfrm>
          <a:off x="467544" y="1595760"/>
          <a:ext cx="3600400" cy="1473200"/>
        </p:xfrm>
        <a:graphic>
          <a:graphicData uri="http://schemas.openxmlformats.org/drawingml/2006/table">
            <a:tbl>
              <a:tblPr firstRow="1" bandRow="1">
                <a:tableStyleId>{69C7853C-536D-4A76-A0AE-DD22124D55A5}</a:tableStyleId>
              </a:tblPr>
              <a:tblGrid>
                <a:gridCol w="3600400"/>
              </a:tblGrid>
              <a:tr h="0">
                <a:tc>
                  <a:txBody>
                    <a:bodyPr/>
                    <a:lstStyle/>
                    <a:p>
                      <a:r>
                        <a:rPr lang="cs-CZ" dirty="0" smtClean="0"/>
                        <a:t>IZOFOL</a:t>
                      </a:r>
                      <a:endParaRPr lang="cs-CZ" dirty="0"/>
                    </a:p>
                  </a:txBody>
                  <a:tcPr/>
                </a:tc>
              </a:tr>
              <a:tr h="151956"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cs-CZ" b="0" baseline="0" dirty="0" smtClean="0"/>
                        <a:t>Folie z PVC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0" baseline="0" dirty="0" smtClean="0"/>
                        <a:t>-    Spojuje se svařováním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0" baseline="0" dirty="0" smtClean="0"/>
                        <a:t>-    Použití proti tlakové vodě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1" name="Nadpis 1"/>
          <p:cNvSpPr>
            <a:spLocks noGrp="1"/>
          </p:cNvSpPr>
          <p:nvPr>
            <p:ph type="title"/>
          </p:nvPr>
        </p:nvSpPr>
        <p:spPr>
          <a:xfrm>
            <a:off x="467544" y="202630"/>
            <a:ext cx="8229600" cy="634082"/>
          </a:xfr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Izolační pásy - fólie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1081430"/>
              </p:ext>
            </p:extLst>
          </p:nvPr>
        </p:nvGraphicFramePr>
        <p:xfrm>
          <a:off x="467544" y="3830920"/>
          <a:ext cx="3600400" cy="2118360"/>
        </p:xfrm>
        <a:graphic>
          <a:graphicData uri="http://schemas.openxmlformats.org/drawingml/2006/table">
            <a:tbl>
              <a:tblPr firstRow="1" bandRow="1">
                <a:tableStyleId>{284E427A-3D55-4303-BF80-6455036E1DE7}</a:tableStyleId>
              </a:tblPr>
              <a:tblGrid>
                <a:gridCol w="3600400"/>
              </a:tblGrid>
              <a:tr h="0">
                <a:tc>
                  <a:txBody>
                    <a:bodyPr/>
                    <a:lstStyle/>
                    <a:p>
                      <a:r>
                        <a:rPr lang="cs-CZ" baseline="0" dirty="0" smtClean="0"/>
                        <a:t>FATRAFOL  - folie, kterou nejčastěji na učilišti používáme,  </a:t>
                      </a:r>
                      <a:r>
                        <a:rPr lang="cs-CZ" b="1" baseline="0" dirty="0" smtClean="0"/>
                        <a:t>je určena pro </a:t>
                      </a:r>
                    </a:p>
                  </a:txBody>
                  <a:tcPr/>
                </a:tc>
              </a:tr>
              <a:tr h="151956"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cs-CZ" b="0" baseline="0" dirty="0" smtClean="0"/>
                        <a:t>hydroizolaci střech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b="0" baseline="0" dirty="0" smtClean="0"/>
                        <a:t>-    podzemních částí staveb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b="0" baseline="0" dirty="0" smtClean="0"/>
                        <a:t>-    jezírek a vodních nádrží</a:t>
                      </a:r>
                      <a:endParaRPr lang="cs-CZ" b="0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0" baseline="0" dirty="0" smtClean="0"/>
                        <a:t>-    Pro novostavby i rekonstrukce</a:t>
                      </a: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C:\Users\3\Desktop\DUM obrázky\2013-01-02\DSC01049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079" b="12637"/>
          <a:stretch/>
        </p:blipFill>
        <p:spPr bwMode="auto">
          <a:xfrm rot="5400000">
            <a:off x="3550220" y="1570460"/>
            <a:ext cx="5830366" cy="4506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3728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1501451"/>
              </p:ext>
            </p:extLst>
          </p:nvPr>
        </p:nvGraphicFramePr>
        <p:xfrm>
          <a:off x="611560" y="1124744"/>
          <a:ext cx="7920880" cy="4851400"/>
        </p:xfrm>
        <a:graphic>
          <a:graphicData uri="http://schemas.openxmlformats.org/drawingml/2006/table">
            <a:tbl>
              <a:tblPr firstRow="1" bandRow="1">
                <a:tableStyleId>{284E427A-3D55-4303-BF80-6455036E1DE7}</a:tableStyleId>
              </a:tblPr>
              <a:tblGrid>
                <a:gridCol w="7920880"/>
              </a:tblGrid>
              <a:tr h="0">
                <a:tc>
                  <a:txBody>
                    <a:bodyPr/>
                    <a:lstStyle/>
                    <a:p>
                      <a:r>
                        <a:rPr lang="cs-CZ" baseline="0" dirty="0" smtClean="0"/>
                        <a:t>FATRAFOL  S     </a:t>
                      </a:r>
                      <a:r>
                        <a:rPr lang="cs-CZ" b="0" baseline="0" dirty="0" smtClean="0"/>
                        <a:t>je určen pro ploché a mírně šikmé střechy </a:t>
                      </a:r>
                      <a:endParaRPr lang="cs-CZ" baseline="0" dirty="0" smtClean="0"/>
                    </a:p>
                  </a:txBody>
                  <a:tcPr/>
                </a:tc>
              </a:tr>
              <a:tr h="151956"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cs-CZ" b="1" baseline="0" dirty="0" err="1" smtClean="0"/>
                        <a:t>Fatrafol</a:t>
                      </a:r>
                      <a:r>
                        <a:rPr lang="cs-CZ" b="1" baseline="0" dirty="0" smtClean="0"/>
                        <a:t> 810 </a:t>
                      </a:r>
                      <a:r>
                        <a:rPr lang="cs-CZ" b="0" baseline="0" dirty="0" smtClean="0"/>
                        <a:t>– PVC vyztužená polyesterovou mřížkou, má zvýšenou požární odolnost, používá se pro ploché střechy bez zátěžové, nesmí přijít do styku s dehty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cs-CZ" b="1" baseline="0" dirty="0" err="1" smtClean="0"/>
                        <a:t>Fatrafol</a:t>
                      </a:r>
                      <a:r>
                        <a:rPr lang="cs-CZ" b="1" baseline="0" dirty="0" smtClean="0"/>
                        <a:t> 804 </a:t>
                      </a:r>
                      <a:r>
                        <a:rPr lang="cs-CZ" b="0" baseline="0" dirty="0" smtClean="0"/>
                        <a:t>– střešní nevyztužená folie, používá se k opracování detailu, není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b="0" baseline="0" dirty="0" smtClean="0"/>
                        <a:t>      vhodná k celoplošnému použití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cs-CZ" b="1" baseline="0" dirty="0" err="1" smtClean="0"/>
                        <a:t>Fatrafol</a:t>
                      </a:r>
                      <a:r>
                        <a:rPr lang="cs-CZ" b="1" baseline="0" dirty="0" smtClean="0"/>
                        <a:t> 807 </a:t>
                      </a:r>
                      <a:r>
                        <a:rPr lang="cs-CZ" b="0" baseline="0" dirty="0" smtClean="0"/>
                        <a:t>– na bázi PVC s podkladní vrstvou z netkané PES textilie, je určena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b="0" baseline="0" dirty="0" smtClean="0"/>
                        <a:t>      pro sanace starých asfaltových povlakových krytin plochých střech</a:t>
                      </a:r>
                      <a:endParaRPr lang="cs-CZ" b="0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0" baseline="0" dirty="0" smtClean="0"/>
                        <a:t>-    </a:t>
                      </a:r>
                      <a:r>
                        <a:rPr lang="cs-CZ" b="1" baseline="0" dirty="0" err="1" smtClean="0"/>
                        <a:t>Fatrafol</a:t>
                      </a:r>
                      <a:r>
                        <a:rPr lang="cs-CZ" b="1" baseline="0" dirty="0" smtClean="0"/>
                        <a:t> 808 </a:t>
                      </a:r>
                      <a:r>
                        <a:rPr lang="cs-CZ" b="0" baseline="0" dirty="0" smtClean="0"/>
                        <a:t>- na bázi PVC s podkladní vrstvou z netkané PES textilie, určen pro</a:t>
                      </a:r>
                    </a:p>
                    <a:p>
                      <a:r>
                        <a:rPr lang="cs-CZ" b="0" baseline="0" dirty="0" smtClean="0"/>
                        <a:t>     ploché střechy s vegetační vrstvou, s vrstvou z kameniva, dlažby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cs-CZ" b="1" baseline="0" dirty="0" err="1" smtClean="0"/>
                        <a:t>Fatrafol</a:t>
                      </a:r>
                      <a:r>
                        <a:rPr lang="cs-CZ" b="1" baseline="0" dirty="0" smtClean="0"/>
                        <a:t> 818 </a:t>
                      </a:r>
                      <a:r>
                        <a:rPr lang="cs-CZ" b="0" baseline="0" dirty="0" smtClean="0"/>
                        <a:t>– folie z PVC se skleněným rounem, není odolný UV záření, je nutná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cs-CZ" b="0" baseline="0" dirty="0" smtClean="0"/>
                        <a:t>      vegetační vrstva nebo vrstva kameniva 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cs-CZ" b="1" baseline="0" dirty="0" err="1" smtClean="0"/>
                        <a:t>Fatrafol</a:t>
                      </a:r>
                      <a:r>
                        <a:rPr lang="cs-CZ" b="1" baseline="0" dirty="0" smtClean="0"/>
                        <a:t> 814 </a:t>
                      </a:r>
                      <a:r>
                        <a:rPr lang="cs-CZ" b="0" baseline="0" dirty="0" smtClean="0"/>
                        <a:t>- folie z PVC se skleněným rounem, odolná UV záření, </a:t>
                      </a:r>
                      <a:r>
                        <a:rPr lang="cs-CZ" b="0" baseline="0" dirty="0" err="1" smtClean="0"/>
                        <a:t>pochůzná</a:t>
                      </a:r>
                      <a:r>
                        <a:rPr lang="cs-CZ" b="0" baseline="0" dirty="0" smtClean="0"/>
                        <a:t>, je 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cs-CZ" b="0" baseline="0" dirty="0" smtClean="0"/>
                        <a:t>      vhodná na terasy, balkony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indent="0">
                        <a:buFontTx/>
                        <a:buNone/>
                      </a:pPr>
                      <a:r>
                        <a:rPr lang="cs-CZ" b="0" baseline="0" dirty="0" smtClean="0"/>
                        <a:t>-     </a:t>
                      </a:r>
                      <a:r>
                        <a:rPr lang="cs-CZ" b="1" baseline="0" dirty="0" err="1" smtClean="0"/>
                        <a:t>Fatrafol</a:t>
                      </a:r>
                      <a:r>
                        <a:rPr lang="cs-CZ" b="1" baseline="0" dirty="0" smtClean="0"/>
                        <a:t> P 918 </a:t>
                      </a:r>
                      <a:r>
                        <a:rPr lang="cs-CZ" b="0" baseline="0" dirty="0" smtClean="0"/>
                        <a:t>– odolává UV záření, je snášenlivá s asfaltem, nezátěžová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57200" y="188913"/>
            <a:ext cx="8229600" cy="633412"/>
          </a:xfr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Izolační pásy - fólie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21976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1"/>
          <p:cNvSpPr>
            <a:spLocks noGrp="1"/>
          </p:cNvSpPr>
          <p:nvPr>
            <p:ph type="title"/>
          </p:nvPr>
        </p:nvSpPr>
        <p:spPr>
          <a:xfrm>
            <a:off x="457200" y="188913"/>
            <a:ext cx="8229600" cy="633412"/>
          </a:xfr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Izolační pásy - fólie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026" name="Picture 2" descr="C:\Users\3\Desktop\DUM obrázky\2013-01-06\DSC0119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956698"/>
            <a:ext cx="8208912" cy="5808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9888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3\Desktop\DUM obrázky\2013-01-06\DSC01196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332"/>
          <a:stretch/>
        </p:blipFill>
        <p:spPr bwMode="auto">
          <a:xfrm>
            <a:off x="971600" y="1785256"/>
            <a:ext cx="7296811" cy="4524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508104" y="1196752"/>
            <a:ext cx="2760307" cy="369332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Souprava na svařování folii</a:t>
            </a:r>
            <a:endParaRPr lang="cs-CZ" dirty="0"/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457200" y="188913"/>
            <a:ext cx="8229600" cy="633412"/>
          </a:xfr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Izolační pásy - fólie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66826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9782339"/>
              </p:ext>
            </p:extLst>
          </p:nvPr>
        </p:nvGraphicFramePr>
        <p:xfrm>
          <a:off x="611560" y="1268760"/>
          <a:ext cx="7920880" cy="4297680"/>
        </p:xfrm>
        <a:graphic>
          <a:graphicData uri="http://schemas.openxmlformats.org/drawingml/2006/table">
            <a:tbl>
              <a:tblPr firstRow="1" bandRow="1">
                <a:tableStyleId>{284E427A-3D55-4303-BF80-6455036E1DE7}</a:tableStyleId>
              </a:tblPr>
              <a:tblGrid>
                <a:gridCol w="7920880"/>
              </a:tblGrid>
              <a:tr h="0">
                <a:tc>
                  <a:txBody>
                    <a:bodyPr/>
                    <a:lstStyle/>
                    <a:p>
                      <a:r>
                        <a:rPr lang="cs-CZ" baseline="0" dirty="0" smtClean="0"/>
                        <a:t>FATRAFOL  H     </a:t>
                      </a:r>
                      <a:r>
                        <a:rPr lang="cs-CZ" b="0" baseline="0" dirty="0" smtClean="0"/>
                        <a:t>je určen proti zemní vlhkosti, spodní tlakové vodě, ropě, radonu</a:t>
                      </a:r>
                      <a:endParaRPr lang="cs-CZ" baseline="0" dirty="0" smtClean="0"/>
                    </a:p>
                  </a:txBody>
                  <a:tcPr/>
                </a:tc>
              </a:tr>
              <a:tr h="151956"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cs-CZ" b="1" baseline="0" dirty="0" err="1" smtClean="0"/>
                        <a:t>Fatrafol</a:t>
                      </a:r>
                      <a:r>
                        <a:rPr lang="cs-CZ" b="1" baseline="0" dirty="0" smtClean="0"/>
                        <a:t> 803 </a:t>
                      </a:r>
                      <a:r>
                        <a:rPr lang="cs-CZ" b="0" baseline="0" dirty="0" smtClean="0"/>
                        <a:t>– nevyztužená folie polyvinylchloridu, používá se k izolaci proti tlakové a prosakující vodě, proti pronikání kapalin do spodních vod, vhodný k izolaci tunelů, zemních nádrží, jímek, zemědělských, vodních staveb, splňuje funkci protiradonové ochrany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cs-CZ" b="1" baseline="0" dirty="0" err="1" smtClean="0"/>
                        <a:t>Ekoplast</a:t>
                      </a:r>
                      <a:r>
                        <a:rPr lang="cs-CZ" b="1" baseline="0" dirty="0" smtClean="0"/>
                        <a:t> 806 </a:t>
                      </a:r>
                      <a:r>
                        <a:rPr lang="cs-CZ" b="0" baseline="0" dirty="0" smtClean="0"/>
                        <a:t>– slouží k dočasné hydroizolaci objektů skladování ropných látek, je vhodná pro havarijní záchytné jímky proti úniku benzínu, petroleje, nafty, olejů, nelze ji použít dlouhodobě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cs-CZ" b="1" baseline="0" dirty="0" err="1" smtClean="0"/>
                        <a:t>Stafol</a:t>
                      </a:r>
                      <a:r>
                        <a:rPr lang="cs-CZ" b="1" baseline="0" dirty="0" smtClean="0"/>
                        <a:t> 914 </a:t>
                      </a:r>
                      <a:r>
                        <a:rPr lang="cs-CZ" b="0" baseline="0" dirty="0" smtClean="0"/>
                        <a:t>– proti zemní vlhkosti průmyslových, obchodních, skladových hal, pro izolaci s vysokou agresivitou kyselin a solí,  nelze použít proti tlakové vodě</a:t>
                      </a:r>
                      <a:endParaRPr lang="cs-CZ" b="0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cs-CZ" b="1" baseline="0" dirty="0" err="1" smtClean="0"/>
                        <a:t>Fatrafol</a:t>
                      </a:r>
                      <a:r>
                        <a:rPr lang="cs-CZ" b="1" baseline="0" dirty="0" smtClean="0"/>
                        <a:t> 813 </a:t>
                      </a:r>
                      <a:r>
                        <a:rPr lang="cs-CZ" b="0" baseline="0" dirty="0" smtClean="0"/>
                        <a:t>– k izolaci podzemních staveb proti tlakové vodě, lze použít do 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cs-CZ" b="0" baseline="0" dirty="0" smtClean="0"/>
                        <a:t>      stěnových konstrukcí k zamezení průniku vody z jedné stěny na druhou, lze také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cs-CZ" b="0" baseline="0" dirty="0" smtClean="0"/>
                        <a:t>      použít na hydroizolaci nosných obvodových konstrukcí nádrží pro skladování 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cs-CZ" b="0" baseline="0" dirty="0" smtClean="0"/>
                        <a:t>      ropných látek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634082"/>
          </a:xfr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Izolační pásy - fólie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64512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827584" y="1340768"/>
            <a:ext cx="7632848" cy="3139321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cs-CZ" b="1" dirty="0" smtClean="0">
              <a:solidFill>
                <a:schemeClr val="tx1"/>
              </a:solidFill>
            </a:endParaRPr>
          </a:p>
          <a:p>
            <a:pPr marL="342900" indent="-342900">
              <a:buFont typeface="+mj-lt"/>
              <a:buAutoNum type="arabicPeriod"/>
            </a:pPr>
            <a:r>
              <a:rPr lang="cs-CZ" b="1" dirty="0" smtClean="0"/>
              <a:t>otázka:  </a:t>
            </a:r>
            <a:r>
              <a:rPr lang="cs-CZ" b="1" dirty="0" smtClean="0">
                <a:solidFill>
                  <a:schemeClr val="tx1"/>
                </a:solidFill>
              </a:rPr>
              <a:t>Je každá folie odolná vodě a UV záření?</a:t>
            </a:r>
          </a:p>
          <a:p>
            <a:endParaRPr lang="cs-CZ" b="1" dirty="0" smtClean="0">
              <a:solidFill>
                <a:schemeClr val="tx1"/>
              </a:solidFill>
            </a:endParaRPr>
          </a:p>
          <a:p>
            <a:endParaRPr lang="cs-CZ" b="1" dirty="0">
              <a:solidFill>
                <a:schemeClr val="tx1"/>
              </a:solidFill>
            </a:endParaRPr>
          </a:p>
          <a:p>
            <a:endParaRPr lang="cs-CZ" b="1" dirty="0" smtClean="0">
              <a:solidFill>
                <a:schemeClr val="tx1"/>
              </a:solidFill>
            </a:endParaRPr>
          </a:p>
          <a:p>
            <a:endParaRPr lang="cs-CZ" b="1" dirty="0">
              <a:solidFill>
                <a:schemeClr val="tx1"/>
              </a:solidFill>
            </a:endParaRPr>
          </a:p>
          <a:p>
            <a:r>
              <a:rPr lang="cs-CZ" b="1" dirty="0" smtClean="0">
                <a:solidFill>
                  <a:schemeClr val="tx1"/>
                </a:solidFill>
              </a:rPr>
              <a:t>2.   otázka:   Je folie </a:t>
            </a:r>
            <a:r>
              <a:rPr lang="cs-CZ" b="1" dirty="0" err="1" smtClean="0">
                <a:solidFill>
                  <a:schemeClr val="tx1"/>
                </a:solidFill>
              </a:rPr>
              <a:t>Fatrafol</a:t>
            </a:r>
            <a:r>
              <a:rPr lang="cs-CZ" b="1" dirty="0" smtClean="0">
                <a:solidFill>
                  <a:schemeClr val="tx1"/>
                </a:solidFill>
              </a:rPr>
              <a:t> 814 </a:t>
            </a:r>
            <a:r>
              <a:rPr lang="cs-CZ" b="1" dirty="0" err="1" smtClean="0">
                <a:solidFill>
                  <a:schemeClr val="tx1"/>
                </a:solidFill>
              </a:rPr>
              <a:t>pochůzná</a:t>
            </a:r>
            <a:r>
              <a:rPr lang="cs-CZ" b="1" dirty="0" smtClean="0">
                <a:solidFill>
                  <a:schemeClr val="tx1"/>
                </a:solidFill>
              </a:rPr>
              <a:t>?</a:t>
            </a:r>
          </a:p>
          <a:p>
            <a:endParaRPr lang="cs-CZ" b="1" dirty="0">
              <a:solidFill>
                <a:schemeClr val="tx1"/>
              </a:solidFill>
            </a:endParaRPr>
          </a:p>
          <a:p>
            <a:endParaRPr lang="cs-CZ" b="1" dirty="0" smtClean="0">
              <a:solidFill>
                <a:schemeClr val="tx1"/>
              </a:solidFill>
            </a:endParaRPr>
          </a:p>
          <a:p>
            <a:endParaRPr lang="cs-CZ" b="1" dirty="0">
              <a:solidFill>
                <a:schemeClr val="tx1"/>
              </a:solidFill>
            </a:endParaRPr>
          </a:p>
          <a:p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27584" y="6300028"/>
            <a:ext cx="7620318" cy="36933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tx1"/>
                </a:solidFill>
              </a:rPr>
              <a:t>Použité zdroje:    archiv autora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4175956" y="2276872"/>
            <a:ext cx="1224136" cy="504056"/>
          </a:xfrm>
          <a:prstGeom prst="round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  <a:effectLst/>
              </a:rPr>
              <a:t>NE</a:t>
            </a:r>
            <a:endParaRPr lang="cs-CZ" b="1" dirty="0">
              <a:solidFill>
                <a:schemeClr val="tx1"/>
              </a:solidFill>
              <a:effectLst/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4195594" y="3645024"/>
            <a:ext cx="1224136" cy="504056"/>
          </a:xfrm>
          <a:prstGeom prst="round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  <a:effectLst/>
              </a:rPr>
              <a:t>ANO</a:t>
            </a:r>
            <a:endParaRPr lang="cs-CZ" b="1" dirty="0">
              <a:solidFill>
                <a:schemeClr val="tx1"/>
              </a:solidFill>
              <a:effectLst/>
            </a:endParaRPr>
          </a:p>
        </p:txBody>
      </p:sp>
      <p:sp>
        <p:nvSpPr>
          <p:cNvPr id="9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634082"/>
          </a:xfr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Izolační pásy - fólie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5229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  <p:bldP spid="10" grpId="0" build="p" animBg="1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185</TotalTime>
  <Words>617</Words>
  <Application>Microsoft Office PowerPoint</Application>
  <PresentationFormat>Předvádění na obrazovce (4:3)</PresentationFormat>
  <Paragraphs>82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Izolační pásy - fólie</vt:lpstr>
      <vt:lpstr>Izolační pásy - fólie</vt:lpstr>
      <vt:lpstr>Izolační pásy - fólie</vt:lpstr>
      <vt:lpstr>Izolační pásy - fólie</vt:lpstr>
      <vt:lpstr>Izolační pásy - fólie</vt:lpstr>
      <vt:lpstr>Izolační pásy - fólie</vt:lpstr>
      <vt:lpstr>Izolační pásy - fólie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2</dc:creator>
  <cp:lastModifiedBy>1</cp:lastModifiedBy>
  <cp:revision>5</cp:revision>
  <dcterms:created xsi:type="dcterms:W3CDTF">2012-09-13T13:34:44Z</dcterms:created>
  <dcterms:modified xsi:type="dcterms:W3CDTF">2013-04-10T11:57:46Z</dcterms:modified>
</cp:coreProperties>
</file>