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327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351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47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391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095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947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383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035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089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943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461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263E7-1A74-45A3-B343-72A7EF6236D7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9C895-B5DA-488A-B3DC-97F2F1C2D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715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Materiály pro izolaci proti radonu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3680037"/>
              </p:ext>
            </p:extLst>
          </p:nvPr>
        </p:nvGraphicFramePr>
        <p:xfrm>
          <a:off x="539552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</a:t>
                      </a:r>
                      <a:r>
                        <a:rPr lang="cs-CZ" baseline="0" dirty="0" smtClean="0"/>
                        <a:t>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40839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jednotlivých druhů fólií k izolaci proti radonu.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37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1128801"/>
            <a:ext cx="8208911" cy="532453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Radon </a:t>
            </a:r>
            <a:r>
              <a:rPr lang="cs-CZ" sz="2000" dirty="0" smtClean="0"/>
              <a:t>- </a:t>
            </a:r>
            <a:r>
              <a:rPr lang="cs-CZ" sz="2000" dirty="0"/>
              <a:t> </a:t>
            </a:r>
            <a:r>
              <a:rPr lang="cs-CZ" sz="2000" dirty="0" smtClean="0"/>
              <a:t>je radioaktivní, </a:t>
            </a:r>
            <a:r>
              <a:rPr lang="pl-PL" sz="2000" dirty="0"/>
              <a:t>b</a:t>
            </a:r>
            <a:r>
              <a:rPr lang="pl-PL" sz="2000" dirty="0" smtClean="0"/>
              <a:t>ezbarvý</a:t>
            </a:r>
            <a:r>
              <a:rPr lang="pl-PL" sz="2000" dirty="0"/>
              <a:t> </a:t>
            </a:r>
            <a:r>
              <a:rPr lang="pl-PL" sz="2000" dirty="0" smtClean="0"/>
              <a:t>plyn, </a:t>
            </a:r>
            <a:r>
              <a:rPr lang="pl-PL" sz="2000" dirty="0"/>
              <a:t>bez chuti a </a:t>
            </a:r>
            <a:r>
              <a:rPr lang="pl-PL" sz="2000" dirty="0" smtClean="0"/>
              <a:t>zápachu</a:t>
            </a:r>
            <a:r>
              <a:rPr lang="cs-CZ" sz="2000" dirty="0"/>
              <a:t>.</a:t>
            </a:r>
            <a:r>
              <a:rPr lang="cs-CZ" sz="2000" dirty="0" smtClean="0"/>
              <a:t> </a:t>
            </a:r>
          </a:p>
          <a:p>
            <a:pPr algn="just"/>
            <a:r>
              <a:rPr lang="cs-CZ" sz="2000" dirty="0" smtClean="0"/>
              <a:t>Zvýšený </a:t>
            </a:r>
            <a:r>
              <a:rPr lang="cs-CZ" sz="2000" dirty="0"/>
              <a:t>výskyt radonu v určité lokalitě s sebou přináší nárůst nebezpečí výskytu </a:t>
            </a:r>
            <a:r>
              <a:rPr lang="cs-CZ" sz="2000" dirty="0" smtClean="0"/>
              <a:t>rakoviny</a:t>
            </a:r>
            <a:r>
              <a:rPr lang="cs-CZ" sz="2000" dirty="0"/>
              <a:t> plic</a:t>
            </a:r>
            <a:r>
              <a:rPr lang="cs-CZ" sz="2000" dirty="0" smtClean="0"/>
              <a:t>. </a:t>
            </a:r>
            <a:r>
              <a:rPr lang="cs-CZ" sz="2000" dirty="0"/>
              <a:t> </a:t>
            </a:r>
            <a:r>
              <a:rPr lang="cs-CZ" sz="2000" dirty="0" smtClean="0"/>
              <a:t>Radon </a:t>
            </a:r>
            <a:r>
              <a:rPr lang="cs-CZ" sz="2000" dirty="0"/>
              <a:t>díky své vysoké ionizační schopnosti </a:t>
            </a:r>
            <a:r>
              <a:rPr lang="cs-CZ" sz="2000" dirty="0" smtClean="0"/>
              <a:t>může </a:t>
            </a:r>
            <a:r>
              <a:rPr lang="cs-CZ" sz="2000" dirty="0"/>
              <a:t>způsobit </a:t>
            </a:r>
            <a:r>
              <a:rPr lang="cs-CZ" sz="2000" dirty="0" smtClean="0"/>
              <a:t>porušení DNA. Špatné</a:t>
            </a:r>
            <a:r>
              <a:rPr lang="cs-CZ" sz="2000" dirty="0"/>
              <a:t> DNA pak může zapříčinit nekontrolovatelné množení buněk – rakovinu</a:t>
            </a:r>
            <a:r>
              <a:rPr lang="cs-CZ" sz="2000" dirty="0" smtClean="0"/>
              <a:t>. 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Při špatně provedeném základu domu </a:t>
            </a:r>
            <a:r>
              <a:rPr lang="cs-CZ" sz="2000" dirty="0"/>
              <a:t>(špatná izolace základů, popraskaná podlaha, prkenná podlaha bez izolace, špatně utěsněné prostupy inženýrských sítí), může docházet k nasávání radonu do vnitřního prostředí objektu</a:t>
            </a:r>
            <a:r>
              <a:rPr lang="cs-CZ" sz="2000" dirty="0" smtClean="0"/>
              <a:t>. 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Dalším zdrojem </a:t>
            </a:r>
            <a:r>
              <a:rPr lang="cs-CZ" sz="2000" dirty="0"/>
              <a:t>radonu je stavební </a:t>
            </a:r>
            <a:r>
              <a:rPr lang="cs-CZ" sz="2000" dirty="0" smtClean="0"/>
              <a:t>materiál (</a:t>
            </a:r>
            <a:r>
              <a:rPr lang="cs-CZ" sz="2000" dirty="0" err="1" smtClean="0"/>
              <a:t>rynholecká</a:t>
            </a:r>
            <a:r>
              <a:rPr lang="cs-CZ" sz="2000" dirty="0" smtClean="0"/>
              <a:t> škvára). </a:t>
            </a:r>
            <a:r>
              <a:rPr lang="cs-CZ" sz="2000" dirty="0"/>
              <a:t>V </a:t>
            </a:r>
            <a:r>
              <a:rPr lang="cs-CZ" sz="2000" dirty="0" smtClean="0"/>
              <a:t>současnosti jsou všechny stavební materiály </a:t>
            </a:r>
            <a:r>
              <a:rPr lang="cs-CZ" sz="2000" dirty="0"/>
              <a:t>na </a:t>
            </a:r>
            <a:r>
              <a:rPr lang="cs-CZ" sz="2000" dirty="0" smtClean="0"/>
              <a:t>českém trhu </a:t>
            </a:r>
            <a:r>
              <a:rPr lang="cs-CZ" sz="2000" dirty="0"/>
              <a:t>pod kontrolou Státního úřadu pro jadernou bezpečnost</a:t>
            </a:r>
            <a:r>
              <a:rPr lang="cs-CZ" sz="2000" dirty="0" smtClean="0"/>
              <a:t>.</a:t>
            </a:r>
          </a:p>
          <a:p>
            <a:pPr algn="just"/>
            <a:endParaRPr lang="cs-CZ" sz="2000" dirty="0"/>
          </a:p>
          <a:p>
            <a:pPr algn="just"/>
            <a:r>
              <a:rPr lang="cs-CZ" sz="2000" dirty="0"/>
              <a:t>Česká republika se díky geologické stavbě řadí k zemím s vyšší průměrnou koncentrací radonu v bytech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5321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752381"/>
              </p:ext>
            </p:extLst>
          </p:nvPr>
        </p:nvGraphicFramePr>
        <p:xfrm>
          <a:off x="1102378" y="3059896"/>
          <a:ext cx="7184116" cy="339344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18411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V praxi se používá FATRAFOL H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Folie z PVC, které zároveň slouží jako protiradonová izolace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Položení může provádět pouze firma, která má od výrobce fólií certifikát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Naše učiliště má tento certifikát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err="1" smtClean="0"/>
                        <a:t>Fatrafol</a:t>
                      </a:r>
                      <a:r>
                        <a:rPr lang="cs-CZ" b="1" baseline="0" dirty="0" smtClean="0"/>
                        <a:t> 803 </a:t>
                      </a:r>
                      <a:r>
                        <a:rPr lang="cs-CZ" b="0" baseline="0" dirty="0" smtClean="0"/>
                        <a:t>– splňuje funkci protiradonové ochrany, slouží k izolaci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baseline="0" dirty="0" smtClean="0"/>
                        <a:t>      pozemních a podzemních staveb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baseline="0" dirty="0" smtClean="0"/>
                        <a:t>-     </a:t>
                      </a:r>
                      <a:r>
                        <a:rPr lang="cs-CZ" b="1" baseline="0" dirty="0" err="1" smtClean="0"/>
                        <a:t>Ekoplast</a:t>
                      </a:r>
                      <a:r>
                        <a:rPr lang="cs-CZ" b="1" baseline="0" dirty="0" smtClean="0"/>
                        <a:t> 806 </a:t>
                      </a:r>
                      <a:r>
                        <a:rPr lang="cs-CZ" b="0" baseline="0" dirty="0" smtClean="0"/>
                        <a:t>– splňuje funkci protiradonové ochrany, slouží k dočasné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baseline="0" dirty="0" smtClean="0"/>
                        <a:t>      hydroizolaci havarijních a záchytných jímek,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err="1" smtClean="0"/>
                        <a:t>Stafol</a:t>
                      </a:r>
                      <a:r>
                        <a:rPr lang="cs-CZ" b="1" baseline="0" dirty="0" smtClean="0"/>
                        <a:t> 914 </a:t>
                      </a:r>
                      <a:r>
                        <a:rPr lang="cs-CZ" b="0" baseline="0" dirty="0" smtClean="0"/>
                        <a:t>– splňuje funkci protiradonové ochrany, pro izolaci s vysokou agresivitou kyselin a solí, 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3\Pictures\Radiation_warning_symbol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003548"/>
            <a:ext cx="2281436" cy="184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6" y="1268760"/>
            <a:ext cx="2232248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Radon je radioaktivní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4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194047"/>
              </p:ext>
            </p:extLst>
          </p:nvPr>
        </p:nvGraphicFramePr>
        <p:xfrm>
          <a:off x="611560" y="1124744"/>
          <a:ext cx="7920880" cy="24841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FOALBIT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Má hliníkovou folii,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izolaci si lze provést sám na malé stavbě,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dirty="0" smtClean="0"/>
                        <a:t>Hliníková folie se stlačí</a:t>
                      </a:r>
                      <a:r>
                        <a:rPr lang="cs-CZ" b="0" baseline="0" dirty="0" smtClean="0"/>
                        <a:t>  mezi dvěma vrstvami betonu</a:t>
                      </a:r>
                      <a:endParaRPr lang="cs-CZ" b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Používá se k izolaci základů staveb, ale i střech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Foalbit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AL S 40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asfaltový pás je z vrchní strany opatřen minerálním posypem a ze spodní strany je opatřen PE fólií. 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3\Pictures\largest-foalbit-al-s-40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9" b="89177" l="7500" r="93375"/>
                    </a14:imgEffect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67658"/>
            <a:ext cx="7344816" cy="306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96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1656447"/>
              </p:ext>
            </p:extLst>
          </p:nvPr>
        </p:nvGraphicFramePr>
        <p:xfrm>
          <a:off x="611560" y="980728"/>
          <a:ext cx="7920880" cy="1747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SKLOBIT 40 </a:t>
                      </a:r>
                      <a:r>
                        <a:rPr lang="cs-CZ" baseline="0" dirty="0" err="1" smtClean="0"/>
                        <a:t>Rn</a:t>
                      </a:r>
                      <a:endParaRPr lang="cs-CZ" baseline="0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Hydroizolační  asfaltový pás s vložkou ze skleněné tkaniny a jemnozrnným posypem na horní straně, na spodní straně PE folie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Používá se k hydroizolaci spodních částí budov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určen jako hydroizolace plochých střech </a:t>
                      </a:r>
                      <a:endParaRPr lang="cs-CZ" b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3\Desktop\DUM obrázky\2013-01-04\DSC011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7920880" cy="372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97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550127"/>
              </p:ext>
            </p:extLst>
          </p:nvPr>
        </p:nvGraphicFramePr>
        <p:xfrm>
          <a:off x="611560" y="1052736"/>
          <a:ext cx="7920880" cy="13766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IGLU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Plastické prvky, které mají tvar eskymáckých </a:t>
                      </a:r>
                      <a:r>
                        <a:rPr lang="cs-CZ" b="0" baseline="0" dirty="0" err="1" smtClean="0"/>
                        <a:t>iglů</a:t>
                      </a:r>
                      <a:r>
                        <a:rPr lang="cs-CZ" b="0" baseline="0" dirty="0" smtClean="0"/>
                        <a:t>, které se kladou pod podkladní  beton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Vytvoří se tzv. „ztracené bednění“, zalije se betonem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louk 8"/>
          <p:cNvSpPr/>
          <p:nvPr/>
        </p:nvSpPr>
        <p:spPr>
          <a:xfrm>
            <a:off x="1691680" y="4087924"/>
            <a:ext cx="2376264" cy="1069268"/>
          </a:xfrm>
          <a:prstGeom prst="arc">
            <a:avLst>
              <a:gd name="adj1" fmla="val 1073804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067944" y="4653136"/>
            <a:ext cx="0" cy="534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690728" y="4653136"/>
            <a:ext cx="952" cy="513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31640" y="407707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331640" y="515719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27984" y="407707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067944" y="515719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1331640" y="3378696"/>
            <a:ext cx="3096344" cy="1490464"/>
          </a:xfrm>
          <a:prstGeom prst="arc">
            <a:avLst>
              <a:gd name="adj1" fmla="val 1082385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>
            <a:off x="4860032" y="4159932"/>
            <a:ext cx="2376264" cy="1069268"/>
          </a:xfrm>
          <a:prstGeom prst="arc">
            <a:avLst>
              <a:gd name="adj1" fmla="val 1073804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7236296" y="4622558"/>
            <a:ext cx="0" cy="534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860032" y="4653136"/>
            <a:ext cx="952" cy="513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99992" y="407707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499992" y="515719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596336" y="407707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36296" y="515719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louk 32"/>
          <p:cNvSpPr/>
          <p:nvPr/>
        </p:nvSpPr>
        <p:spPr>
          <a:xfrm>
            <a:off x="4499992" y="3378696"/>
            <a:ext cx="3096344" cy="1490464"/>
          </a:xfrm>
          <a:prstGeom prst="arc">
            <a:avLst>
              <a:gd name="adj1" fmla="val 1082385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1187624" y="3270684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187624" y="3068960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18762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511660" y="3094856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799692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139952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851920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563888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3275856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98782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699792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411760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08772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12828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840252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6552220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22818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904148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5616116" y="30832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292080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004048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716016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4427984" y="30689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7452320" y="3083260"/>
            <a:ext cx="324036" cy="201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Šipka doprava 72"/>
          <p:cNvSpPr/>
          <p:nvPr/>
        </p:nvSpPr>
        <p:spPr>
          <a:xfrm>
            <a:off x="5454098" y="5464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Šipka doprava 105"/>
          <p:cNvSpPr/>
          <p:nvPr/>
        </p:nvSpPr>
        <p:spPr>
          <a:xfrm>
            <a:off x="6882122" y="5464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Šipka doprava 106"/>
          <p:cNvSpPr/>
          <p:nvPr/>
        </p:nvSpPr>
        <p:spPr>
          <a:xfrm>
            <a:off x="3974784" y="5464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Šipka doprava 107"/>
          <p:cNvSpPr/>
          <p:nvPr/>
        </p:nvSpPr>
        <p:spPr>
          <a:xfrm>
            <a:off x="2513472" y="5464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Šipka doprava 108"/>
          <p:cNvSpPr/>
          <p:nvPr/>
        </p:nvSpPr>
        <p:spPr>
          <a:xfrm>
            <a:off x="1145320" y="5464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Šipka nahoru 73"/>
          <p:cNvSpPr/>
          <p:nvPr/>
        </p:nvSpPr>
        <p:spPr>
          <a:xfrm>
            <a:off x="8028384" y="5107190"/>
            <a:ext cx="504056" cy="7700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Šipka nahoru 110"/>
          <p:cNvSpPr/>
          <p:nvPr/>
        </p:nvSpPr>
        <p:spPr>
          <a:xfrm>
            <a:off x="8028384" y="3068960"/>
            <a:ext cx="504056" cy="7700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Šipka nahoru 112"/>
          <p:cNvSpPr/>
          <p:nvPr/>
        </p:nvSpPr>
        <p:spPr>
          <a:xfrm>
            <a:off x="8028384" y="4077072"/>
            <a:ext cx="504056" cy="7700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Šipka doprava 113"/>
          <p:cNvSpPr/>
          <p:nvPr/>
        </p:nvSpPr>
        <p:spPr>
          <a:xfrm>
            <a:off x="8130096" y="2564904"/>
            <a:ext cx="83439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6" name="Přímá spojnice 85"/>
          <p:cNvCxnSpPr/>
          <p:nvPr/>
        </p:nvCxnSpPr>
        <p:spPr>
          <a:xfrm flipV="1">
            <a:off x="7860530" y="2564906"/>
            <a:ext cx="0" cy="289974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7860530" y="2564904"/>
            <a:ext cx="110395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V="1">
            <a:off x="8676456" y="3244695"/>
            <a:ext cx="0" cy="289974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8676456" y="3244695"/>
            <a:ext cx="2880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6882122" y="6093296"/>
            <a:ext cx="179433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71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34163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Jsou všechny stavební materiály i v dnešní době pod kontrolou Státního úřadu pro jadernou bezpečnost?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Vyskytuje se radon v dnešní době v České republice?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492896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861048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radonu</a:t>
            </a:r>
          </a:p>
        </p:txBody>
      </p:sp>
    </p:spTree>
    <p:extLst>
      <p:ext uri="{BB962C8B-B14F-4D97-AF65-F5344CB8AC3E}">
        <p14:creationId xmlns:p14="http://schemas.microsoft.com/office/powerpoint/2010/main" val="337901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338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Materiály pro izolace proti radonu</vt:lpstr>
      <vt:lpstr>Materiály pro izolace proti radonu</vt:lpstr>
      <vt:lpstr>Materiály pro izolace proti radonu</vt:lpstr>
      <vt:lpstr>Materiály pro izolace proti radonu</vt:lpstr>
      <vt:lpstr>Materiály pro izolace proti radonu</vt:lpstr>
      <vt:lpstr>Materiály pro izolace proti radonu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5</cp:revision>
  <dcterms:created xsi:type="dcterms:W3CDTF">2012-09-19T13:34:40Z</dcterms:created>
  <dcterms:modified xsi:type="dcterms:W3CDTF">2013-04-10T11:58:03Z</dcterms:modified>
</cp:coreProperties>
</file>