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26162-DAFB-4D12-BB5C-3C538EC53AB1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3C594-9364-4FE0-AF14-B00AE8702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3616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26162-DAFB-4D12-BB5C-3C538EC53AB1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3C594-9364-4FE0-AF14-B00AE8702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1409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26162-DAFB-4D12-BB5C-3C538EC53AB1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3C594-9364-4FE0-AF14-B00AE8702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86580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26162-DAFB-4D12-BB5C-3C538EC53AB1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3C594-9364-4FE0-AF14-B00AE8702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14142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26162-DAFB-4D12-BB5C-3C538EC53AB1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3C594-9364-4FE0-AF14-B00AE8702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58756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26162-DAFB-4D12-BB5C-3C538EC53AB1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3C594-9364-4FE0-AF14-B00AE8702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24890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26162-DAFB-4D12-BB5C-3C538EC53AB1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3C594-9364-4FE0-AF14-B00AE8702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2157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26162-DAFB-4D12-BB5C-3C538EC53AB1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3C594-9364-4FE0-AF14-B00AE8702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7271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26162-DAFB-4D12-BB5C-3C538EC53AB1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3C594-9364-4FE0-AF14-B00AE8702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8994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26162-DAFB-4D12-BB5C-3C538EC53AB1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3C594-9364-4FE0-AF14-B00AE8702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364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26162-DAFB-4D12-BB5C-3C538EC53AB1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3C594-9364-4FE0-AF14-B00AE8702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6517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26162-DAFB-4D12-BB5C-3C538EC53AB1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3C594-9364-4FE0-AF14-B00AE8702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7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196751"/>
            <a:ext cx="8064896" cy="1077218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Materiály pro izolace tepelné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14133710"/>
              </p:ext>
            </p:extLst>
          </p:nvPr>
        </p:nvGraphicFramePr>
        <p:xfrm>
          <a:off x="539552" y="2420888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VY_32_INOVACE_MA_TP_05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 pro </a:t>
                      </a:r>
                      <a:r>
                        <a:rPr lang="cs-CZ" smtClean="0"/>
                        <a:t>tesařské práce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říjen</a:t>
                      </a:r>
                      <a:r>
                        <a:rPr lang="cs-CZ" baseline="0" dirty="0" smtClean="0"/>
                        <a:t> 2</a:t>
                      </a:r>
                      <a:r>
                        <a:rPr lang="cs-CZ" dirty="0" smtClean="0"/>
                        <a:t>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35300476"/>
              </p:ext>
            </p:extLst>
          </p:nvPr>
        </p:nvGraphicFramePr>
        <p:xfrm>
          <a:off x="506521" y="5314080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tesařské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pěnových plastů a jejich použití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955159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Materiály pro izolace tepelné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67544" y="1124744"/>
            <a:ext cx="8208911" cy="40011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b="1" u="sng" dirty="0" smtClean="0"/>
              <a:t>POLYSTYREN</a:t>
            </a:r>
            <a:r>
              <a:rPr lang="cs-CZ" sz="2000" u="sng" dirty="0" smtClean="0"/>
              <a:t> </a:t>
            </a:r>
            <a:r>
              <a:rPr lang="cs-CZ" sz="2000" dirty="0" smtClean="0"/>
              <a:t>– nejznámější a nejužívanější</a:t>
            </a:r>
            <a:endParaRPr lang="cs-CZ" sz="2000" dirty="0"/>
          </a:p>
        </p:txBody>
      </p:sp>
      <p:graphicFrame>
        <p:nvGraphicFramePr>
          <p:cNvPr id="53" name="Tabulka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99154958"/>
              </p:ext>
            </p:extLst>
          </p:nvPr>
        </p:nvGraphicFramePr>
        <p:xfrm>
          <a:off x="467544" y="1700808"/>
          <a:ext cx="3428049" cy="1556168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3428049"/>
              </a:tblGrid>
              <a:tr h="385031">
                <a:tc>
                  <a:txBody>
                    <a:bodyPr/>
                    <a:lstStyle/>
                    <a:p>
                      <a:r>
                        <a:rPr lang="cs-CZ" dirty="0" smtClean="0"/>
                        <a:t>Vlastnosti polystyrenu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smtClean="0"/>
                        <a:t>Vysoký tepelný odpor</a:t>
                      </a:r>
                      <a:endParaRPr lang="cs-CZ" b="0" baseline="0" dirty="0" smtClean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smtClean="0"/>
                        <a:t>Velmi nízká hmotnost</a:t>
                      </a:r>
                      <a:endParaRPr lang="cs-CZ" b="0" baseline="0" dirty="0" smtClean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-    </a:t>
                      </a:r>
                      <a:r>
                        <a:rPr lang="cs-CZ" b="1" baseline="0" dirty="0" smtClean="0"/>
                        <a:t>Výborné mechanické vlastnosti</a:t>
                      </a:r>
                      <a:endParaRPr lang="cs-CZ" b="0" baseline="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02097346"/>
              </p:ext>
            </p:extLst>
          </p:nvPr>
        </p:nvGraphicFramePr>
        <p:xfrm>
          <a:off x="661731" y="3429000"/>
          <a:ext cx="7820535" cy="3311111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820535"/>
              </a:tblGrid>
              <a:tr h="385031">
                <a:tc>
                  <a:txBody>
                    <a:bodyPr/>
                    <a:lstStyle/>
                    <a:p>
                      <a:r>
                        <a:rPr lang="cs-CZ" dirty="0" smtClean="0"/>
                        <a:t>DESKY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90379"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 stavebnictví se používá polystyren zejména v deskách o plošném rozměru 0,5 x 1,0 metru. Tloušťky jsou různé - dle potřeby (cca od jednoho do několika centimetrů). Osvědčil se takto například v tepelných izolacích domů (fasád) nejčastěji EPS 70 F, nebo EPS 100 F .</a:t>
                      </a:r>
                    </a:p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Číslo značí pevnost v </a:t>
                      </a:r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tlaku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v </a:t>
                      </a:r>
                      <a:r>
                        <a:rPr lang="cs-CZ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kPa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cs-CZ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kilopascal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- 50, 70, 100, 150, 200 až 250.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90379"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Označení písmeny:</a:t>
                      </a:r>
                    </a:p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 - základní - do podlah, kde není vyžadovaná vysoká přesnost v rozměrech desky</a:t>
                      </a:r>
                    </a:p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 - stabilizovaný - použití pro tepelné izolace střech</a:t>
                      </a:r>
                    </a:p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 - fasádní - pro kontaktní zateplování. Zde se požaduje maximální přesnost rozměrů desek (tolerance v úhlopříčkách desky max. 2 mm)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Users\3\Desktop\DUM obrázky\2013-01-03\DSC0110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549" r="549" b="56314"/>
          <a:stretch/>
        </p:blipFill>
        <p:spPr bwMode="auto">
          <a:xfrm>
            <a:off x="3995936" y="1703252"/>
            <a:ext cx="4834438" cy="15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4290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67544" y="20263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Materiály pro izolace tepelné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94944045"/>
              </p:ext>
            </p:extLst>
          </p:nvPr>
        </p:nvGraphicFramePr>
        <p:xfrm>
          <a:off x="661731" y="980728"/>
          <a:ext cx="7820535" cy="4408391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820535"/>
              </a:tblGrid>
              <a:tr h="385031">
                <a:tc>
                  <a:txBody>
                    <a:bodyPr/>
                    <a:lstStyle/>
                    <a:p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DRCENÝ</a:t>
                      </a:r>
                      <a:r>
                        <a:rPr lang="cs-CZ" sz="1800" b="1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POLYSTYREN</a:t>
                      </a:r>
                      <a:endParaRPr lang="cs-CZ" sz="1800" b="1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90379"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Drcený polystyren se může přidávat do betonů podlah kvůli snížení hmotnosti, zlepšení tepelných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izolačních vlastností.</a:t>
                      </a:r>
                      <a:endParaRPr lang="cs-CZ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90379">
                <a:tc>
                  <a:txBody>
                    <a:bodyPr/>
                    <a:lstStyle/>
                    <a:p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96927915"/>
              </p:ext>
            </p:extLst>
          </p:nvPr>
        </p:nvGraphicFramePr>
        <p:xfrm>
          <a:off x="683568" y="5445224"/>
          <a:ext cx="7808578" cy="1299431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808578"/>
              </a:tblGrid>
              <a:tr h="385031">
                <a:tc>
                  <a:txBody>
                    <a:bodyPr/>
                    <a:lstStyle/>
                    <a:p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EXTRUDOVANÝ</a:t>
                      </a:r>
                      <a:r>
                        <a:rPr lang="cs-CZ" sz="1800" b="1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POLYSTYREN</a:t>
                      </a:r>
                      <a:endParaRPr lang="cs-CZ" sz="1800" b="1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90379"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Desky mají rozměr 1250 x 600 mm, s polodrážkou nebo kolmou hranou, pro použití na sokl se zdrsněným povrchem pro lepší přilnutí lepidla (</a:t>
                      </a:r>
                      <a:r>
                        <a:rPr lang="cs-CZ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Styrodur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). Extrudovaný polystyren je nenasákavý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vyrábí se v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různém barevném provedení. </a:t>
                      </a:r>
                      <a:endParaRPr lang="cs-CZ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 descr="C:\Users\3\Desktop\DUM obrázky\2013-01-04\DSC011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50858"/>
            <a:ext cx="3744416" cy="307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3\Desktop\DUM obrázky\2013-01-04\DSC0115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191"/>
          <a:stretch/>
        </p:blipFill>
        <p:spPr bwMode="auto">
          <a:xfrm>
            <a:off x="4392488" y="2150858"/>
            <a:ext cx="4283968" cy="307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20144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Materiály pro izolace </a:t>
            </a: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tepelné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19409469"/>
              </p:ext>
            </p:extLst>
          </p:nvPr>
        </p:nvGraphicFramePr>
        <p:xfrm>
          <a:off x="712303" y="1052736"/>
          <a:ext cx="7808578" cy="1573751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808578"/>
              </a:tblGrid>
              <a:tr h="385031">
                <a:tc>
                  <a:txBody>
                    <a:bodyPr/>
                    <a:lstStyle/>
                    <a:p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POLYSTYRENOVÉ TVAROVKY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90379">
                <a:tc>
                  <a:txBody>
                    <a:bodyPr/>
                    <a:lstStyle/>
                    <a:p>
                      <a:pPr algn="just"/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Používají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 na stavbu celého domu, jedná se o obvodové polystyrenové tvárnice i příčkovky. Tvárnice jsou uvnitř duté, kladou se na sebe, kdy do sebe přesně zapadají. Otvory uvnitř tvárnic se vyztuží železnými pruty a otvory se zalejí betonem.</a:t>
                      </a:r>
                      <a:endParaRPr lang="cs-CZ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01183724"/>
              </p:ext>
            </p:extLst>
          </p:nvPr>
        </p:nvGraphicFramePr>
        <p:xfrm>
          <a:off x="683568" y="2780928"/>
          <a:ext cx="7808578" cy="1025111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808578"/>
              </a:tblGrid>
              <a:tr h="385031">
                <a:tc>
                  <a:txBody>
                    <a:bodyPr/>
                    <a:lstStyle/>
                    <a:p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DURISOL nebo</a:t>
                      </a:r>
                      <a:r>
                        <a:rPr lang="cs-CZ" sz="1800" b="1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také IZOBLOK</a:t>
                      </a:r>
                      <a:endParaRPr lang="cs-CZ" sz="1800" b="1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90379">
                <a:tc>
                  <a:txBody>
                    <a:bodyPr/>
                    <a:lstStyle/>
                    <a:p>
                      <a:pPr algn="just"/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Jedná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 o </a:t>
                      </a:r>
                      <a:r>
                        <a:rPr lang="cs-CZ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termoizolační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betonovou tvárnici nebo tvárnice z lehčeného betonu, které jsou uvnitř vyplněny pěnovým polystyrenem</a:t>
                      </a:r>
                      <a:endParaRPr lang="cs-CZ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3" name="Přímá spojnice 2"/>
          <p:cNvCxnSpPr/>
          <p:nvPr/>
        </p:nvCxnSpPr>
        <p:spPr>
          <a:xfrm>
            <a:off x="1205801" y="4221088"/>
            <a:ext cx="7110615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069897" y="4446811"/>
            <a:ext cx="0" cy="78370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284679" y="4445496"/>
            <a:ext cx="0" cy="78370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2069897" y="5230515"/>
            <a:ext cx="214782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5724128" y="4446811"/>
            <a:ext cx="151216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4014113" y="4446811"/>
            <a:ext cx="151216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2267744" y="4446811"/>
            <a:ext cx="151216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5724128" y="4446811"/>
            <a:ext cx="0" cy="78370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5520044" y="4445496"/>
            <a:ext cx="0" cy="78370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3998044" y="4445496"/>
            <a:ext cx="0" cy="78370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3779912" y="4445496"/>
            <a:ext cx="0" cy="78370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7236296" y="4446811"/>
            <a:ext cx="0" cy="78370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7452320" y="4446811"/>
            <a:ext cx="0" cy="78370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7452320" y="4446811"/>
            <a:ext cx="86409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1205801" y="4446811"/>
            <a:ext cx="86409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7237538" y="5230515"/>
            <a:ext cx="214782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5520044" y="5230515"/>
            <a:ext cx="214782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3779912" y="5229200"/>
            <a:ext cx="214782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2069897" y="5252810"/>
            <a:ext cx="0" cy="783704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2284679" y="5230515"/>
            <a:ext cx="0" cy="783704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3779912" y="5247894"/>
            <a:ext cx="0" cy="783704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3994694" y="5230515"/>
            <a:ext cx="0" cy="783704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5526488" y="5252810"/>
            <a:ext cx="0" cy="783704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5724128" y="5252810"/>
            <a:ext cx="0" cy="783704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7236296" y="5247894"/>
            <a:ext cx="0" cy="783704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7452527" y="5247894"/>
            <a:ext cx="0" cy="783704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7452527" y="6031598"/>
            <a:ext cx="864096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1205801" y="6036514"/>
            <a:ext cx="864096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2267744" y="6039144"/>
            <a:ext cx="1512168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4014320" y="6039144"/>
            <a:ext cx="1512168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5734826" y="6036514"/>
            <a:ext cx="1512168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1205800" y="6237312"/>
            <a:ext cx="7110615" cy="0"/>
          </a:xfrm>
          <a:prstGeom prst="line">
            <a:avLst/>
          </a:prstGeom>
          <a:ln w="762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Obdélník 67"/>
          <p:cNvSpPr/>
          <p:nvPr/>
        </p:nvSpPr>
        <p:spPr>
          <a:xfrm>
            <a:off x="2340185" y="4508434"/>
            <a:ext cx="1423225" cy="5663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/>
          <p:cNvSpPr/>
          <p:nvPr/>
        </p:nvSpPr>
        <p:spPr>
          <a:xfrm>
            <a:off x="4049494" y="4508433"/>
            <a:ext cx="1423225" cy="5663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>
            <a:off x="5783697" y="4508434"/>
            <a:ext cx="1423225" cy="5663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Šipka dolů 72"/>
          <p:cNvSpPr/>
          <p:nvPr/>
        </p:nvSpPr>
        <p:spPr>
          <a:xfrm rot="14152955">
            <a:off x="1584039" y="4257549"/>
            <a:ext cx="653110" cy="2522398"/>
          </a:xfrm>
          <a:prstGeom prst="downArrow">
            <a:avLst/>
          </a:prstGeom>
        </p:spPr>
        <p:style>
          <a:lnRef idx="1">
            <a:schemeClr val="accent6"/>
          </a:lnRef>
          <a:fillRef idx="1002">
            <a:schemeClr val="dk2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TextovéPole 73"/>
          <p:cNvSpPr txBox="1"/>
          <p:nvPr/>
        </p:nvSpPr>
        <p:spPr>
          <a:xfrm>
            <a:off x="1205800" y="5373216"/>
            <a:ext cx="864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5" name="TextovéPole 74"/>
          <p:cNvSpPr txBox="1"/>
          <p:nvPr/>
        </p:nvSpPr>
        <p:spPr>
          <a:xfrm rot="19527072">
            <a:off x="855427" y="5298516"/>
            <a:ext cx="1932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polystyren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798543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Materiály pro izolace tepelné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85447939"/>
              </p:ext>
            </p:extLst>
          </p:nvPr>
        </p:nvGraphicFramePr>
        <p:xfrm>
          <a:off x="683568" y="960281"/>
          <a:ext cx="7808578" cy="2396711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808578"/>
              </a:tblGrid>
              <a:tr h="385031">
                <a:tc>
                  <a:txBody>
                    <a:bodyPr/>
                    <a:lstStyle/>
                    <a:p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EKOSTYREN  - je 12</a:t>
                      </a:r>
                      <a:r>
                        <a:rPr lang="cs-CZ" sz="1800" b="1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 lehčí než beton</a:t>
                      </a:r>
                      <a:endParaRPr lang="cs-CZ" sz="1800" b="1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90379">
                <a:tc>
                  <a:txBody>
                    <a:bodyPr/>
                    <a:lstStyle/>
                    <a:p>
                      <a:pPr algn="just"/>
                      <a:r>
                        <a:rPr lang="cs-CZ" sz="1800" b="1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Ekostyren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je plnivo do lehkých tepelně a zvukově izolačních betonů a používá se jako přísada do betonu. </a:t>
                      </a:r>
                      <a:r>
                        <a:rPr lang="cs-CZ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Ekostyren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 míchá s vodou, cementem a pískem 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v 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běžných míchačkách a tento </a:t>
                      </a:r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lehký beton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se používá pro rekonstrukce a půdní vestavby na vytvoření spádové vrstvy ploché střechy, jako výplňová tepelně izolační vrstva pro stropy, terasy a podlahy, především na všechny vodorovné konstrukce. Používá se z výhodou všude tam, kde potřebujeme vyrovnat nějakou nerovnost a přitom nezatížit konstrukci domu.</a:t>
                      </a:r>
                      <a:endParaRPr lang="cs-CZ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4916861"/>
              </p:ext>
            </p:extLst>
          </p:nvPr>
        </p:nvGraphicFramePr>
        <p:xfrm>
          <a:off x="323528" y="3573016"/>
          <a:ext cx="4320480" cy="2671031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4320480"/>
              </a:tblGrid>
              <a:tr h="385031">
                <a:tc>
                  <a:txBody>
                    <a:bodyPr/>
                    <a:lstStyle/>
                    <a:p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PUR pěna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 algn="just">
                        <a:buFont typeface="Wingdings" pitchFamily="2" charset="2"/>
                        <a:buChar char="ü"/>
                      </a:pP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Hydroizolační, odolná vodě,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kyselinám, rozpouštědlům, benzínu,</a:t>
                      </a:r>
                    </a:p>
                    <a:p>
                      <a:pPr marL="285750" indent="-285750" algn="just">
                        <a:buFont typeface="Wingdings" pitchFamily="2" charset="2"/>
                        <a:buChar char="ü"/>
                      </a:pP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Používá se k odlévání do dutin, dále jako nástřik na vodorovné i svislé plochy</a:t>
                      </a:r>
                    </a:p>
                    <a:p>
                      <a:pPr marL="285750" indent="-285750" algn="just">
                        <a:buFont typeface="Wingdings" pitchFamily="2" charset="2"/>
                        <a:buChar char="ü"/>
                      </a:pP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Nanáší se na téměř každý povrch – dřevo , ocel, beton, sklo, asfalt</a:t>
                      </a:r>
                    </a:p>
                    <a:p>
                      <a:pPr marL="285750" indent="-285750" algn="just">
                        <a:buFont typeface="Wingdings" pitchFamily="2" charset="2"/>
                        <a:buChar char="ü"/>
                      </a:pP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Používá se i jako těsnící a montážní pěna (montáž oken)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C:\Users\3\Desktop\DUM obrázky\2013-01-03\DSC011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73016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05134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1268763"/>
              </p:ext>
            </p:extLst>
          </p:nvPr>
        </p:nvGraphicFramePr>
        <p:xfrm>
          <a:off x="827584" y="980728"/>
          <a:ext cx="7632848" cy="14732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7632848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Pěnové</a:t>
                      </a:r>
                      <a:r>
                        <a:rPr lang="cs-CZ" baseline="0" dirty="0" smtClean="0"/>
                        <a:t> sklo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aseline="0" dirty="0" smtClean="0"/>
                        <a:t>Jedná se o skleněnou ztuhlou pěnu ze skleněného odpadu a sazí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baseline="0" dirty="0" smtClean="0"/>
                        <a:t>-    Jeho barva </a:t>
                      </a:r>
                      <a:r>
                        <a:rPr lang="cs-CZ" baseline="0" smtClean="0"/>
                        <a:t>je tmavě šedá </a:t>
                      </a:r>
                      <a:r>
                        <a:rPr lang="cs-CZ" baseline="0" dirty="0" smtClean="0"/>
                        <a:t>až černá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baseline="0" dirty="0" smtClean="0"/>
                        <a:t>-    Vyrábí se z něj tvárnice, které jsou velmi lehké, izolují tepelně i zvukově.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27584" y="2924944"/>
            <a:ext cx="7632848" cy="313932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b="1" dirty="0" smtClean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b="1" dirty="0" smtClean="0"/>
              <a:t>otázka:  </a:t>
            </a:r>
            <a:r>
              <a:rPr lang="cs-CZ" b="1" dirty="0" smtClean="0">
                <a:solidFill>
                  <a:schemeClr val="tx1"/>
                </a:solidFill>
              </a:rPr>
              <a:t>Lze používat fasádní polystyrén k </a:t>
            </a:r>
            <a:r>
              <a:rPr lang="cs-CZ" b="1" smtClean="0">
                <a:solidFill>
                  <a:schemeClr val="tx1"/>
                </a:solidFill>
              </a:rPr>
              <a:t>zateplení podlah?</a:t>
            </a:r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2.   otázka:   Nazýváme </a:t>
            </a:r>
            <a:r>
              <a:rPr lang="cs-CZ" b="1" dirty="0" err="1" smtClean="0">
                <a:solidFill>
                  <a:schemeClr val="tx1"/>
                </a:solidFill>
              </a:rPr>
              <a:t>Ekostyren</a:t>
            </a:r>
            <a:r>
              <a:rPr lang="cs-CZ" b="1" dirty="0" smtClean="0">
                <a:solidFill>
                  <a:schemeClr val="tx1"/>
                </a:solidFill>
              </a:rPr>
              <a:t> lehkým betonem?</a:t>
            </a: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6300028"/>
            <a:ext cx="7620318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   archiv autora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175956" y="3861048"/>
            <a:ext cx="1224136" cy="504056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effectLst/>
              </a:rPr>
              <a:t>NE</a:t>
            </a:r>
            <a:endParaRPr lang="cs-CZ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195594" y="5301208"/>
            <a:ext cx="1224136" cy="504056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effectLst/>
              </a:rPr>
              <a:t>ANO</a:t>
            </a:r>
            <a:endParaRPr lang="cs-CZ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Materiály pro izolace tepelné</a:t>
            </a:r>
          </a:p>
        </p:txBody>
      </p:sp>
    </p:spTree>
    <p:extLst>
      <p:ext uri="{BB962C8B-B14F-4D97-AF65-F5344CB8AC3E}">
        <p14:creationId xmlns:p14="http://schemas.microsoft.com/office/powerpoint/2010/main" xmlns="" val="2230734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 build="p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468</Words>
  <Application>Microsoft Office PowerPoint</Application>
  <PresentationFormat>Předvádění na obrazovce (4:3)</PresentationFormat>
  <Paragraphs>77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Materiály pro izolace tepelné</vt:lpstr>
      <vt:lpstr>Materiály pro izolace tepelné</vt:lpstr>
      <vt:lpstr>Materiály pro izolace tepelné</vt:lpstr>
      <vt:lpstr>Materiály pro izolace tepelné</vt:lpstr>
      <vt:lpstr>Materiály pro izolace tepelné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3</dc:creator>
  <cp:lastModifiedBy>Dum</cp:lastModifiedBy>
  <cp:revision>15</cp:revision>
  <dcterms:created xsi:type="dcterms:W3CDTF">2012-10-16T13:36:23Z</dcterms:created>
  <dcterms:modified xsi:type="dcterms:W3CDTF">2013-04-14T16:05:37Z</dcterms:modified>
</cp:coreProperties>
</file>