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8B580-179D-4A17-BC70-5B162501F298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3A5FA-B8A4-4CB9-B8C6-7C8CBB98B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921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8B580-179D-4A17-BC70-5B162501F298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3A5FA-B8A4-4CB9-B8C6-7C8CBB98B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145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8B580-179D-4A17-BC70-5B162501F298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3A5FA-B8A4-4CB9-B8C6-7C8CBB98B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309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8B580-179D-4A17-BC70-5B162501F298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3A5FA-B8A4-4CB9-B8C6-7C8CBB98B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369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8B580-179D-4A17-BC70-5B162501F298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3A5FA-B8A4-4CB9-B8C6-7C8CBB98B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737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8B580-179D-4A17-BC70-5B162501F298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3A5FA-B8A4-4CB9-B8C6-7C8CBB98B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830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8B580-179D-4A17-BC70-5B162501F298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3A5FA-B8A4-4CB9-B8C6-7C8CBB98B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536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8B580-179D-4A17-BC70-5B162501F298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3A5FA-B8A4-4CB9-B8C6-7C8CBB98B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9789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8B580-179D-4A17-BC70-5B162501F298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3A5FA-B8A4-4CB9-B8C6-7C8CBB98B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964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8B580-179D-4A17-BC70-5B162501F298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3A5FA-B8A4-4CB9-B8C6-7C8CBB98B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6149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8B580-179D-4A17-BC70-5B162501F298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3A5FA-B8A4-4CB9-B8C6-7C8CBB98B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106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88B580-179D-4A17-BC70-5B162501F298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83A5FA-B8A4-4CB9-B8C6-7C8CBB98BE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29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Copernicia_prunifera&amp;action=edit&amp;redlink=1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404065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Malby, nátěry, nástřiky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8509943"/>
              </p:ext>
            </p:extLst>
          </p:nvPr>
        </p:nvGraphicFramePr>
        <p:xfrm>
          <a:off x="506521" y="2250297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VY_32_INOVACE_MA_TP_12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 pro </a:t>
                      </a:r>
                      <a:r>
                        <a:rPr lang="cs-CZ" smtClean="0"/>
                        <a:t>tesařské práce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1778021"/>
              </p:ext>
            </p:extLst>
          </p:nvPr>
        </p:nvGraphicFramePr>
        <p:xfrm>
          <a:off x="506521" y="5170064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druhů maleb, nátěrů, jejich úpravy, nástřiky.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4935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Malby, nátěry, nástřiky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7544" y="980728"/>
            <a:ext cx="8208912" cy="132343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u="sng" dirty="0" smtClean="0"/>
              <a:t>Malby </a:t>
            </a:r>
            <a:r>
              <a:rPr lang="cs-CZ" sz="2000" dirty="0" smtClean="0"/>
              <a:t>– úprava povrchů vnitřních prostor. Malovat lze pouze v místnostech, kde teplota neklesla pod bod mrazu. Mezi nářadí patří štětky, štětce různých tvarů,  stěrky,  pravítka, šňůra, závaží, válečky, vzornice, stříkačky ruční, tlakové, nádoby a žebříky.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420888"/>
            <a:ext cx="8208912" cy="163121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just"/>
            <a:r>
              <a:rPr lang="cs-CZ" sz="2000" b="1" u="sng" dirty="0" smtClean="0"/>
              <a:t>U nových omítek </a:t>
            </a:r>
            <a:r>
              <a:rPr lang="cs-CZ" sz="2000" dirty="0" smtClean="0"/>
              <a:t>se nerovnosti obrousí, omítka se opráší a menší poškození zasádruje. Pak se omítka stěn i stropů pačokuje, tj. natírá kratší měkkou štětkou řídkým vápnem. Dnes se používá penetrační nátěr např. </a:t>
            </a:r>
            <a:r>
              <a:rPr lang="cs-CZ" sz="2000" dirty="0" err="1" smtClean="0"/>
              <a:t>Sokrat</a:t>
            </a:r>
            <a:r>
              <a:rPr lang="cs-CZ" sz="2000" dirty="0" smtClean="0"/>
              <a:t>, který nahrazuje dříve používané vápno.  Tímto základním nátěrem se snižuje savost omítek a zpevňuje celistvost omítek.</a:t>
            </a:r>
            <a:endParaRPr lang="cs-CZ" sz="2000" dirty="0"/>
          </a:p>
        </p:txBody>
      </p:sp>
      <p:pic>
        <p:nvPicPr>
          <p:cNvPr id="1026" name="Picture 2" descr="C:\Users\3\Desktop\DUM obrázky\2013-01-28\DSC0129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619" y="4161543"/>
            <a:ext cx="3360373" cy="2520280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3\Desktop\DUM obrázky\2013-01-28\DSC0126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938"/>
          <a:stretch/>
        </p:blipFill>
        <p:spPr bwMode="auto">
          <a:xfrm>
            <a:off x="5508104" y="3848935"/>
            <a:ext cx="2359121" cy="2832888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380312" y="6237312"/>
            <a:ext cx="1296144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PENETRACE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2477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Malby, nátěry, nástřiky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441269"/>
              </p:ext>
            </p:extLst>
          </p:nvPr>
        </p:nvGraphicFramePr>
        <p:xfrm>
          <a:off x="179512" y="1124744"/>
          <a:ext cx="5184576" cy="2782918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5184576"/>
              </a:tblGrid>
              <a:tr h="430630"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Druhy maleb:</a:t>
                      </a:r>
                      <a:endParaRPr lang="cs-CZ" sz="1800" b="1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Vápenné </a:t>
                      </a:r>
                      <a:r>
                        <a:rPr lang="cs-CZ" b="0" baseline="0" dirty="0" smtClean="0"/>
                        <a:t>– hodí se do novostaveb, vápno musí být uležené aspoň 2 týdny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Klihové </a:t>
                      </a:r>
                      <a:r>
                        <a:rPr lang="cs-CZ" b="0" baseline="0" dirty="0" smtClean="0"/>
                        <a:t>– do novostaveb méně vhodná, protože se musí dlouho čekat až omítky dokonale vyschnout</a:t>
                      </a:r>
                      <a:endParaRPr lang="cs-CZ" baseline="0" dirty="0" smtClean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Emulzní, vodou ředitelné </a:t>
                      </a:r>
                      <a:r>
                        <a:rPr lang="cs-CZ" b="0" baseline="0" dirty="0" smtClean="0"/>
                        <a:t>– latexové nátěry,  latexové nátěry nedýchají, rosí se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baseline="0" dirty="0" smtClean="0"/>
                        <a:t>syntetické </a:t>
                      </a:r>
                      <a:r>
                        <a:rPr lang="cs-CZ" b="0" baseline="0" dirty="0" smtClean="0"/>
                        <a:t>– fermežové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Users\3\Desktop\DUM obrázky\2013-01-28\DSC0126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96752"/>
            <a:ext cx="3467877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7684183"/>
              </p:ext>
            </p:extLst>
          </p:nvPr>
        </p:nvGraphicFramePr>
        <p:xfrm>
          <a:off x="395536" y="4149080"/>
          <a:ext cx="8352928" cy="22910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8352928"/>
              </a:tblGrid>
              <a:tr h="0">
                <a:tc>
                  <a:txBody>
                    <a:bodyPr/>
                    <a:lstStyle/>
                    <a:p>
                      <a:r>
                        <a:rPr lang="cs-CZ" sz="1800" b="1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Nátěry</a:t>
                      </a:r>
                      <a:r>
                        <a:rPr lang="cs-CZ" sz="1800" b="1" i="0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povrchová ochrana dřeva, kovů, betonů</a:t>
                      </a:r>
                      <a:endParaRPr lang="cs-CZ" b="1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Před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natíráním musí být plocha suchá, případně se musí povrch upravit – skelným papírem, stěrkou, ocelovým kartáčem, opálením, odstraněním starých nátěrů</a:t>
                      </a:r>
                      <a:endParaRPr lang="cs-CZ" sz="1800" b="0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Nátěr musí být rovnoměrný, nanesený ve slabé vrstvě.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 nátěr 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základní barvy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 dostatečnou pružností a soudržností s dalšími nátěrovými vrstvami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cs-CZ" sz="1800" b="1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Vrchní nátěr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po vytmelení, obroušení druhá vrstva, může se několikrát opakovat.</a:t>
                      </a:r>
                      <a:endParaRPr lang="cs-CZ" sz="1800" b="1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2753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Malby, nátěry, nástřiky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1284106"/>
              </p:ext>
            </p:extLst>
          </p:nvPr>
        </p:nvGraphicFramePr>
        <p:xfrm>
          <a:off x="467544" y="1268760"/>
          <a:ext cx="4104456" cy="448056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4104456"/>
              </a:tblGrid>
              <a:tr h="385031">
                <a:tc>
                  <a:txBody>
                    <a:bodyPr/>
                    <a:lstStyle/>
                    <a:p>
                      <a:r>
                        <a:rPr lang="cs-CZ" sz="1800" b="1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Chemicky vytvrzované nátěry – pryskyřičné laky, které se vytvrzují na lakový film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dirty="0" smtClean="0"/>
                        <a:t>Laky vytvrzované</a:t>
                      </a:r>
                      <a:r>
                        <a:rPr lang="cs-CZ" b="1" baseline="0" dirty="0" smtClean="0"/>
                        <a:t> kyselinami </a:t>
                      </a:r>
                      <a:r>
                        <a:rPr lang="cs-CZ" b="0" baseline="0" dirty="0" smtClean="0"/>
                        <a:t>– zastudena tvrdnoucí laky, lesklé, matné laky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Polyuretanové</a:t>
                      </a:r>
                      <a:r>
                        <a:rPr lang="cs-CZ" sz="1800" b="1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laky 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označují se jako PUR laky, dvousložkové, jednosložkové, tvrdidlo se smíchá se základním lakem, po nanesení laku se nejprve vypaří ředidlo a potom dojde k reakci mezi základním a přídavným lakem.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Polyesterové</a:t>
                      </a:r>
                      <a:r>
                        <a:rPr lang="cs-CZ" sz="1800" b="1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laky 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složeny z několika složek, kromě nich lak obsahuje urychlovač.</a:t>
                      </a:r>
                      <a:endParaRPr lang="cs-CZ" sz="1800" b="1" i="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" name="Picture 2" descr="C:\Users\3\Downloads\praskyřic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464" y="1268760"/>
            <a:ext cx="3655984" cy="4826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6095037"/>
            <a:ext cx="8136904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pt-BR" dirty="0" smtClean="0"/>
              <a:t>AUTOR,Neuveden</a:t>
            </a:r>
            <a:r>
              <a:rPr lang="pt-BR" dirty="0"/>
              <a:t>. </a:t>
            </a:r>
            <a:r>
              <a:rPr lang="pt-BR" i="1" dirty="0"/>
              <a:t>www.wikipedia.cz</a:t>
            </a:r>
            <a:r>
              <a:rPr lang="pt-BR" dirty="0"/>
              <a:t> [online]. [cit. </a:t>
            </a:r>
            <a:r>
              <a:rPr lang="cs-CZ" dirty="0" smtClean="0"/>
              <a:t>7</a:t>
            </a:r>
            <a:r>
              <a:rPr lang="pt-BR" dirty="0" smtClean="0"/>
              <a:t>.1.2013</a:t>
            </a:r>
            <a:r>
              <a:rPr lang="pt-BR" dirty="0"/>
              <a:t>]. Dostupný na WWW: http://upload.wikimedia.org/wikipedia/commons/6/6a/R%C3%A9sine.jpg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4336396" y="1628800"/>
            <a:ext cx="612068" cy="50405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54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Malby, nátěry, nástřiky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7842691"/>
              </p:ext>
            </p:extLst>
          </p:nvPr>
        </p:nvGraphicFramePr>
        <p:xfrm>
          <a:off x="467544" y="908720"/>
          <a:ext cx="5400600" cy="530352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54006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1800" b="1" u="sng" kern="1200" dirty="0" smtClean="0">
                          <a:effectLst/>
                        </a:rPr>
                        <a:t>Fyzikálně</a:t>
                      </a:r>
                      <a:r>
                        <a:rPr lang="cs-CZ" sz="1800" b="1" u="sng" kern="1200" baseline="0" dirty="0" smtClean="0">
                          <a:effectLst/>
                        </a:rPr>
                        <a:t> schnoucí nátěry </a:t>
                      </a:r>
                      <a:r>
                        <a:rPr lang="cs-CZ" sz="1800" b="0" kern="1200" baseline="0" dirty="0" smtClean="0">
                          <a:effectLst/>
                        </a:rPr>
                        <a:t>– složky chemicky nereagují, při schnutí se odpařují rozpouštědla a ředidla, netěkavé částice zůstávají jako vrstva na povrchu</a:t>
                      </a:r>
                      <a:endParaRPr lang="cs-CZ" b="0" dirty="0"/>
                    </a:p>
                  </a:txBody>
                  <a:tcPr/>
                </a:tc>
              </a:tr>
              <a:tr h="151956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1" kern="1200" dirty="0" smtClean="0">
                          <a:effectLst/>
                        </a:rPr>
                        <a:t>Nitrocelulózové laky</a:t>
                      </a:r>
                      <a:r>
                        <a:rPr lang="cs-CZ" sz="1800" b="0" kern="1200" dirty="0" smtClean="0">
                          <a:effectLst/>
                        </a:rPr>
                        <a:t> – odolné povětrnostním vlivům, otěru a chemikáliím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1" kern="1200" dirty="0" smtClean="0">
                          <a:effectLst/>
                        </a:rPr>
                        <a:t>Alkydové pryskyřičné</a:t>
                      </a:r>
                      <a:r>
                        <a:rPr lang="cs-CZ" sz="1800" b="1" kern="1200" baseline="0" dirty="0" smtClean="0">
                          <a:effectLst/>
                        </a:rPr>
                        <a:t> laky </a:t>
                      </a:r>
                      <a:r>
                        <a:rPr lang="cs-CZ" sz="1800" b="0" kern="1200" baseline="0" dirty="0" smtClean="0">
                          <a:effectLst/>
                        </a:rPr>
                        <a:t>– pro podlahy , schody, vysoce namáhané plochy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1" kern="1200" dirty="0" smtClean="0">
                          <a:effectLst/>
                        </a:rPr>
                        <a:t>Vodou ředitelné</a:t>
                      </a:r>
                      <a:r>
                        <a:rPr lang="cs-CZ" sz="1800" b="1" kern="1200" baseline="0" dirty="0" smtClean="0">
                          <a:effectLst/>
                        </a:rPr>
                        <a:t> laky </a:t>
                      </a:r>
                      <a:r>
                        <a:rPr lang="cs-CZ" sz="1800" b="0" kern="1200" baseline="0" dirty="0" smtClean="0">
                          <a:effectLst/>
                        </a:rPr>
                        <a:t>– jako rozpouštědlo a ředidlo se používá voda, minimálně  zatěžují životní prostředí, 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1" kern="1200" dirty="0" smtClean="0">
                          <a:effectLst/>
                        </a:rPr>
                        <a:t>Lazury </a:t>
                      </a:r>
                      <a:r>
                        <a:rPr lang="cs-CZ" sz="1800" b="0" kern="1200" dirty="0" smtClean="0">
                          <a:effectLst/>
                        </a:rPr>
                        <a:t>–</a:t>
                      </a:r>
                      <a:r>
                        <a:rPr lang="cs-CZ" sz="1800" b="0" kern="1200" baseline="0" dirty="0" smtClean="0">
                          <a:effectLst/>
                        </a:rPr>
                        <a:t> jsou průsvitné, transparentní nebo s barvivem,  bezbarvé nebo mění  </a:t>
                      </a:r>
                    </a:p>
                    <a:p>
                      <a:r>
                        <a:rPr lang="cs-CZ" sz="1800" b="0" kern="1200" baseline="0" dirty="0" smtClean="0">
                          <a:effectLst/>
                        </a:rPr>
                        <a:t>     barvu dřeva, přičemž lze rozpoznat strukturu dřeva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1" kern="1200" dirty="0" smtClean="0">
                          <a:effectLst/>
                        </a:rPr>
                        <a:t>Impregnační lazury</a:t>
                      </a:r>
                      <a:r>
                        <a:rPr lang="cs-CZ" sz="1800" b="0" kern="1200" dirty="0" smtClean="0">
                          <a:effectLst/>
                        </a:rPr>
                        <a:t> – lazury pro ochranu dřeva, impregnační hloubka 1 – 3 mm</a:t>
                      </a:r>
                      <a:endParaRPr lang="cs-CZ" b="1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1" kern="1200" dirty="0" smtClean="0">
                          <a:effectLst/>
                        </a:rPr>
                        <a:t>Lakové lazury</a:t>
                      </a:r>
                      <a:r>
                        <a:rPr lang="cs-CZ" sz="1800" b="0" kern="1200" dirty="0" smtClean="0">
                          <a:effectLst/>
                        </a:rPr>
                        <a:t> – </a:t>
                      </a:r>
                      <a:r>
                        <a:rPr lang="cs-CZ" sz="1800" b="0" kern="1200" dirty="0" err="1" smtClean="0">
                          <a:effectLst/>
                        </a:rPr>
                        <a:t>silnovrstvé</a:t>
                      </a:r>
                      <a:r>
                        <a:rPr lang="cs-CZ" sz="1800" b="0" kern="1200" dirty="0" smtClean="0">
                          <a:effectLst/>
                        </a:rPr>
                        <a:t> lazury, matný povrch,</a:t>
                      </a:r>
                      <a:r>
                        <a:rPr lang="cs-CZ" sz="1800" b="0" kern="1200" baseline="0" dirty="0" smtClean="0">
                          <a:effectLst/>
                        </a:rPr>
                        <a:t> vysoká tvrdost, odolné povětrnostním vlivům</a:t>
                      </a:r>
                      <a:endParaRPr lang="cs-CZ" b="1" baseline="0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1223699"/>
              </p:ext>
            </p:extLst>
          </p:nvPr>
        </p:nvGraphicFramePr>
        <p:xfrm>
          <a:off x="467544" y="6303600"/>
          <a:ext cx="5400600" cy="365760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54006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1800" b="1" u="none" kern="1200" dirty="0" smtClean="0">
                          <a:effectLst/>
                        </a:rPr>
                        <a:t>Nástřiky se</a:t>
                      </a:r>
                      <a:r>
                        <a:rPr lang="cs-CZ" sz="1800" b="1" u="none" kern="1200" baseline="0" dirty="0" smtClean="0">
                          <a:effectLst/>
                        </a:rPr>
                        <a:t> provádějí stříkacími pistolemi.</a:t>
                      </a:r>
                      <a:endParaRPr lang="cs-CZ" b="0" u="none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3\Desktop\DUM obrázky\2013-01-28\DSC0128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933056"/>
            <a:ext cx="265897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3\Desktop\DUM obrázky\2013-01-03\DSC0111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045504" y="1019393"/>
            <a:ext cx="2880318" cy="265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5724128" y="2636912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5724128" y="4221088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386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Malby, nátěry, nástřiky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2130285"/>
              </p:ext>
            </p:extLst>
          </p:nvPr>
        </p:nvGraphicFramePr>
        <p:xfrm>
          <a:off x="295267" y="934769"/>
          <a:ext cx="8525205" cy="2055570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8525205"/>
              </a:tblGrid>
              <a:tr h="385031">
                <a:tc>
                  <a:txBody>
                    <a:bodyPr/>
                    <a:lstStyle/>
                    <a:p>
                      <a:r>
                        <a:rPr lang="cs-CZ" sz="1800" b="1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Oleje</a:t>
                      </a:r>
                      <a:r>
                        <a:rPr lang="cs-CZ" sz="1800" b="1" i="0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fermeže - </a:t>
                      </a:r>
                      <a:r>
                        <a:rPr lang="cs-CZ" b="0" dirty="0" smtClean="0"/>
                        <a:t>Skládají se z přírodních látek. </a:t>
                      </a:r>
                      <a:endParaRPr lang="cs-CZ" b="1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Čisté oleje 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ze semen teaků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 lnů. 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Tvrdé oleje</a:t>
                      </a:r>
                      <a:r>
                        <a:rPr lang="cs-CZ" sz="1800" b="1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směs olejů, přírodních pryskyřic a vosků. Vhodné pro silně namáhané plochy – schody, podlahy, 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Fermeže 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oleje se speciálními přísadami, schnou rychleji, ve vodě nerozpustná. Vlivem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světla povrchy žloutnou.</a:t>
                      </a:r>
                      <a:endParaRPr lang="cs-CZ" b="1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0588911"/>
              </p:ext>
            </p:extLst>
          </p:nvPr>
        </p:nvGraphicFramePr>
        <p:xfrm>
          <a:off x="323528" y="3161917"/>
          <a:ext cx="4968552" cy="2866295"/>
        </p:xfrm>
        <a:graphic>
          <a:graphicData uri="http://schemas.openxmlformats.org/drawingml/2006/table">
            <a:tbl>
              <a:tblPr firstRow="1" bandRow="1">
                <a:tableStyleId>{08FB837D-C827-4EFA-A057-4D05807E0F7C}</a:tableStyleId>
              </a:tblPr>
              <a:tblGrid>
                <a:gridCol w="4968552"/>
              </a:tblGrid>
              <a:tr h="385031">
                <a:tc>
                  <a:txBody>
                    <a:bodyPr/>
                    <a:lstStyle/>
                    <a:p>
                      <a:r>
                        <a:rPr lang="cs-CZ" sz="1800" b="1" i="0" u="sng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Voskové</a:t>
                      </a:r>
                      <a:r>
                        <a:rPr lang="cs-CZ" sz="1800" b="1" i="0" u="sng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roztoky </a:t>
                      </a:r>
                      <a:r>
                        <a:rPr lang="cs-CZ" sz="1800" b="0" i="0" kern="1200" baseline="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přírodní a syntetické vosky se roztaví  ve vodní lázni, popř. se rozpustí rozpouštědlem, tónování vosků je možné.</a:t>
                      </a:r>
                      <a:endParaRPr lang="cs-CZ" b="0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dirty="0" smtClean="0"/>
                        <a:t>Včelí vosk </a:t>
                      </a:r>
                      <a:r>
                        <a:rPr lang="cs-CZ" b="0" dirty="0" smtClean="0"/>
                        <a:t>–</a:t>
                      </a:r>
                      <a:r>
                        <a:rPr lang="cs-CZ" b="0" baseline="0" dirty="0" smtClean="0"/>
                        <a:t>je součástí dřevěných vosků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Karnaubský vosk 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tvrdý vosk - parkety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 algn="just">
                        <a:buFontTx/>
                        <a:buChar char="-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Parafínový vosk </a:t>
                      </a:r>
                      <a:r>
                        <a:rPr lang="cs-CZ" sz="1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na více zatížené výrobky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sz="1800" b="1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Montánní</a:t>
                      </a:r>
                      <a:r>
                        <a:rPr lang="cs-CZ" sz="1800" b="1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vosk</a:t>
                      </a:r>
                      <a:r>
                        <a:rPr lang="cs-CZ" sz="1800" b="0" i="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k výrobě syntetických vosků</a:t>
                      </a:r>
                      <a:endParaRPr lang="cs-CZ" b="1" dirty="0"/>
                    </a:p>
                  </a:txBody>
                  <a:tcPr/>
                </a:tc>
              </a:tr>
              <a:tr h="390379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r>
                        <a:rPr lang="cs-CZ" b="1" dirty="0" smtClean="0"/>
                        <a:t>Vyčištěný</a:t>
                      </a:r>
                      <a:r>
                        <a:rPr lang="cs-CZ" b="1" baseline="0" dirty="0" smtClean="0"/>
                        <a:t> zemní vosk</a:t>
                      </a:r>
                      <a:r>
                        <a:rPr lang="cs-CZ" b="0" baseline="0" dirty="0" smtClean="0"/>
                        <a:t> –v mořidlech a leštidlech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arnauba.jpg (2400×1600)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32" r="5641"/>
          <a:stretch/>
        </p:blipFill>
        <p:spPr bwMode="auto">
          <a:xfrm>
            <a:off x="5508104" y="3429000"/>
            <a:ext cx="3149600" cy="2591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508104" y="3033039"/>
            <a:ext cx="31496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1200" dirty="0"/>
              <a:t>Palma </a:t>
            </a:r>
            <a:r>
              <a:rPr lang="cs-CZ" sz="1200" i="1" dirty="0" err="1">
                <a:hlinkClick r:id="rId3" tooltip="Copernicia prunifera (stránka neexistuje)"/>
              </a:rPr>
              <a:t>Copernicia</a:t>
            </a:r>
            <a:r>
              <a:rPr lang="cs-CZ" sz="1200" i="1" dirty="0">
                <a:hlinkClick r:id="rId3" tooltip="Copernicia prunifera (stránka neexistuje)"/>
              </a:rPr>
              <a:t> </a:t>
            </a:r>
            <a:r>
              <a:rPr lang="cs-CZ" sz="1200" i="1" dirty="0" err="1">
                <a:hlinkClick r:id="rId3" tooltip="Copernicia prunifera (stránka neexistuje)"/>
              </a:rPr>
              <a:t>prunifera</a:t>
            </a:r>
            <a:r>
              <a:rPr lang="cs-CZ" sz="1200" dirty="0"/>
              <a:t>, z jejíchž listů se získává karnaubský vosk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36096" y="6021288"/>
            <a:ext cx="3312368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pt-BR" sz="1200" dirty="0"/>
              <a:t>AUTOR, Neuveden. </a:t>
            </a:r>
            <a:r>
              <a:rPr lang="pt-BR" sz="1200" i="1" dirty="0"/>
              <a:t>www.wikipedia.cz</a:t>
            </a:r>
            <a:r>
              <a:rPr lang="pt-BR" sz="1200" dirty="0"/>
              <a:t> [online]. [cit. 29.1.2013]. Dostupný na WWW: http://upload.wikimedia.org/wikipedia/commons/thumb/0/01/Carnauba.jpg/220px-Carnauba.jpg</a:t>
            </a:r>
            <a:endParaRPr lang="cs-CZ" sz="1200" dirty="0"/>
          </a:p>
        </p:txBody>
      </p:sp>
      <p:sp>
        <p:nvSpPr>
          <p:cNvPr id="7" name="Šipka doprava 6"/>
          <p:cNvSpPr/>
          <p:nvPr/>
        </p:nvSpPr>
        <p:spPr>
          <a:xfrm>
            <a:off x="4788024" y="4509120"/>
            <a:ext cx="72008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308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467544" y="1492622"/>
            <a:ext cx="7632848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Jak dlouho musí být uležené vápno použité při vápenných malbách?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Jaké jsou přednosti – vlastnosti současných interiérových barev?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U jakého druhu nátěru lze rozpoznat struktura dřeva?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Z čeho se vyrábí čisté oleje?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Jaké znáte druhy vosků?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5750530"/>
            <a:ext cx="7620318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 zdroje </a:t>
            </a:r>
            <a:r>
              <a:rPr lang="cs-CZ" b="1" dirty="0" smtClean="0">
                <a:solidFill>
                  <a:schemeClr val="tx1"/>
                </a:solidFill>
              </a:rPr>
              <a:t>autora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346646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Malby, nátěry, nástřiky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71950" y="1484784"/>
            <a:ext cx="179228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Otázky: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4370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Malby, nátěry, nástřiky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2776" y="1412776"/>
            <a:ext cx="8193679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 fontAlgn="t">
              <a:buAutoNum type="arabicPlain"/>
            </a:pPr>
            <a:r>
              <a:rPr lang="cs-CZ" dirty="0" smtClean="0"/>
              <a:t>Minimálně dva týdny.</a:t>
            </a:r>
            <a:endParaRPr lang="cs-CZ" dirty="0"/>
          </a:p>
          <a:p>
            <a:pPr marL="342900" indent="-342900" fontAlgn="t">
              <a:buAutoNum type="arabicPlain"/>
            </a:pPr>
            <a:r>
              <a:rPr lang="cs-CZ" dirty="0"/>
              <a:t>V</a:t>
            </a:r>
            <a:r>
              <a:rPr lang="cs-CZ" dirty="0" smtClean="0"/>
              <a:t>ysoká </a:t>
            </a:r>
            <a:r>
              <a:rPr lang="cs-CZ" smtClean="0"/>
              <a:t>kryvost</a:t>
            </a:r>
            <a:r>
              <a:rPr lang="cs-CZ" dirty="0"/>
              <a:t>, otěruvzdornost, vysoká bělost, </a:t>
            </a:r>
            <a:r>
              <a:rPr lang="cs-CZ" dirty="0" smtClean="0"/>
              <a:t>propouští </a:t>
            </a:r>
            <a:r>
              <a:rPr lang="cs-CZ" dirty="0"/>
              <a:t>vodní páry, protiplísňové</a:t>
            </a:r>
            <a:r>
              <a:rPr lang="cs-CZ" dirty="0" smtClean="0"/>
              <a:t> </a:t>
            </a:r>
          </a:p>
          <a:p>
            <a:pPr marL="342900" indent="-342900" fontAlgn="t">
              <a:buAutoNum type="arabicPlain" startAt="2"/>
            </a:pPr>
            <a:r>
              <a:rPr lang="cs-CZ" dirty="0"/>
              <a:t>L</a:t>
            </a:r>
            <a:r>
              <a:rPr lang="cs-CZ" dirty="0" smtClean="0"/>
              <a:t>azura.</a:t>
            </a:r>
          </a:p>
          <a:p>
            <a:pPr marL="342900" indent="-342900" fontAlgn="t">
              <a:buAutoNum type="arabicPlain" startAt="2"/>
            </a:pPr>
            <a:r>
              <a:rPr lang="cs-CZ" dirty="0" smtClean="0"/>
              <a:t>Ze semen teaků a lnů.</a:t>
            </a:r>
          </a:p>
          <a:p>
            <a:pPr marL="342900" indent="-342900" fontAlgn="t">
              <a:buAutoNum type="arabicPlain" startAt="2"/>
            </a:pPr>
            <a:r>
              <a:rPr lang="cs-CZ" dirty="0" smtClean="0"/>
              <a:t>Včelí vosk, karnaubský, parafínový, montánní, vyčištěný zemní vosk.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82777" y="149262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2863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758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Malby, nátěry, nástřiky</vt:lpstr>
      <vt:lpstr>Malby, nátěry, nástřiky</vt:lpstr>
      <vt:lpstr>Malby, nátěry, nástřiky</vt:lpstr>
      <vt:lpstr>Malby, nátěry, nástřiky</vt:lpstr>
      <vt:lpstr>Malby, nátěry, nástřiky</vt:lpstr>
      <vt:lpstr>Malby, nátěry, nástřiky</vt:lpstr>
      <vt:lpstr>Malby, nátěry, nástřiky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Martin a Lída</cp:lastModifiedBy>
  <cp:revision>4</cp:revision>
  <dcterms:created xsi:type="dcterms:W3CDTF">2012-12-17T14:37:38Z</dcterms:created>
  <dcterms:modified xsi:type="dcterms:W3CDTF">2013-04-14T16:31:58Z</dcterms:modified>
</cp:coreProperties>
</file>