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294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89814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1415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40374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11041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2016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3226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3182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01432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5839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36309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72616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715B9-9D32-400C-9543-E3AA0AC6461E}" type="datetimeFigureOut">
              <a:rPr lang="cs-CZ" smtClean="0"/>
              <a:pPr/>
              <a:t>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273C6-1024-4378-8E2D-B2C5B8FA5A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35926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404065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Nátěrové hmoty, ředidla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19743721"/>
              </p:ext>
            </p:extLst>
          </p:nvPr>
        </p:nvGraphicFramePr>
        <p:xfrm>
          <a:off x="506521" y="2250297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leden  2013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69457923"/>
              </p:ext>
            </p:extLst>
          </p:nvPr>
        </p:nvGraphicFramePr>
        <p:xfrm>
          <a:off x="506521" y="5170064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druhů nátěrových hmot, ředidel a jejich použití.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7402124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Nátěrové hmoty, ředidla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67544" y="980728"/>
            <a:ext cx="8208912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b="1" u="sng" dirty="0" smtClean="0"/>
              <a:t>Nátěrové hmoty </a:t>
            </a:r>
            <a:r>
              <a:rPr lang="cs-CZ" sz="2000" dirty="0" smtClean="0"/>
              <a:t>– látky, které se nanáší na různý materiál různým způsobem.</a:t>
            </a:r>
          </a:p>
          <a:p>
            <a:pPr marL="342900" indent="-342900" algn="just">
              <a:buFont typeface="Wingdings" pitchFamily="2" charset="2"/>
              <a:buChar char="q"/>
            </a:pPr>
            <a:r>
              <a:rPr lang="cs-CZ" sz="2000" dirty="0" smtClean="0"/>
              <a:t>Nátěrem – za použití štětce, válečku</a:t>
            </a:r>
          </a:p>
          <a:p>
            <a:pPr marL="342900" indent="-342900" algn="just">
              <a:buFont typeface="Wingdings" pitchFamily="2" charset="2"/>
              <a:buChar char="q"/>
            </a:pPr>
            <a:r>
              <a:rPr lang="cs-CZ" sz="2000" dirty="0" smtClean="0"/>
              <a:t>Nástřikem – stříkací pistolí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204864"/>
            <a:ext cx="8208912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b="1" u="sng" dirty="0" smtClean="0"/>
              <a:t>Nátěry </a:t>
            </a:r>
            <a:r>
              <a:rPr lang="cs-CZ" sz="2000" dirty="0" smtClean="0"/>
              <a:t>chráníme vnitřní a vnější části staveb, nátěrem se zlepšuje estetika materiálu,  nátěr chrání před vlhkostí, povrchovou, podzemní vodou a povětrnostními vlivy. </a:t>
            </a:r>
            <a:endParaRPr lang="cs-CZ" sz="20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38167025"/>
              </p:ext>
            </p:extLst>
          </p:nvPr>
        </p:nvGraphicFramePr>
        <p:xfrm>
          <a:off x="539552" y="3526402"/>
          <a:ext cx="5976664" cy="259087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5976664"/>
              </a:tblGrid>
              <a:tr h="430630">
                <a:tc>
                  <a:txBody>
                    <a:bodyPr/>
                    <a:lstStyle/>
                    <a:p>
                      <a:r>
                        <a:rPr lang="cs-CZ" sz="1800" b="1" dirty="0" smtClean="0"/>
                        <a:t>Složení nátěrových látek:</a:t>
                      </a:r>
                      <a:endParaRPr lang="cs-CZ" sz="1800" b="1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err="1" smtClean="0"/>
                        <a:t>Filmotvorné</a:t>
                      </a:r>
                      <a:r>
                        <a:rPr lang="cs-CZ" b="1" baseline="0" dirty="0" smtClean="0"/>
                        <a:t> látky </a:t>
                      </a:r>
                      <a:r>
                        <a:rPr lang="cs-CZ" b="0" baseline="0" dirty="0" smtClean="0"/>
                        <a:t>– asfalt, olej, přírodní a syntetické živice</a:t>
                      </a:r>
                      <a:endParaRPr lang="cs-CZ" b="1" baseline="0" dirty="0" smtClean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Rozpouštědla  </a:t>
                      </a:r>
                      <a:r>
                        <a:rPr lang="cs-CZ" b="0" baseline="0" dirty="0" smtClean="0"/>
                        <a:t>– ředidla, voda</a:t>
                      </a:r>
                      <a:endParaRPr lang="cs-CZ" baseline="0" dirty="0" smtClean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Plniva  </a:t>
                      </a:r>
                      <a:r>
                        <a:rPr lang="cs-CZ" b="0" baseline="0" dirty="0" smtClean="0"/>
                        <a:t>– v dekorativních nátěrech – písek, piliny</a:t>
                      </a:r>
                      <a:endParaRPr lang="cs-CZ" b="1" baseline="0" dirty="0" smtClean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Barviva, pigmenty</a:t>
                      </a:r>
                      <a:endParaRPr lang="cs-CZ" b="0" baseline="0" dirty="0" smtClean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Pojiva, </a:t>
                      </a:r>
                      <a:r>
                        <a:rPr lang="cs-CZ" b="1" baseline="0" dirty="0" err="1" smtClean="0"/>
                        <a:t>sušiva</a:t>
                      </a:r>
                      <a:endParaRPr lang="cs-CZ" b="1" baseline="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441252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Nátěrové hmoty, ředidla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23563821"/>
              </p:ext>
            </p:extLst>
          </p:nvPr>
        </p:nvGraphicFramePr>
        <p:xfrm>
          <a:off x="251520" y="1573872"/>
          <a:ext cx="3024336" cy="466344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3024336"/>
              </a:tblGrid>
              <a:tr h="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effectLst/>
                        </a:rPr>
                        <a:t>Nátěrové hmoty pro dřevěné a ocelové</a:t>
                      </a:r>
                      <a:r>
                        <a:rPr lang="cs-CZ" sz="1800" kern="1200" baseline="0" dirty="0" smtClean="0">
                          <a:effectLst/>
                        </a:rPr>
                        <a:t> konstrukce</a:t>
                      </a:r>
                      <a:endParaRPr lang="cs-CZ" b="1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cs-CZ" sz="1800" kern="1200" dirty="0" smtClean="0">
                          <a:effectLst/>
                        </a:rPr>
                        <a:t>Nátěrové</a:t>
                      </a:r>
                      <a:r>
                        <a:rPr lang="cs-CZ" sz="1800" kern="1200" baseline="0" dirty="0" smtClean="0">
                          <a:effectLst/>
                        </a:rPr>
                        <a:t> hmoty</a:t>
                      </a:r>
                      <a:r>
                        <a:rPr lang="cs-CZ" sz="1800" kern="1200" dirty="0" smtClean="0">
                          <a:effectLst/>
                        </a:rPr>
                        <a:t> dřevěných konstrukcí zlepšují estetický vzhled dřeva, prodlužují životnost, chrání před povětrnostními vlivy, mořením</a:t>
                      </a:r>
                      <a:r>
                        <a:rPr lang="cs-CZ" sz="1800" kern="1200" baseline="0" dirty="0" smtClean="0">
                          <a:effectLst/>
                        </a:rPr>
                        <a:t> a lazurovacími laky je zachována kresba dřeva.  Většinou jsou ředitelné vodou, např. Balakryl, Sokrates.</a:t>
                      </a:r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sz="1800" kern="1200" dirty="0" smtClean="0">
                          <a:effectLst/>
                        </a:rPr>
                        <a:t>Nátěrové</a:t>
                      </a:r>
                      <a:r>
                        <a:rPr lang="cs-CZ" sz="1800" kern="1200" baseline="0" dirty="0" smtClean="0">
                          <a:effectLst/>
                        </a:rPr>
                        <a:t> hmoty ocelových konstrukcí chrání proti korozi, prodlužují životnost, např. </a:t>
                      </a:r>
                      <a:r>
                        <a:rPr lang="cs-CZ" sz="1800" kern="1200" baseline="0" dirty="0" err="1" smtClean="0">
                          <a:effectLst/>
                        </a:rPr>
                        <a:t>Hammerite</a:t>
                      </a:r>
                      <a:endParaRPr lang="cs-CZ" sz="18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3\Desktop\DUM obrázky\2013-04-08\DSC015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28800"/>
            <a:ext cx="5400600" cy="46085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412202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Nátěrové hmoty, ředidla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5318216"/>
              </p:ext>
            </p:extLst>
          </p:nvPr>
        </p:nvGraphicFramePr>
        <p:xfrm>
          <a:off x="467544" y="1196752"/>
          <a:ext cx="4104456" cy="2077144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104456"/>
              </a:tblGrid>
              <a:tr h="273797">
                <a:tc>
                  <a:txBody>
                    <a:bodyPr/>
                    <a:lstStyle/>
                    <a:p>
                      <a:r>
                        <a:rPr lang="cs-CZ" dirty="0" smtClean="0"/>
                        <a:t>Nátěrové hmoty</a:t>
                      </a:r>
                      <a:r>
                        <a:rPr lang="cs-CZ" baseline="0" dirty="0" smtClean="0"/>
                        <a:t> fasád</a:t>
                      </a:r>
                      <a:endParaRPr lang="cs-CZ" b="1" dirty="0"/>
                    </a:p>
                  </a:txBody>
                  <a:tcPr/>
                </a:tc>
              </a:tr>
              <a:tr h="61603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Velká rozmanitost výrobců,</a:t>
                      </a:r>
                      <a:r>
                        <a:rPr lang="cs-CZ" baseline="0" dirty="0" smtClean="0"/>
                        <a:t> nátěry většinou vodou ředitelné</a:t>
                      </a:r>
                      <a:endParaRPr lang="cs-CZ" b="0" dirty="0"/>
                    </a:p>
                  </a:txBody>
                  <a:tcPr/>
                </a:tc>
              </a:tr>
              <a:tr h="431224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Staré domy a chalupy – vápno</a:t>
                      </a:r>
                      <a:endParaRPr lang="cs-CZ" b="0" dirty="0"/>
                    </a:p>
                  </a:txBody>
                  <a:tcPr/>
                </a:tc>
              </a:tr>
              <a:tr h="479145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dirty="0" smtClean="0"/>
                        <a:t>Nátěry</a:t>
                      </a:r>
                      <a:r>
                        <a:rPr lang="cs-CZ" baseline="0" dirty="0" smtClean="0"/>
                        <a:t> ve formě gelu odstraňující graffiti</a:t>
                      </a:r>
                      <a:endParaRPr lang="cs-CZ" b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3865247"/>
              </p:ext>
            </p:extLst>
          </p:nvPr>
        </p:nvGraphicFramePr>
        <p:xfrm>
          <a:off x="4788024" y="4581128"/>
          <a:ext cx="3960440" cy="141549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3960440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Nátěrové hmoty interiérové</a:t>
                      </a:r>
                      <a:endParaRPr lang="cs-CZ" b="1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b="0" dirty="0" smtClean="0"/>
                        <a:t>Pro</a:t>
                      </a:r>
                      <a:r>
                        <a:rPr lang="cs-CZ" b="0" baseline="0" dirty="0" smtClean="0"/>
                        <a:t> úpravu stěn, sádrokartonu, dřevotřísky, např. Primalex</a:t>
                      </a:r>
                      <a:endParaRPr lang="cs-CZ" b="0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cs-CZ" b="0" dirty="0" smtClean="0"/>
                        <a:t>Protiplísňové nátěry, např. </a:t>
                      </a:r>
                      <a:r>
                        <a:rPr lang="cs-CZ" b="0" dirty="0" err="1" smtClean="0"/>
                        <a:t>Sanal</a:t>
                      </a:r>
                      <a:endParaRPr lang="cs-CZ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3\Desktop\DUM obrázky\2013-01-28\DSC012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27192"/>
            <a:ext cx="3985231" cy="30659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3\Desktop\DUM obrázky\2013-01-28\DSC012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30152"/>
            <a:ext cx="4089600" cy="3067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22996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Nátěrové hmoty, ředidla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82180622"/>
              </p:ext>
            </p:extLst>
          </p:nvPr>
        </p:nvGraphicFramePr>
        <p:xfrm>
          <a:off x="439585" y="908720"/>
          <a:ext cx="5112568" cy="2700998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5112568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b="1" i="0" u="non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Ředidla</a:t>
                      </a:r>
                      <a:r>
                        <a:rPr lang="cs-CZ" sz="1800" b="1" i="0" u="none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rozpouštědla – k ředění laků, čištění skvrn, vysoce hořlavá</a:t>
                      </a:r>
                      <a:endParaRPr lang="cs-CZ" b="0" u="none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dirty="0" smtClean="0"/>
                        <a:t>C 6000 </a:t>
                      </a:r>
                      <a:r>
                        <a:rPr lang="cs-CZ" b="0" dirty="0" smtClean="0"/>
                        <a:t>– k ředění</a:t>
                      </a:r>
                      <a:r>
                        <a:rPr lang="cs-CZ" b="0" baseline="0" dirty="0" smtClean="0"/>
                        <a:t> nitrocelulózových nátěrů</a:t>
                      </a:r>
                      <a:endParaRPr lang="cs-CZ" b="1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r>
                        <a:rPr lang="cs-CZ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6001 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pro syntetické nátěry, které schnou               na vzduchu</a:t>
                      </a:r>
                      <a:endParaRPr lang="cs-CZ" b="1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 6005 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k ředění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syntetických barev na kov</a:t>
                      </a:r>
                      <a:endParaRPr lang="cs-CZ" b="1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 6006</a:t>
                      </a:r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k ředění olejových,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fermežových</a:t>
                      </a:r>
                      <a:r>
                        <a:rPr lang="cs-CZ" sz="1800" b="1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syntetických nátěrových hmot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95854476"/>
              </p:ext>
            </p:extLst>
          </p:nvPr>
        </p:nvGraphicFramePr>
        <p:xfrm>
          <a:off x="539552" y="4143411"/>
          <a:ext cx="3528392" cy="1805869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528392"/>
              </a:tblGrid>
              <a:tr h="385031">
                <a:tc>
                  <a:txBody>
                    <a:bodyPr/>
                    <a:lstStyle/>
                    <a:p>
                      <a:r>
                        <a:rPr lang="cs-CZ" sz="1800" u="none" kern="1200" baseline="0" dirty="0" smtClean="0">
                          <a:effectLst/>
                        </a:rPr>
                        <a:t>Rozpouštědla</a:t>
                      </a:r>
                      <a:endParaRPr lang="cs-CZ" b="0" u="none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dirty="0" smtClean="0"/>
                        <a:t>Aceton</a:t>
                      </a:r>
                      <a:r>
                        <a:rPr lang="cs-CZ" dirty="0" smtClean="0"/>
                        <a:t> – technické rozpouštědlo</a:t>
                      </a:r>
                      <a:endParaRPr lang="cs-CZ" b="1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1800" b="1" kern="1200" dirty="0" smtClean="0">
                          <a:effectLst/>
                        </a:rPr>
                        <a:t>Toluen</a:t>
                      </a:r>
                      <a:r>
                        <a:rPr lang="cs-CZ" sz="1800" kern="1200" dirty="0" smtClean="0">
                          <a:effectLst/>
                        </a:rPr>
                        <a:t> </a:t>
                      </a:r>
                      <a:r>
                        <a:rPr lang="cs-CZ" sz="1800" kern="1200" baseline="0" dirty="0" smtClean="0">
                          <a:effectLst/>
                        </a:rPr>
                        <a:t>– organické rozpouštědlo</a:t>
                      </a:r>
                      <a:endParaRPr lang="cs-CZ" b="1" dirty="0"/>
                    </a:p>
                  </a:txBody>
                  <a:tcPr/>
                </a:tc>
              </a:tr>
              <a:tr h="390379">
                <a:tc>
                  <a:txBody>
                    <a:bodyPr/>
                    <a:lstStyle/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cs-CZ" sz="1800" b="1" kern="1200" dirty="0" smtClean="0">
                          <a:effectLst/>
                        </a:rPr>
                        <a:t>Technický</a:t>
                      </a:r>
                      <a:r>
                        <a:rPr lang="cs-CZ" sz="1800" b="1" kern="1200" baseline="0" dirty="0" smtClean="0">
                          <a:effectLst/>
                        </a:rPr>
                        <a:t> benzín </a:t>
                      </a:r>
                      <a:r>
                        <a:rPr lang="cs-CZ" sz="1800" b="0" kern="1200" baseline="0" dirty="0" smtClean="0">
                          <a:effectLst/>
                        </a:rPr>
                        <a:t>– k čištění textilních a kovových částí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3\Desktop\DUM obrázky\2013-04-08\DSC015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58206" y="1283721"/>
            <a:ext cx="3000001" cy="225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3\Desktop\DUM obrázky\2013-04-08\DSC015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53261" y="4163763"/>
            <a:ext cx="2997785" cy="22483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15122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1342509"/>
            <a:ext cx="7632848" cy="6463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cs-CZ" b="1" dirty="0" smtClean="0"/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Nátěrové hmoty, ředidla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72475" y="1431631"/>
            <a:ext cx="667580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Spojte typ ředidla s odpovídajícím nátěrem, lakem</a:t>
            </a:r>
            <a:r>
              <a:rPr lang="cs-CZ" sz="2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8486" y="2420888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C 6000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8486" y="3140968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 6001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8486" y="3835006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S 6005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8486" y="4499828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 S 6006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2483604"/>
            <a:ext cx="36724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Olejové, fermežové nátěrové hmoty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51800" y="3835006"/>
            <a:ext cx="36724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 ředění barvy na kovy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3140968"/>
            <a:ext cx="36724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 ředění  nitrocelulózových nátěrů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51800" y="4499828"/>
            <a:ext cx="3672408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Pro syntetické nátěrové hmoty schnoucí na vzduchu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7544" y="6093296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</a:t>
            </a:r>
            <a:r>
              <a:rPr lang="cs-CZ" b="1" dirty="0" err="1" smtClean="0">
                <a:solidFill>
                  <a:schemeClr val="tx1"/>
                </a:solidFill>
              </a:rPr>
              <a:t>zdroje</a:t>
            </a:r>
            <a:r>
              <a:rPr lang="cs-CZ" b="1" dirty="0" smtClean="0">
                <a:solidFill>
                  <a:schemeClr val="tx1"/>
                </a:solidFill>
              </a:rPr>
              <a:t>  autora </a:t>
            </a:r>
            <a:endParaRPr lang="cs-CZ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52234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Nátěrové hmoty, ředidla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2776" y="1412776"/>
            <a:ext cx="8193679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cs-CZ" b="1" dirty="0" smtClean="0"/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492622"/>
            <a:ext cx="11707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Řešení:</a:t>
            </a:r>
            <a:endParaRPr lang="cs-CZ" sz="2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8486" y="2996952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C 6000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8486" y="3717032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 6001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8486" y="4411070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S 6005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8486" y="5075892"/>
            <a:ext cx="141921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 S 6006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3059668"/>
            <a:ext cx="36724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Olejové, fermežové nátěrové hmoty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51800" y="4355812"/>
            <a:ext cx="36724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 ředění barvy na kovy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3707740"/>
            <a:ext cx="36724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 ředění  nitrocelulózových nátěrů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51800" y="5013176"/>
            <a:ext cx="3672408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Pro syntetické nátěrové hmoty schnoucí na vzduchu</a:t>
            </a:r>
            <a:endParaRPr lang="cs-CZ" dirty="0"/>
          </a:p>
        </p:txBody>
      </p:sp>
      <p:cxnSp>
        <p:nvCxnSpPr>
          <p:cNvPr id="14" name="Přímá spojnice 13"/>
          <p:cNvCxnSpPr>
            <a:endCxn id="12" idx="1"/>
          </p:cNvCxnSpPr>
          <p:nvPr/>
        </p:nvCxnSpPr>
        <p:spPr>
          <a:xfrm>
            <a:off x="1907704" y="3164137"/>
            <a:ext cx="2880320" cy="7282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stCxn id="7" idx="3"/>
            <a:endCxn id="13" idx="1"/>
          </p:cNvCxnSpPr>
          <p:nvPr/>
        </p:nvCxnSpPr>
        <p:spPr>
          <a:xfrm>
            <a:off x="1907704" y="3901698"/>
            <a:ext cx="2844096" cy="1434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8" idx="3"/>
          </p:cNvCxnSpPr>
          <p:nvPr/>
        </p:nvCxnSpPr>
        <p:spPr>
          <a:xfrm>
            <a:off x="1907704" y="4595736"/>
            <a:ext cx="2844096" cy="232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stCxn id="9" idx="3"/>
            <a:endCxn id="10" idx="1"/>
          </p:cNvCxnSpPr>
          <p:nvPr/>
        </p:nvCxnSpPr>
        <p:spPr>
          <a:xfrm flipV="1">
            <a:off x="1907704" y="3244334"/>
            <a:ext cx="2880320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668628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435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Nátěrové hmoty, ředidla</vt:lpstr>
      <vt:lpstr>Nátěrové hmoty, ředidla</vt:lpstr>
      <vt:lpstr>Nátěrové hmoty, ředidla</vt:lpstr>
      <vt:lpstr>Nátěrové hmoty, ředidla</vt:lpstr>
      <vt:lpstr>Nátěrové hmoty, ředidla</vt:lpstr>
      <vt:lpstr>Nátěrové hmoty, ředidla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Dum</cp:lastModifiedBy>
  <cp:revision>18</cp:revision>
  <dcterms:created xsi:type="dcterms:W3CDTF">2013-01-07T14:37:00Z</dcterms:created>
  <dcterms:modified xsi:type="dcterms:W3CDTF">2013-05-01T16:29:12Z</dcterms:modified>
</cp:coreProperties>
</file>