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72FC06-FD41-4E76-AC15-6F9BA0025082}" type="datetimeFigureOut">
              <a:rPr lang="cs-CZ" smtClean="0"/>
              <a:t>10.4.2013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40EDED-960E-468C-8894-59A9797DA1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86072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72FC06-FD41-4E76-AC15-6F9BA0025082}" type="datetimeFigureOut">
              <a:rPr lang="cs-CZ" smtClean="0"/>
              <a:t>10.4.2013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40EDED-960E-468C-8894-59A9797DA1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27785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72FC06-FD41-4E76-AC15-6F9BA0025082}" type="datetimeFigureOut">
              <a:rPr lang="cs-CZ" smtClean="0"/>
              <a:t>10.4.2013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40EDED-960E-468C-8894-59A9797DA1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47358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72FC06-FD41-4E76-AC15-6F9BA0025082}" type="datetimeFigureOut">
              <a:rPr lang="cs-CZ" smtClean="0"/>
              <a:t>10.4.2013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40EDED-960E-468C-8894-59A9797DA1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21710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72FC06-FD41-4E76-AC15-6F9BA0025082}" type="datetimeFigureOut">
              <a:rPr lang="cs-CZ" smtClean="0"/>
              <a:t>10.4.2013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40EDED-960E-468C-8894-59A9797DA1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34979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72FC06-FD41-4E76-AC15-6F9BA0025082}" type="datetimeFigureOut">
              <a:rPr lang="cs-CZ" smtClean="0"/>
              <a:t>10.4.2013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40EDED-960E-468C-8894-59A9797DA1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81400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72FC06-FD41-4E76-AC15-6F9BA0025082}" type="datetimeFigureOut">
              <a:rPr lang="cs-CZ" smtClean="0"/>
              <a:t>10.4.2013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40EDED-960E-468C-8894-59A9797DA1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24037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72FC06-FD41-4E76-AC15-6F9BA0025082}" type="datetimeFigureOut">
              <a:rPr lang="cs-CZ" smtClean="0"/>
              <a:t>10.4.2013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40EDED-960E-468C-8894-59A9797DA1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77400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72FC06-FD41-4E76-AC15-6F9BA0025082}" type="datetimeFigureOut">
              <a:rPr lang="cs-CZ" smtClean="0"/>
              <a:t>10.4.2013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40EDED-960E-468C-8894-59A9797DA1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06501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72FC06-FD41-4E76-AC15-6F9BA0025082}" type="datetimeFigureOut">
              <a:rPr lang="cs-CZ" smtClean="0"/>
              <a:t>10.4.2013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40EDED-960E-468C-8894-59A9797DA1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51414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72FC06-FD41-4E76-AC15-6F9BA0025082}" type="datetimeFigureOut">
              <a:rPr lang="cs-CZ" smtClean="0"/>
              <a:t>10.4.2013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40EDED-960E-468C-8894-59A9797DA1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15114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972FC06-FD41-4E76-AC15-6F9BA0025082}" type="datetimeFigureOut">
              <a:rPr lang="cs-CZ" smtClean="0"/>
              <a:t>10.4.2013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40EDED-960E-468C-8894-59A9797DA1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27292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1840" y="448526"/>
            <a:ext cx="3294915" cy="7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539552" y="1168526"/>
            <a:ext cx="8064896" cy="584775"/>
          </a:xfrm>
          <a:prstGeom prst="rect">
            <a:avLst/>
          </a:prstGeom>
          <a:ln>
            <a:solidFill>
              <a:srgbClr val="002060"/>
            </a:solidFill>
          </a:ln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cap="all" dirty="0" smtClean="0">
                <a:ln w="0"/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  <a:t>Podlahové krytiny - dřevěné</a:t>
            </a:r>
            <a:endParaRPr lang="cs-CZ" sz="3200" b="1" cap="all" dirty="0">
              <a:ln w="0"/>
              <a:solidFill>
                <a:schemeClr val="accent3">
                  <a:lumMod val="50000"/>
                </a:schemeClr>
              </a:solidFill>
              <a:effectLst/>
              <a:latin typeface="Arial Black" pitchFamily="34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38728919"/>
              </p:ext>
            </p:extLst>
          </p:nvPr>
        </p:nvGraphicFramePr>
        <p:xfrm>
          <a:off x="539552" y="2132856"/>
          <a:ext cx="8064896" cy="2762879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tableStyleId>{5940675A-B579-460E-94D1-54222C63F5DA}</a:tableStyleId>
              </a:tblPr>
              <a:tblGrid>
                <a:gridCol w="1980220"/>
                <a:gridCol w="6084676"/>
              </a:tblGrid>
              <a:tr h="451479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CZ.1.07/1.5.00/34.0762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VY_32_INOVACE_MA_TP_14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Střední</a:t>
                      </a:r>
                      <a:r>
                        <a:rPr lang="cs-CZ" sz="1200" baseline="0" dirty="0" smtClean="0"/>
                        <a:t> odborné  učiliště a Středisko praktického vyučování s.r.o.,</a:t>
                      </a:r>
                    </a:p>
                    <a:p>
                      <a:r>
                        <a:rPr lang="cs-CZ" sz="1200" baseline="0" dirty="0" smtClean="0"/>
                        <a:t>Zádveřice č. 5, Zádveřice –Raková, 763 12</a:t>
                      </a:r>
                      <a:endParaRPr lang="cs-CZ" sz="1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Ing. Josef Kůra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Tematický</a:t>
                      </a:r>
                      <a:r>
                        <a:rPr lang="cs-CZ" sz="16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celek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Materiály pro </a:t>
                      </a:r>
                      <a:r>
                        <a:rPr lang="cs-CZ" smtClean="0"/>
                        <a:t>tesařské</a:t>
                      </a:r>
                      <a:r>
                        <a:rPr lang="cs-CZ" baseline="0" smtClean="0"/>
                        <a:t> práce</a:t>
                      </a:r>
                      <a:endParaRPr lang="cs-CZ" smtClean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 Ročník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Datum tvorby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Leden 2013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26024896"/>
              </p:ext>
            </p:extLst>
          </p:nvPr>
        </p:nvGraphicFramePr>
        <p:xfrm>
          <a:off x="506521" y="5314080"/>
          <a:ext cx="8097927" cy="121126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097927"/>
              </a:tblGrid>
              <a:tr h="405980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Anotace</a:t>
                      </a:r>
                      <a:endParaRPr lang="cs-CZ" sz="1400" dirty="0"/>
                    </a:p>
                  </a:txBody>
                  <a:tcPr anchor="ctr"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805284">
                <a:tc>
                  <a:txBody>
                    <a:bodyPr/>
                    <a:lstStyle/>
                    <a:p>
                      <a:pPr algn="just"/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Materiál slouží pro výuku 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speciálních oborů, pro žáky  oboru tesařské práce. </a:t>
                      </a:r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Prezentace obsahuje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 výklad podlahových krytin, druhy dřevěných podlah.</a:t>
                      </a:r>
                      <a:endParaRPr lang="cs-CZ" sz="900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246611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Podlahové krytiny - dřevěné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477024" y="1056144"/>
            <a:ext cx="8208912" cy="1323439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just"/>
            <a:r>
              <a:rPr lang="cs-CZ" sz="2000" b="1" u="sng" dirty="0" smtClean="0"/>
              <a:t>Podlaha</a:t>
            </a:r>
            <a:r>
              <a:rPr lang="cs-CZ" sz="2000" dirty="0" smtClean="0"/>
              <a:t> je jednovrstvá nebo vícevrstvá konstrukce, uložená na vrchní ploše podkladu, jímž zpravidla bývá  stropní nosná konstrukce, betonová vrstva nebo zemina. </a:t>
            </a:r>
            <a:r>
              <a:rPr lang="cs-CZ" sz="2000" dirty="0"/>
              <a:t> Pod pojmem podlaha se rozumí vedle nášlapné vrstvy i vrstva vyrovnávací a izolační.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487368" y="2599744"/>
            <a:ext cx="8198568" cy="1477328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just"/>
            <a:r>
              <a:rPr lang="cs-CZ" b="1" u="sng" dirty="0" smtClean="0"/>
              <a:t>Dřevěné podlahy </a:t>
            </a:r>
            <a:r>
              <a:rPr lang="cs-CZ" dirty="0" smtClean="0"/>
              <a:t>– </a:t>
            </a:r>
            <a:r>
              <a:rPr lang="cs-CZ" dirty="0"/>
              <a:t>Dřevěné podlahy jsou teplé, pružné, vzhledově dobře působící, </a:t>
            </a:r>
            <a:r>
              <a:rPr lang="cs-CZ" dirty="0" smtClean="0"/>
              <a:t> používají se v </a:t>
            </a:r>
            <a:r>
              <a:rPr lang="cs-CZ" dirty="0"/>
              <a:t>bytové </a:t>
            </a:r>
            <a:r>
              <a:rPr lang="cs-CZ" dirty="0" smtClean="0"/>
              <a:t>výstavbě, </a:t>
            </a:r>
            <a:r>
              <a:rPr lang="cs-CZ" dirty="0"/>
              <a:t>do reprezentačních prostor v administrativní výstavbě. Jejich nevýhodou je objemová nestálost, která může být při nesprávném kladení a údržbě podlahy příčinou rozšíření styčných spár, nebo při změně vlhkosti prostředí může způsobit zborcení nášlapné vrstvy.</a:t>
            </a:r>
            <a:endParaRPr lang="cs-CZ" b="1" u="sng" dirty="0" smtClean="0"/>
          </a:p>
        </p:txBody>
      </p:sp>
      <p:pic>
        <p:nvPicPr>
          <p:cNvPr id="1026" name="Picture 2" descr="C:\Users\3\Desktop\DUM obrázky\2013-01-28\DSC01280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3417"/>
          <a:stretch/>
        </p:blipFill>
        <p:spPr bwMode="auto">
          <a:xfrm>
            <a:off x="487368" y="4221088"/>
            <a:ext cx="8198568" cy="2520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Popisek se šipkou dolů 3"/>
          <p:cNvSpPr/>
          <p:nvPr/>
        </p:nvSpPr>
        <p:spPr>
          <a:xfrm>
            <a:off x="3122328" y="4645992"/>
            <a:ext cx="1809711" cy="835236"/>
          </a:xfrm>
          <a:prstGeom prst="down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3122328" y="4725144"/>
            <a:ext cx="180971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Rozšířené spáry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7532070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1"/>
          <p:cNvSpPr txBox="1">
            <a:spLocks/>
          </p:cNvSpPr>
          <p:nvPr/>
        </p:nvSpPr>
        <p:spPr>
          <a:xfrm>
            <a:off x="487368" y="260648"/>
            <a:ext cx="8199432" cy="64807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50000"/>
              </a:lnSpc>
            </a:pPr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Podlahové krytiny - dřevěné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487368" y="2132856"/>
            <a:ext cx="8199430" cy="1754326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just" fontAlgn="base"/>
            <a:r>
              <a:rPr lang="cs-CZ" b="1" u="sng" dirty="0"/>
              <a:t>Vlysová </a:t>
            </a:r>
            <a:r>
              <a:rPr lang="cs-CZ" b="1" u="sng" dirty="0" smtClean="0"/>
              <a:t>podlaha </a:t>
            </a:r>
            <a:r>
              <a:rPr lang="cs-CZ" dirty="0" smtClean="0"/>
              <a:t>- je </a:t>
            </a:r>
            <a:r>
              <a:rPr lang="cs-CZ" dirty="0"/>
              <a:t>nejrozšířenějším druhem dřevěných podlah. Vlysy, vyráběné z buku, dubu, popř. z jasanu, mají šířku 30 až 80 mm, délku 200 až </a:t>
            </a:r>
            <a:r>
              <a:rPr lang="cs-CZ" dirty="0" smtClean="0"/>
              <a:t>400mm </a:t>
            </a:r>
            <a:r>
              <a:rPr lang="cs-CZ" dirty="0"/>
              <a:t>a </a:t>
            </a:r>
            <a:r>
              <a:rPr lang="cs-CZ" dirty="0" err="1"/>
              <a:t>tl</a:t>
            </a:r>
            <a:r>
              <a:rPr lang="cs-CZ" dirty="0"/>
              <a:t>. 16 až 22 mm. Spojují se po celém svém obvodu na pero a drážku. Skládají se obvykle do rybinovitého vzoru. Vlysová podlaha se může přibíjet v drážkách k podkladním deskám </a:t>
            </a:r>
            <a:r>
              <a:rPr lang="cs-CZ" dirty="0" smtClean="0"/>
              <a:t>ze. </a:t>
            </a:r>
            <a:r>
              <a:rPr lang="cs-CZ" dirty="0"/>
              <a:t>V současné době se vlysová podlaha zpravidla klade na betonový podklad, </a:t>
            </a:r>
            <a:r>
              <a:rPr lang="cs-CZ" dirty="0" smtClean="0"/>
              <a:t>na který se lepí.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87367" y="1052736"/>
            <a:ext cx="8199431" cy="92333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just" fontAlgn="base"/>
            <a:r>
              <a:rPr lang="cs-CZ" b="1" u="sng" dirty="0"/>
              <a:t>Palubková </a:t>
            </a:r>
            <a:r>
              <a:rPr lang="cs-CZ" b="1" u="sng" dirty="0" smtClean="0"/>
              <a:t>podlaha </a:t>
            </a:r>
            <a:r>
              <a:rPr lang="cs-CZ" dirty="0" smtClean="0"/>
              <a:t>- provádí </a:t>
            </a:r>
            <a:r>
              <a:rPr lang="cs-CZ" dirty="0"/>
              <a:t>se z prken z měkkého dřeva o šířce 100 až 150 mm a </a:t>
            </a:r>
            <a:r>
              <a:rPr lang="cs-CZ" dirty="0" err="1"/>
              <a:t>tl</a:t>
            </a:r>
            <a:r>
              <a:rPr lang="cs-CZ" dirty="0"/>
              <a:t>. 22 mm, které se spojují na pero a drážku. Palubková podlaha se přibíjí na dřevěné podkladní polštáře, osazené ve vzdálenosti 900 až 1000mm.</a:t>
            </a:r>
          </a:p>
        </p:txBody>
      </p:sp>
      <p:pic>
        <p:nvPicPr>
          <p:cNvPr id="2050" name="Picture 2" descr="C:\Users\3\Desktop\DUM obrázky\2013-01-28\DSC0127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1564" y="4077072"/>
            <a:ext cx="4253125" cy="2664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3\Desktop\DUM obrázky\2013-01-28\DSC01276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952" b="19502"/>
          <a:stretch/>
        </p:blipFill>
        <p:spPr bwMode="auto">
          <a:xfrm>
            <a:off x="251520" y="4084054"/>
            <a:ext cx="4253125" cy="26573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522722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Podlahové krytiny - dřevěné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77024" y="1412776"/>
            <a:ext cx="4527024" cy="34163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just" fontAlgn="base"/>
            <a:r>
              <a:rPr lang="cs-CZ" b="1" u="sng" dirty="0" smtClean="0"/>
              <a:t>Parketová podlaha </a:t>
            </a:r>
            <a:r>
              <a:rPr lang="cs-CZ" dirty="0" smtClean="0"/>
              <a:t>- skládá </a:t>
            </a:r>
            <a:r>
              <a:rPr lang="cs-CZ" dirty="0"/>
              <a:t>se z tabulí o rozměrech 300x300 mm až 600x600 mm, </a:t>
            </a:r>
            <a:r>
              <a:rPr lang="cs-CZ" dirty="0" err="1"/>
              <a:t>tl</a:t>
            </a:r>
            <a:r>
              <a:rPr lang="cs-CZ" dirty="0"/>
              <a:t>. 9 až 22 mm, spojovaných na pero a drážku. Parkety jsou v podstatě prefabrikáty složené z menších dřevěných prvků. Parketové tabule mohou být sestaveny z vlysů, z malých lamel nalepených na síťovinu (tzv. mozaikové parkety) nebo jsou to parkety překližované </a:t>
            </a:r>
            <a:r>
              <a:rPr lang="cs-CZ" dirty="0" smtClean="0"/>
              <a:t>(dýhou</a:t>
            </a:r>
            <a:r>
              <a:rPr lang="cs-CZ" dirty="0"/>
              <a:t>). Na jejich povrch se využívá různé barevnosti dřevin nebo i korku. Parketové podlahové dílce se lepí na betonový podklad do </a:t>
            </a:r>
            <a:r>
              <a:rPr lang="cs-CZ" dirty="0" smtClean="0"/>
              <a:t>tmelů.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77024" y="5229200"/>
            <a:ext cx="8199432" cy="1200329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just" fontAlgn="base"/>
            <a:r>
              <a:rPr lang="cs-CZ" b="1" u="sng" dirty="0"/>
              <a:t>Panelová </a:t>
            </a:r>
            <a:r>
              <a:rPr lang="cs-CZ" b="1" u="sng" dirty="0" smtClean="0"/>
              <a:t>podlaha </a:t>
            </a:r>
            <a:r>
              <a:rPr lang="cs-CZ" dirty="0" smtClean="0"/>
              <a:t>- panely, </a:t>
            </a:r>
            <a:r>
              <a:rPr lang="cs-CZ" dirty="0"/>
              <a:t>které mají rozměr až 3,0 </a:t>
            </a:r>
            <a:r>
              <a:rPr lang="cs-CZ" dirty="0" smtClean="0"/>
              <a:t>m, </a:t>
            </a:r>
            <a:r>
              <a:rPr lang="cs-CZ" dirty="0"/>
              <a:t>jejich nášlapná vrstva je vlysová nebo dýhovaná, nosnou vrstvu tvoří </a:t>
            </a:r>
            <a:r>
              <a:rPr lang="cs-CZ" dirty="0" smtClean="0"/>
              <a:t>laťovka. </a:t>
            </a:r>
            <a:r>
              <a:rPr lang="cs-CZ" dirty="0"/>
              <a:t>Mohou být opatřeny i zvukově izolační vrstvou z minerálních vláken. Předností panelových podlah je jejich malá staveništní pracnost a rychlost kladení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1026" name="Picture 2" descr="C:\Users\3\Pictures\6939212-drevene-parkety--1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09" t="13412" r="3862" b="18016"/>
          <a:stretch/>
        </p:blipFill>
        <p:spPr bwMode="auto">
          <a:xfrm rot="5400000">
            <a:off x="5469362" y="1518050"/>
            <a:ext cx="3135086" cy="3135086"/>
          </a:xfrm>
          <a:prstGeom prst="rect">
            <a:avLst/>
          </a:prstGeom>
          <a:noFill/>
          <a:ln w="57150">
            <a:solidFill>
              <a:schemeClr val="accent3">
                <a:lumMod val="50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374418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07929560"/>
              </p:ext>
            </p:extLst>
          </p:nvPr>
        </p:nvGraphicFramePr>
        <p:xfrm>
          <a:off x="467544" y="980728"/>
          <a:ext cx="8280920" cy="2688260"/>
        </p:xfrm>
        <a:graphic>
          <a:graphicData uri="http://schemas.openxmlformats.org/drawingml/2006/table">
            <a:tbl>
              <a:tblPr firstRow="1" bandRow="1">
                <a:tableStyleId>{284E427A-3D55-4303-BF80-6455036E1DE7}</a:tableStyleId>
              </a:tblPr>
              <a:tblGrid>
                <a:gridCol w="4140460"/>
                <a:gridCol w="4140460"/>
              </a:tblGrid>
              <a:tr h="471996"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cs-CZ" sz="2400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Zodpovězte následující otázky:</a:t>
                      </a:r>
                      <a:endParaRPr lang="cs-CZ" sz="2400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Odpovědi: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464108"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Jak</a:t>
                      </a: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se spojuje palubková podlaha?</a:t>
                      </a:r>
                      <a:endParaRPr lang="cs-CZ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471996"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AutoNum type="arabicPeriod" startAt="2"/>
                      </a:pP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Do jakého vzoru se nejčastěji skládá vlysová podlaha?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471996">
                <a:tc>
                  <a:txBody>
                    <a:bodyPr/>
                    <a:lstStyle/>
                    <a:p>
                      <a:pPr marL="342900" indent="-342900">
                        <a:buAutoNum type="arabicPeriod" startAt="3"/>
                      </a:pP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Jak</a:t>
                      </a: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se v současnosti připevňuje vlysová podlaha?</a:t>
                      </a:r>
                      <a:endParaRPr lang="cs-CZ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endParaRPr lang="cs-CZ" dirty="0" smtClean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471996">
                <a:tc>
                  <a:txBody>
                    <a:bodyPr/>
                    <a:lstStyle/>
                    <a:p>
                      <a:pPr marL="342900" indent="-342900">
                        <a:buAutoNum type="arabicPeriod" startAt="4"/>
                      </a:pP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Jaké jsou přednosti panelové podlahy?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</a:tbl>
          </a:graphicData>
        </a:graphic>
      </p:graphicFrame>
      <p:sp>
        <p:nvSpPr>
          <p:cNvPr id="9" name="TextovéPole 8"/>
          <p:cNvSpPr txBox="1"/>
          <p:nvPr/>
        </p:nvSpPr>
        <p:spPr>
          <a:xfrm>
            <a:off x="4608004" y="1449650"/>
            <a:ext cx="40684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Na pero a drážku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654015" y="1979548"/>
            <a:ext cx="40684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Rybinový vzor</a:t>
            </a:r>
            <a:endParaRPr lang="cs-CZ" dirty="0"/>
          </a:p>
        </p:txBody>
      </p:sp>
      <p:sp>
        <p:nvSpPr>
          <p:cNvPr id="16" name="Nadpis 1"/>
          <p:cNvSpPr txBox="1">
            <a:spLocks/>
          </p:cNvSpPr>
          <p:nvPr/>
        </p:nvSpPr>
        <p:spPr>
          <a:xfrm>
            <a:off x="457200" y="202630"/>
            <a:ext cx="8229600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Podlahové krytiny - dřevěné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57200" y="6165304"/>
            <a:ext cx="8219256" cy="3693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Použité zdroje:  archiv autora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654015" y="2636912"/>
            <a:ext cx="29163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Lepí se na beton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654014" y="3212976"/>
            <a:ext cx="38784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Malá pracnost a rychlost kladení.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729171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3" grpId="0"/>
      <p:bldP spid="14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181</TotalTime>
  <Words>504</Words>
  <Application>Microsoft Office PowerPoint</Application>
  <PresentationFormat>Předvádění na obrazovce (4:3)</PresentationFormat>
  <Paragraphs>40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Podlahové krytiny - dřevěné</vt:lpstr>
      <vt:lpstr>Prezentace aplikace PowerPoint</vt:lpstr>
      <vt:lpstr>Podlahové krytiny - dřevěné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1</dc:creator>
  <cp:lastModifiedBy>1</cp:lastModifiedBy>
  <cp:revision>3</cp:revision>
  <dcterms:created xsi:type="dcterms:W3CDTF">2013-01-16T14:30:04Z</dcterms:created>
  <dcterms:modified xsi:type="dcterms:W3CDTF">2013-04-10T12:02:10Z</dcterms:modified>
</cp:coreProperties>
</file>