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154B7-EECF-4646-8C35-69ED00727CCE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DF110-C9D7-42D5-A969-8AF5DF2500F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11018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154B7-EECF-4646-8C35-69ED00727CCE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DF110-C9D7-42D5-A969-8AF5DF2500F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52739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154B7-EECF-4646-8C35-69ED00727CCE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DF110-C9D7-42D5-A969-8AF5DF2500F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13415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154B7-EECF-4646-8C35-69ED00727CCE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DF110-C9D7-42D5-A969-8AF5DF2500F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91714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154B7-EECF-4646-8C35-69ED00727CCE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DF110-C9D7-42D5-A969-8AF5DF2500F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97901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154B7-EECF-4646-8C35-69ED00727CCE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DF110-C9D7-42D5-A969-8AF5DF2500F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80958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154B7-EECF-4646-8C35-69ED00727CCE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DF110-C9D7-42D5-A969-8AF5DF2500F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75963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154B7-EECF-4646-8C35-69ED00727CCE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DF110-C9D7-42D5-A969-8AF5DF2500F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67114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154B7-EECF-4646-8C35-69ED00727CCE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DF110-C9D7-42D5-A969-8AF5DF2500F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9512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154B7-EECF-4646-8C35-69ED00727CCE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DF110-C9D7-42D5-A969-8AF5DF2500F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5503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154B7-EECF-4646-8C35-69ED00727CCE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DF110-C9D7-42D5-A969-8AF5DF2500F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17106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8154B7-EECF-4646-8C35-69ED00727CCE}" type="datetimeFigureOut">
              <a:rPr lang="cs-CZ" smtClean="0"/>
              <a:pPr/>
              <a:t>14.4.2013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DDF110-C9D7-42D5-A969-8AF5DF2500F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92649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448526"/>
            <a:ext cx="3294915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539552" y="1168526"/>
            <a:ext cx="8064896" cy="584775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dirty="0" smtClean="0">
                <a:ln w="0"/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Podlahové krytiny - dlažby</a:t>
            </a:r>
            <a:endParaRPr lang="cs-CZ" sz="3200" b="1" cap="all" dirty="0">
              <a:ln w="0"/>
              <a:solidFill>
                <a:schemeClr val="accent3">
                  <a:lumMod val="50000"/>
                </a:schemeClr>
              </a:solidFill>
              <a:effectLst/>
              <a:latin typeface="Arial Black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94284749"/>
              </p:ext>
            </p:extLst>
          </p:nvPr>
        </p:nvGraphicFramePr>
        <p:xfrm>
          <a:off x="539552" y="2132856"/>
          <a:ext cx="8064896" cy="2762879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1980220"/>
                <a:gridCol w="6084676"/>
              </a:tblGrid>
              <a:tr h="451479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CZ.1.07/1.5.00/34.0762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VY_32_INOVACE_MA_TP_15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Střední</a:t>
                      </a:r>
                      <a:r>
                        <a:rPr lang="cs-CZ" sz="1200" baseline="0" dirty="0" smtClean="0"/>
                        <a:t> odborné  učiliště a Středisko praktického vyučování s.r.o.,</a:t>
                      </a:r>
                    </a:p>
                    <a:p>
                      <a:r>
                        <a:rPr lang="cs-CZ" sz="1200" baseline="0" dirty="0" smtClean="0"/>
                        <a:t>Zádveřice č. 5, Zádveřice –Raková, 763 12</a:t>
                      </a:r>
                      <a:endParaRPr lang="cs-CZ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Ing. Josef Kůra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Tematický</a:t>
                      </a:r>
                      <a:r>
                        <a:rPr lang="cs-CZ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celek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Materiály pro </a:t>
                      </a:r>
                      <a:r>
                        <a:rPr lang="cs-CZ" smtClean="0"/>
                        <a:t>tesařské práce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Leden 2013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12134104"/>
              </p:ext>
            </p:extLst>
          </p:nvPr>
        </p:nvGraphicFramePr>
        <p:xfrm>
          <a:off x="506521" y="5314080"/>
          <a:ext cx="8097927" cy="12112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97927"/>
              </a:tblGrid>
              <a:tr h="405980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Anotace</a:t>
                      </a:r>
                      <a:endParaRPr lang="cs-CZ" sz="1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805284">
                <a:tc>
                  <a:txBody>
                    <a:bodyPr/>
                    <a:lstStyle/>
                    <a:p>
                      <a:pPr algn="just"/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Materiál slouží pro výuku 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speciálních oborů, pro žáky  oboru tesařské práce. 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Prezentace obsahuje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výklad podlahových krytin, druhy dlažeb.</a:t>
                      </a:r>
                      <a:endParaRPr lang="cs-CZ" sz="9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302408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 txBox="1">
            <a:spLocks/>
          </p:cNvSpPr>
          <p:nvPr/>
        </p:nvSpPr>
        <p:spPr>
          <a:xfrm>
            <a:off x="457200" y="274638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Podlahové krytiny - dlažby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87368" y="1052736"/>
            <a:ext cx="8199432" cy="286232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cs-CZ" sz="2000" b="1" u="sng" dirty="0" smtClean="0"/>
              <a:t>Dlažby </a:t>
            </a:r>
            <a:r>
              <a:rPr lang="cs-CZ" sz="2000" dirty="0" smtClean="0"/>
              <a:t>- se </a:t>
            </a:r>
            <a:r>
              <a:rPr lang="cs-CZ" sz="2000" dirty="0"/>
              <a:t>skládají z dlaždic nebo z kostek kladených do </a:t>
            </a:r>
            <a:r>
              <a:rPr lang="cs-CZ" sz="2000" dirty="0" smtClean="0"/>
              <a:t>malty. </a:t>
            </a:r>
            <a:r>
              <a:rPr lang="cs-CZ" sz="2000" dirty="0"/>
              <a:t>Podlahy </a:t>
            </a:r>
            <a:r>
              <a:rPr lang="cs-CZ" sz="2000" dirty="0" smtClean="0"/>
              <a:t>                    z </a:t>
            </a:r>
            <a:r>
              <a:rPr lang="cs-CZ" sz="2000" dirty="0"/>
              <a:t>dlaždic nejsou samy o sobě </a:t>
            </a:r>
            <a:r>
              <a:rPr lang="cs-CZ" sz="2000" dirty="0" smtClean="0"/>
              <a:t>vodotěsné, </a:t>
            </a:r>
            <a:r>
              <a:rPr lang="cs-CZ" sz="2000" dirty="0"/>
              <a:t>jsou-li použity v mokrém provozu </a:t>
            </a:r>
            <a:r>
              <a:rPr lang="cs-CZ" sz="2000" dirty="0" smtClean="0"/>
              <a:t>             (</a:t>
            </a:r>
            <a:r>
              <a:rPr lang="cs-CZ" sz="2000" dirty="0"/>
              <a:t>v koupelnách, v prádelnách, na balkónech apod.), musí být izolovány vodotěsnou vrstvou.</a:t>
            </a:r>
          </a:p>
          <a:p>
            <a:pPr algn="just" fontAlgn="base"/>
            <a:r>
              <a:rPr lang="cs-CZ" sz="2000" dirty="0"/>
              <a:t> </a:t>
            </a:r>
          </a:p>
          <a:p>
            <a:pPr algn="just" fontAlgn="base"/>
            <a:r>
              <a:rPr lang="cs-CZ" sz="2000" dirty="0"/>
              <a:t>Použití dlažeb je vhodné v interiéru i v exteriéru, v místnostech s vysokým stupněm průchodnosti, s náročným provozem z hlediska znečištění, mechanického namáhání a odolnosti vůči chemickým vlivům, se zvýšenými nároky na trvanlivost a snadnou a rychlou údržbu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7368" y="4142895"/>
            <a:ext cx="3436560" cy="255454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/>
            <a:r>
              <a:rPr lang="cs-CZ" sz="2000" b="1" dirty="0" smtClean="0"/>
              <a:t>Druhy dlaždic:</a:t>
            </a:r>
          </a:p>
          <a:p>
            <a:pPr marL="342900" indent="-342900" fontAlgn="base">
              <a:buFont typeface="Wingdings" pitchFamily="2" charset="2"/>
              <a:buChar char="Ø"/>
            </a:pPr>
            <a:r>
              <a:rPr lang="cs-CZ" sz="2000" dirty="0" smtClean="0"/>
              <a:t>dlažby keramické</a:t>
            </a:r>
          </a:p>
          <a:p>
            <a:pPr marL="342900" indent="-342900" fontAlgn="base">
              <a:buFont typeface="Wingdings" pitchFamily="2" charset="2"/>
              <a:buChar char="Ø"/>
            </a:pPr>
            <a:r>
              <a:rPr lang="cs-CZ" sz="2000" dirty="0" smtClean="0"/>
              <a:t>betonové</a:t>
            </a:r>
          </a:p>
          <a:p>
            <a:pPr marL="342900" indent="-342900" fontAlgn="base">
              <a:buFont typeface="Wingdings" pitchFamily="2" charset="2"/>
              <a:buChar char="Ø"/>
            </a:pPr>
            <a:r>
              <a:rPr lang="cs-CZ" sz="2000" dirty="0" smtClean="0"/>
              <a:t>teracové</a:t>
            </a:r>
          </a:p>
          <a:p>
            <a:pPr marL="342900" indent="-342900" fontAlgn="base">
              <a:buFont typeface="Wingdings" pitchFamily="2" charset="2"/>
              <a:buChar char="Ø"/>
            </a:pPr>
            <a:r>
              <a:rPr lang="cs-CZ" sz="2000" dirty="0" smtClean="0"/>
              <a:t>čedičové</a:t>
            </a:r>
          </a:p>
          <a:p>
            <a:pPr marL="342900" indent="-342900" fontAlgn="base">
              <a:buFont typeface="Wingdings" pitchFamily="2" charset="2"/>
              <a:buChar char="Ø"/>
            </a:pPr>
            <a:r>
              <a:rPr lang="cs-CZ" sz="2000" dirty="0" smtClean="0"/>
              <a:t>dřevěné</a:t>
            </a:r>
          </a:p>
          <a:p>
            <a:pPr marL="342900" indent="-342900" fontAlgn="base">
              <a:buFont typeface="Wingdings" pitchFamily="2" charset="2"/>
              <a:buChar char="Ø"/>
            </a:pPr>
            <a:r>
              <a:rPr lang="cs-CZ" sz="2000" dirty="0" smtClean="0"/>
              <a:t>xylolitové </a:t>
            </a:r>
            <a:endParaRPr lang="cs-CZ" sz="2000" dirty="0"/>
          </a:p>
          <a:p>
            <a:pPr marL="342900" indent="-342900" fontAlgn="base">
              <a:buFont typeface="Wingdings" pitchFamily="2" charset="2"/>
              <a:buChar char="Ø"/>
            </a:pPr>
            <a:r>
              <a:rPr lang="cs-CZ" sz="2000" dirty="0" smtClean="0"/>
              <a:t>dlažby </a:t>
            </a:r>
            <a:r>
              <a:rPr lang="cs-CZ" sz="2000" dirty="0"/>
              <a:t>z přírodního </a:t>
            </a:r>
            <a:r>
              <a:rPr lang="cs-CZ" sz="2000" dirty="0" smtClean="0"/>
              <a:t>kamene</a:t>
            </a:r>
            <a:endParaRPr lang="cs-CZ" sz="2000" dirty="0"/>
          </a:p>
        </p:txBody>
      </p:sp>
      <p:pic>
        <p:nvPicPr>
          <p:cNvPr id="1027" name="Picture 3" descr="C:\Users\3\Desktop\DUM obrázky\2013-01-28\DSC0125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3623"/>
          <a:stretch/>
        </p:blipFill>
        <p:spPr bwMode="auto">
          <a:xfrm>
            <a:off x="4105264" y="4142894"/>
            <a:ext cx="4581535" cy="2554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6555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457200" y="274638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Podlahové krytiny - dlažby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8" y="1124744"/>
            <a:ext cx="4723744" cy="563231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 fontAlgn="base"/>
            <a:r>
              <a:rPr lang="cs-CZ" sz="2000" b="1" u="sng" dirty="0"/>
              <a:t>Keramická </a:t>
            </a:r>
            <a:r>
              <a:rPr lang="cs-CZ" sz="2000" b="1" u="sng" dirty="0" smtClean="0"/>
              <a:t>dlažba </a:t>
            </a:r>
            <a:r>
              <a:rPr lang="cs-CZ" sz="2000" dirty="0" smtClean="0"/>
              <a:t>- </a:t>
            </a:r>
            <a:r>
              <a:rPr lang="cs-CZ" sz="2000" dirty="0"/>
              <a:t>se klade do cementové malty, popř. se lepí živičnými tmely </a:t>
            </a:r>
            <a:r>
              <a:rPr lang="cs-CZ" sz="2000" dirty="0" smtClean="0"/>
              <a:t>                     k </a:t>
            </a:r>
            <a:r>
              <a:rPr lang="cs-CZ" sz="2000" dirty="0"/>
              <a:t>rovnému podkladu z betonové mazaniny o </a:t>
            </a:r>
            <a:r>
              <a:rPr lang="cs-CZ" sz="2000" dirty="0" err="1"/>
              <a:t>tl</a:t>
            </a:r>
            <a:r>
              <a:rPr lang="cs-CZ" sz="2000" dirty="0"/>
              <a:t>. 40 až 80 </a:t>
            </a:r>
            <a:r>
              <a:rPr lang="cs-CZ" sz="2000" dirty="0" smtClean="0"/>
              <a:t>mm. Provádí </a:t>
            </a:r>
            <a:r>
              <a:rPr lang="cs-CZ" sz="2000" dirty="0"/>
              <a:t>se </a:t>
            </a:r>
            <a:r>
              <a:rPr lang="cs-CZ" sz="2000" dirty="0" smtClean="0"/>
              <a:t>z </a:t>
            </a:r>
            <a:r>
              <a:rPr lang="cs-CZ" sz="2000" dirty="0"/>
              <a:t>keramických jemnozrnných a z hutných kameninových dlaždic. </a:t>
            </a:r>
          </a:p>
          <a:p>
            <a:pPr algn="just" fontAlgn="base"/>
            <a:endParaRPr lang="cs-CZ" sz="2000" u="sng" dirty="0"/>
          </a:p>
          <a:p>
            <a:pPr algn="just" fontAlgn="base"/>
            <a:r>
              <a:rPr lang="cs-CZ" sz="2000" u="sng" dirty="0" smtClean="0"/>
              <a:t>Keramické </a:t>
            </a:r>
            <a:r>
              <a:rPr lang="cs-CZ" sz="2000" u="sng" dirty="0"/>
              <a:t>dlaždice jemnozrnné </a:t>
            </a:r>
            <a:r>
              <a:rPr lang="cs-CZ" sz="2000" dirty="0"/>
              <a:t>se používají v koupelnách, v předsíních, na chodbách, </a:t>
            </a:r>
            <a:r>
              <a:rPr lang="cs-CZ" sz="2000" dirty="0" smtClean="0"/>
              <a:t>                      v šatnách</a:t>
            </a:r>
            <a:r>
              <a:rPr lang="cs-CZ" sz="2000" dirty="0"/>
              <a:t>, prodejních </a:t>
            </a:r>
            <a:r>
              <a:rPr lang="cs-CZ" sz="2000" dirty="0" smtClean="0"/>
              <a:t>místnostech. Jemnozrnné </a:t>
            </a:r>
            <a:r>
              <a:rPr lang="cs-CZ" sz="2000" dirty="0"/>
              <a:t>keramické dlaždice menších rozměrů jsou používány jako mozaikové dlažby.</a:t>
            </a:r>
          </a:p>
          <a:p>
            <a:pPr algn="just" fontAlgn="base"/>
            <a:r>
              <a:rPr lang="cs-CZ" sz="2000" dirty="0"/>
              <a:t> </a:t>
            </a:r>
          </a:p>
          <a:p>
            <a:pPr algn="just" fontAlgn="base"/>
            <a:r>
              <a:rPr lang="cs-CZ" sz="2000" u="sng" dirty="0"/>
              <a:t>Hutné keramické dlaždice </a:t>
            </a:r>
            <a:r>
              <a:rPr lang="cs-CZ" sz="2000" dirty="0"/>
              <a:t>jsou velmi tvrdé. Používají se pro podlahy vystavené velkému mechanickému namáhání a chemickým vlivům, např. v průmyslových provozovnách. </a:t>
            </a:r>
          </a:p>
        </p:txBody>
      </p:sp>
      <p:pic>
        <p:nvPicPr>
          <p:cNvPr id="3074" name="Picture 2" descr="C:\Users\3\Desktop\DUM obrázky\2013-01-28\DSC0125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212" t="4005"/>
          <a:stretch/>
        </p:blipFill>
        <p:spPr bwMode="auto">
          <a:xfrm>
            <a:off x="5261790" y="1124743"/>
            <a:ext cx="3558682" cy="5632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94726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457200" y="202630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Podlahové krytiny - dlažby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87368" y="980728"/>
            <a:ext cx="8199432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/>
            <a:r>
              <a:rPr lang="cs-CZ" b="1" u="sng" dirty="0"/>
              <a:t>Betonová dlažba</a:t>
            </a:r>
          </a:p>
          <a:p>
            <a:pPr algn="just" fontAlgn="base"/>
            <a:r>
              <a:rPr lang="cs-CZ" dirty="0"/>
              <a:t>Používá se v průmyslových objektech (výrobních halách, skladištích) i jako dlažby venkovní. </a:t>
            </a:r>
            <a:r>
              <a:rPr lang="cs-CZ" dirty="0" smtClean="0"/>
              <a:t>V </a:t>
            </a:r>
            <a:r>
              <a:rPr lang="cs-CZ" dirty="0"/>
              <a:t>interiérech se kladou do cementové malty, ve vnějším prostředí do </a:t>
            </a:r>
            <a:r>
              <a:rPr lang="cs-CZ" dirty="0" smtClean="0"/>
              <a:t>písku.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7368" y="2560836"/>
            <a:ext cx="3292544" cy="230832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/>
            <a:r>
              <a:rPr lang="cs-CZ" b="1" u="sng" dirty="0"/>
              <a:t>Teracové dlažba</a:t>
            </a:r>
          </a:p>
          <a:p>
            <a:pPr algn="just" fontAlgn="base"/>
            <a:r>
              <a:rPr lang="cs-CZ" dirty="0"/>
              <a:t>Používá se v průmyslových objektech, ve skladištích, </a:t>
            </a:r>
            <a:r>
              <a:rPr lang="cs-CZ" dirty="0" smtClean="0"/>
              <a:t>                    na </a:t>
            </a:r>
            <a:r>
              <a:rPr lang="cs-CZ" dirty="0"/>
              <a:t>chodbách. Teracové dlaždice jsou dvouvrstvé, kde spodní vrstva je betonová a nášlapná vrstva je z teracové </a:t>
            </a:r>
            <a:r>
              <a:rPr lang="cs-CZ" dirty="0" smtClean="0"/>
              <a:t>směsi. </a:t>
            </a:r>
            <a:r>
              <a:rPr lang="cs-CZ" dirty="0"/>
              <a:t>Kladou se do </a:t>
            </a:r>
            <a:r>
              <a:rPr lang="cs-CZ" dirty="0" smtClean="0"/>
              <a:t>cementové </a:t>
            </a:r>
            <a:r>
              <a:rPr lang="cs-CZ" dirty="0"/>
              <a:t>malty.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87368" y="5469031"/>
            <a:ext cx="8199432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/>
            <a:r>
              <a:rPr lang="cs-CZ" b="1" u="sng" dirty="0"/>
              <a:t>Dlažba z přírodního kamene</a:t>
            </a:r>
          </a:p>
          <a:p>
            <a:pPr algn="just" fontAlgn="base"/>
            <a:r>
              <a:rPr lang="cs-CZ" dirty="0"/>
              <a:t>Provádí se buď z kamenných desek nebo z kamenných kostek. Kamenné desky se používají v reprezentačních interiérech. Vyrábějí se z mramoru, </a:t>
            </a:r>
            <a:r>
              <a:rPr lang="cs-CZ" dirty="0" smtClean="0"/>
              <a:t>žuly. Dlažby </a:t>
            </a:r>
            <a:r>
              <a:rPr lang="cs-CZ" dirty="0" smtClean="0"/>
              <a:t>                             z </a:t>
            </a:r>
            <a:r>
              <a:rPr lang="cs-CZ" dirty="0"/>
              <a:t>přírodního kamene jsou drahé, těžce </a:t>
            </a:r>
            <a:r>
              <a:rPr lang="cs-CZ" dirty="0" smtClean="0"/>
              <a:t>opracovatelné.</a:t>
            </a:r>
            <a:endParaRPr lang="cs-CZ" dirty="0"/>
          </a:p>
        </p:txBody>
      </p:sp>
      <p:pic>
        <p:nvPicPr>
          <p:cNvPr id="2050" name="Picture 2" descr="C:\Users\3\Desktop\DUM obrázky\2013-01-28\DSC0128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047145"/>
            <a:ext cx="4741462" cy="3233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72071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457200" y="202630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Podlahové krytiny - dlažby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980728"/>
            <a:ext cx="3888432" cy="286232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 fontAlgn="base"/>
            <a:r>
              <a:rPr lang="cs-CZ" b="1" u="sng" dirty="0" smtClean="0"/>
              <a:t>Čedičová </a:t>
            </a:r>
            <a:r>
              <a:rPr lang="cs-CZ" b="1" u="sng" dirty="0"/>
              <a:t>dlažba</a:t>
            </a:r>
          </a:p>
          <a:p>
            <a:pPr algn="just" fontAlgn="base"/>
            <a:r>
              <a:rPr lang="cs-CZ" dirty="0"/>
              <a:t>Používá se v provozech, ve kterých se vyžaduje značná odolnost proti </a:t>
            </a:r>
            <a:r>
              <a:rPr lang="cs-CZ" dirty="0" err="1"/>
              <a:t>obrusu</a:t>
            </a:r>
            <a:r>
              <a:rPr lang="cs-CZ" dirty="0"/>
              <a:t> (dlaždice se kladou do cementové malty) nebo v chemických provozech, kde je podlaha vystavena účinkům louhů a kyselin (dlaždice se kladou </a:t>
            </a:r>
            <a:r>
              <a:rPr lang="cs-CZ" dirty="0" smtClean="0"/>
              <a:t>                 do </a:t>
            </a:r>
            <a:r>
              <a:rPr lang="cs-CZ" dirty="0"/>
              <a:t>speciálních lepících a zálivkových tmelů). Dlaždice se vyrábějí z taveného </a:t>
            </a:r>
            <a:r>
              <a:rPr lang="cs-CZ" dirty="0" smtClean="0"/>
              <a:t>čediče.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3995678"/>
            <a:ext cx="8219256" cy="147732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 fontAlgn="base"/>
            <a:r>
              <a:rPr lang="cs-CZ" b="1" u="sng" dirty="0"/>
              <a:t>Dřevěná dlažba</a:t>
            </a:r>
          </a:p>
          <a:p>
            <a:pPr algn="just" fontAlgn="base"/>
            <a:r>
              <a:rPr lang="cs-CZ" dirty="0"/>
              <a:t>Provádí se z borových nebo modřínových špalíků, jejichž rozměry jsou zpravidla 80x100x80 mm. Špalíky se před uložením impregnují horkým asfaltem. Kladou se </a:t>
            </a:r>
            <a:r>
              <a:rPr lang="cs-CZ" dirty="0" smtClean="0"/>
              <a:t>                  do </a:t>
            </a:r>
            <a:r>
              <a:rPr lang="cs-CZ" dirty="0" smtClean="0"/>
              <a:t>písku, </a:t>
            </a:r>
            <a:r>
              <a:rPr lang="cs-CZ" dirty="0"/>
              <a:t>nebo se lepí do asfaltu. Dřevěná dlažba je pružná a dobře tlumí hluk, proto se používá v průjezdech, v továrních halách a ve skladištích.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5661248"/>
            <a:ext cx="8219256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base"/>
            <a:r>
              <a:rPr lang="cs-CZ" b="1" u="sng" dirty="0"/>
              <a:t>Xylolitová dlažba</a:t>
            </a:r>
          </a:p>
          <a:p>
            <a:pPr fontAlgn="base"/>
            <a:r>
              <a:rPr lang="cs-CZ" dirty="0"/>
              <a:t>Je </a:t>
            </a:r>
            <a:r>
              <a:rPr lang="cs-CZ" dirty="0" smtClean="0"/>
              <a:t>polo teplá </a:t>
            </a:r>
            <a:r>
              <a:rPr lang="cs-CZ" dirty="0"/>
              <a:t>podlahovina, která se uplatňuje v bytové a občanské </a:t>
            </a:r>
            <a:r>
              <a:rPr lang="cs-CZ" dirty="0" smtClean="0"/>
              <a:t>výstavbě. Dlaždice se kladou do </a:t>
            </a:r>
            <a:r>
              <a:rPr lang="cs-CZ" dirty="0"/>
              <a:t>cementové </a:t>
            </a:r>
            <a:r>
              <a:rPr lang="cs-CZ" dirty="0" smtClean="0"/>
              <a:t>malty.</a:t>
            </a:r>
            <a:endParaRPr lang="cs-CZ" dirty="0"/>
          </a:p>
        </p:txBody>
      </p:sp>
      <p:pic>
        <p:nvPicPr>
          <p:cNvPr id="1026" name="Picture 2" descr="C:\Users\3\Desktop\DUM obrázky\2013-01-28\DSC0128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3534" r="4569" b="3388"/>
          <a:stretch/>
        </p:blipFill>
        <p:spPr bwMode="auto">
          <a:xfrm rot="16200000">
            <a:off x="5194698" y="350949"/>
            <a:ext cx="2869403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34066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01821442"/>
              </p:ext>
            </p:extLst>
          </p:nvPr>
        </p:nvGraphicFramePr>
        <p:xfrm>
          <a:off x="467544" y="980728"/>
          <a:ext cx="8280920" cy="3580956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4140460"/>
                <a:gridCol w="4140460"/>
              </a:tblGrid>
              <a:tr h="47199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cs-CZ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Zodpovězte následující otázky:</a:t>
                      </a:r>
                      <a:endParaRPr lang="cs-CZ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Odpovědi: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64108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Je</a:t>
                      </a: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dlažba sama o sobě vodotěsná, např. v koupelně?</a:t>
                      </a:r>
                      <a:endParaRPr lang="cs-CZ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71996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 startAt="2"/>
                      </a:pP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Vyjmenuj druhy dlaždic?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endParaRPr lang="cs-CZ" baseline="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0" indent="0">
                        <a:buFont typeface="+mj-lt"/>
                        <a:buNone/>
                      </a:pPr>
                      <a:endParaRPr lang="cs-CZ" baseline="0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71996">
                <a:tc>
                  <a:txBody>
                    <a:bodyPr/>
                    <a:lstStyle/>
                    <a:p>
                      <a:pPr marL="342900" indent="-342900">
                        <a:buAutoNum type="arabicPeriod" startAt="3"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 kolika vrstev se skládá teracová dlažba</a:t>
                      </a: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?</a:t>
                      </a:r>
                    </a:p>
                    <a:p>
                      <a:pPr marL="342900" indent="-342900">
                        <a:buAutoNum type="arabicPeriod" startAt="3"/>
                      </a:pPr>
                      <a:endParaRPr lang="cs-CZ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endParaRPr lang="cs-CZ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71996">
                <a:tc>
                  <a:txBody>
                    <a:bodyPr/>
                    <a:lstStyle/>
                    <a:p>
                      <a:pPr marL="342900" indent="-342900">
                        <a:buAutoNum type="arabicPeriod" startAt="4"/>
                      </a:pP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Lze čedičovou dlažbu </a:t>
                      </a:r>
                      <a:r>
                        <a:rPr lang="cs-CZ" baseline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použít </a:t>
                      </a:r>
                      <a:r>
                        <a:rPr lang="cs-CZ" baseline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                        v </a:t>
                      </a: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chemických provozech?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4608004" y="1449650"/>
            <a:ext cx="4068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Ne. Musí se izolovat proti vodě.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654015" y="2123564"/>
            <a:ext cx="40684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cs-CZ" dirty="0"/>
              <a:t>dlažby </a:t>
            </a:r>
            <a:r>
              <a:rPr lang="cs-CZ" dirty="0" smtClean="0"/>
              <a:t>keramické, betonové, teracové, čedičové, dřevěné, xylolitové, dlažby, </a:t>
            </a:r>
            <a:r>
              <a:rPr lang="cs-CZ" dirty="0" smtClean="0"/>
              <a:t>                   z </a:t>
            </a:r>
            <a:r>
              <a:rPr lang="cs-CZ" dirty="0"/>
              <a:t>přírodního kamene</a:t>
            </a:r>
          </a:p>
        </p:txBody>
      </p:sp>
      <p:sp>
        <p:nvSpPr>
          <p:cNvPr id="16" name="Nadpis 1"/>
          <p:cNvSpPr txBox="1">
            <a:spLocks/>
          </p:cNvSpPr>
          <p:nvPr/>
        </p:nvSpPr>
        <p:spPr>
          <a:xfrm>
            <a:off x="457200" y="202630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Podlahové krytiny - dlažby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57200" y="6165304"/>
            <a:ext cx="8219256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Použité zdroje:  archiv autora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654014" y="2996952"/>
            <a:ext cx="40224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Teracové dlaždice jsou dvouvrstvé, kde spodní vrstva je betonová a nášlapná vrstva je z teracové směsi.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4654015" y="4005064"/>
            <a:ext cx="29163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Ano, jsou pro ně určené.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30636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562</Words>
  <Application>Microsoft Office PowerPoint</Application>
  <PresentationFormat>Předvádění na obrazovce (4:3)</PresentationFormat>
  <Paragraphs>62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</dc:creator>
  <cp:lastModifiedBy>Dum</cp:lastModifiedBy>
  <cp:revision>5</cp:revision>
  <dcterms:created xsi:type="dcterms:W3CDTF">2013-01-17T14:36:56Z</dcterms:created>
  <dcterms:modified xsi:type="dcterms:W3CDTF">2013-04-14T16:34:55Z</dcterms:modified>
</cp:coreProperties>
</file>