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21DD9-FDB0-47A0-A980-5B51D739483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7BBC-E077-442E-B9B3-5612359511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5618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21DD9-FDB0-47A0-A980-5B51D739483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7BBC-E077-442E-B9B3-5612359511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2337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21DD9-FDB0-47A0-A980-5B51D739483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7BBC-E077-442E-B9B3-5612359511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1037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21DD9-FDB0-47A0-A980-5B51D739483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7BBC-E077-442E-B9B3-5612359511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9756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21DD9-FDB0-47A0-A980-5B51D739483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7BBC-E077-442E-B9B3-5612359511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8149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21DD9-FDB0-47A0-A980-5B51D739483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7BBC-E077-442E-B9B3-5612359511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454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21DD9-FDB0-47A0-A980-5B51D739483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7BBC-E077-442E-B9B3-5612359511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329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21DD9-FDB0-47A0-A980-5B51D739483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7BBC-E077-442E-B9B3-5612359511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9915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21DD9-FDB0-47A0-A980-5B51D739483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7BBC-E077-442E-B9B3-5612359511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6484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21DD9-FDB0-47A0-A980-5B51D739483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7BBC-E077-442E-B9B3-5612359511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5700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21DD9-FDB0-47A0-A980-5B51D739483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7BBC-E077-442E-B9B3-5612359511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701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21DD9-FDB0-47A0-A980-5B51D739483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FA7BBC-E077-442E-B9B3-5612359511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8767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199654"/>
            <a:ext cx="8064896" cy="1077218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Podlahové krytiny - povlakové</a:t>
            </a:r>
            <a:endParaRPr lang="cs-CZ" sz="32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786557"/>
              </p:ext>
            </p:extLst>
          </p:nvPr>
        </p:nvGraphicFramePr>
        <p:xfrm>
          <a:off x="539552" y="2394313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VY_32_INOVACE_MA_TP_16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Materiály pro </a:t>
                      </a:r>
                      <a:r>
                        <a:rPr lang="cs-CZ" smtClean="0"/>
                        <a:t>tesařské práce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Leden 2013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5271990"/>
              </p:ext>
            </p:extLst>
          </p:nvPr>
        </p:nvGraphicFramePr>
        <p:xfrm>
          <a:off x="506521" y="5314080"/>
          <a:ext cx="8097927" cy="1211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97927"/>
              </a:tblGrid>
              <a:tr h="40598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5284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tesařské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výklad podlahových krytin, druhy povlakových podlah.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369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Podlahové krytiny - povlakové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7368" y="1142742"/>
            <a:ext cx="8199432" cy="203132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 fontAlgn="base"/>
            <a:r>
              <a:rPr lang="cs-CZ" b="1" u="sng" dirty="0"/>
              <a:t>Povlakové </a:t>
            </a:r>
            <a:r>
              <a:rPr lang="cs-CZ" b="1" u="sng" dirty="0" smtClean="0"/>
              <a:t>podlahy</a:t>
            </a:r>
            <a:r>
              <a:rPr lang="cs-CZ" dirty="0" smtClean="0"/>
              <a:t>  </a:t>
            </a:r>
          </a:p>
          <a:p>
            <a:pPr algn="just" fontAlgn="base"/>
            <a:r>
              <a:rPr lang="cs-CZ" dirty="0" smtClean="0"/>
              <a:t>Jsou </a:t>
            </a:r>
            <a:r>
              <a:rPr lang="cs-CZ" dirty="0"/>
              <a:t>tenké nášlapné vrstvy z podlahových krytin, nebo vrstvy lité z plastických hmot. Podlahové krytiny z linolea, z pryže, PVC, z textilií a z jiných plastických materiálů se kladou na podkladní vrstvu na sucho, nebo se k ní lepí. Lité podlahoviny se nanášejí jako tenké vrstvy, které se obvykle roztírají stěrkou (tzv. "stěrkové podlahy"). Podkladem povlakových podlah může být betonová nebo xylolitová mazanina, desky </a:t>
            </a:r>
            <a:r>
              <a:rPr lang="cs-CZ" dirty="0" smtClean="0"/>
              <a:t>ze dřeva </a:t>
            </a:r>
            <a:r>
              <a:rPr lang="cs-CZ" dirty="0"/>
              <a:t>i jiné hmoty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7368" y="3429000"/>
            <a:ext cx="3508568" cy="313932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 fontAlgn="base"/>
            <a:r>
              <a:rPr lang="cs-CZ" b="1" u="sng" dirty="0"/>
              <a:t>Linoleové povlaky</a:t>
            </a:r>
          </a:p>
          <a:p>
            <a:pPr algn="just" fontAlgn="base"/>
            <a:r>
              <a:rPr lang="cs-CZ" dirty="0"/>
              <a:t>Jsou hygienické, snadno čistitelné. Linoleová hmota (směs oleje, pryskyřice, korkové a dřevěné moučky) nanesená na jutové tkanivo, vytváří povlak o </a:t>
            </a:r>
            <a:r>
              <a:rPr lang="cs-CZ" dirty="0" err="1"/>
              <a:t>tl</a:t>
            </a:r>
            <a:r>
              <a:rPr lang="cs-CZ" dirty="0"/>
              <a:t>. 2 až 3 mm, který se k podkladu lepí. Linoleové povlaky se používají v obytných budovách, ve zdravotnických zařízeních, v administrativních budovách apod.</a:t>
            </a:r>
          </a:p>
        </p:txBody>
      </p:sp>
      <p:pic>
        <p:nvPicPr>
          <p:cNvPr id="2050" name="Picture 2" descr="C:\Users\3\Desktop\DUM obrázky\2013-01-28\DSC0127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81"/>
          <a:stretch/>
        </p:blipFill>
        <p:spPr bwMode="auto">
          <a:xfrm>
            <a:off x="4304373" y="3429000"/>
            <a:ext cx="4382427" cy="3142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93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487368" y="260648"/>
            <a:ext cx="8199432" cy="64807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Podlahové krytiny - povlakové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87368" y="1015568"/>
            <a:ext cx="8199432" cy="14773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 fontAlgn="base"/>
            <a:r>
              <a:rPr lang="cs-CZ" b="1" dirty="0"/>
              <a:t>Pryžové povlaky</a:t>
            </a:r>
          </a:p>
          <a:p>
            <a:pPr algn="just" fontAlgn="base"/>
            <a:r>
              <a:rPr lang="cs-CZ" dirty="0"/>
              <a:t>Vyrábějí se ze směsi vulkanizovaného kaučuku, z různých plniv s přísadou barviv. Pryžové povlaky jsou vhodné pro podlahy s akustickými požadavky. </a:t>
            </a:r>
            <a:r>
              <a:rPr lang="cs-CZ" dirty="0" smtClean="0"/>
              <a:t>Jsou </a:t>
            </a:r>
            <a:r>
              <a:rPr lang="cs-CZ" dirty="0"/>
              <a:t>odolné proti vodě a plísním, avšak neodolávají chemikáliím (působením olejů a benzínu bobtnají). Lepí se na podkladní betonovou mazaninu.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1520" y="2699042"/>
            <a:ext cx="5400600" cy="39703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 fontAlgn="base"/>
            <a:r>
              <a:rPr lang="cs-CZ" b="1" dirty="0"/>
              <a:t>Povlaky z plastických hmot</a:t>
            </a:r>
          </a:p>
          <a:p>
            <a:pPr algn="just" fontAlgn="base"/>
            <a:r>
              <a:rPr lang="cs-CZ" dirty="0"/>
              <a:t>Jsou vhodné pro provozy se zvýšenými nároky na hygienu, vzhled a snadnou čistitelnost. Nejrozšířenější jsou povlaky z PVC </a:t>
            </a:r>
            <a:r>
              <a:rPr lang="cs-CZ" dirty="0" smtClean="0"/>
              <a:t>a z </a:t>
            </a:r>
            <a:r>
              <a:rPr lang="cs-CZ" dirty="0"/>
              <a:t>PVC s textilní </a:t>
            </a:r>
            <a:r>
              <a:rPr lang="cs-CZ" dirty="0" smtClean="0"/>
              <a:t>podložkou. </a:t>
            </a:r>
          </a:p>
          <a:p>
            <a:pPr algn="just" fontAlgn="base"/>
            <a:r>
              <a:rPr lang="cs-CZ" dirty="0" smtClean="0"/>
              <a:t>Pro </a:t>
            </a:r>
            <a:r>
              <a:rPr lang="cs-CZ" dirty="0"/>
              <a:t>provozy, ohrožené účinky elektrostatických vodivých nábojů (operační sály, </a:t>
            </a:r>
            <a:r>
              <a:rPr lang="cs-CZ" dirty="0" smtClean="0"/>
              <a:t> </a:t>
            </a:r>
            <a:r>
              <a:rPr lang="cs-CZ" dirty="0"/>
              <a:t>pracoviště RTG, výpočetní střediska) se používají podlahy z elektrostatického vodivého </a:t>
            </a:r>
            <a:r>
              <a:rPr lang="cs-CZ" dirty="0" smtClean="0"/>
              <a:t>povlaku. </a:t>
            </a:r>
            <a:r>
              <a:rPr lang="cs-CZ" dirty="0"/>
              <a:t>Tato podlahovina se klade na síť z </a:t>
            </a:r>
            <a:r>
              <a:rPr lang="cs-CZ" dirty="0" err="1"/>
              <a:t>Cu</a:t>
            </a:r>
            <a:r>
              <a:rPr lang="cs-CZ" dirty="0"/>
              <a:t> vodivých pásů, uloženou </a:t>
            </a:r>
            <a:r>
              <a:rPr lang="cs-CZ" dirty="0" smtClean="0"/>
              <a:t>na </a:t>
            </a:r>
            <a:r>
              <a:rPr lang="cs-CZ" dirty="0"/>
              <a:t>podkladní vrstvu z betonové mazaniny. Systém elektrostaticky vodivých podlah zaručuje bezpečný svod elektrostatických nábojů, vzniklých na osobách a zařízeních. Uzemnění musí být samostatné, oddělené od energetického uzemnění.</a:t>
            </a:r>
          </a:p>
        </p:txBody>
      </p:sp>
      <p:pic>
        <p:nvPicPr>
          <p:cNvPr id="3074" name="Picture 2" descr="C:\Users\3\Desktop\DUM obrázky\2013-01-28\DSC013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065"/>
          <a:stretch/>
        </p:blipFill>
        <p:spPr bwMode="auto">
          <a:xfrm>
            <a:off x="5760712" y="2699042"/>
            <a:ext cx="3168710" cy="3970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74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Podlahové krytiny - povlakové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77024" y="980728"/>
            <a:ext cx="8199432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cs-CZ" b="1" dirty="0"/>
              <a:t>Textilní povlaky</a:t>
            </a:r>
          </a:p>
          <a:p>
            <a:pPr algn="just" fontAlgn="base"/>
            <a:r>
              <a:rPr lang="cs-CZ" dirty="0"/>
              <a:t>Jsou vhodné pro suché a čisté provozy s nároky na dobrý vzhled, akustiku a tepelnou pohodu prostředí (malá odnímatelnost tepla). Textilní podlahoviny se lepí na podkladní betonovou mazaninu, vyrovnanou vyhlazovací a vyrovnávací hmotou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7024" y="2422043"/>
            <a:ext cx="4455016" cy="39703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cs-CZ" b="1" dirty="0"/>
              <a:t>Lité podlahoviny</a:t>
            </a:r>
          </a:p>
          <a:p>
            <a:pPr algn="just" fontAlgn="base"/>
            <a:r>
              <a:rPr lang="cs-CZ" dirty="0"/>
              <a:t>Vytváří se z různě upravených plastických hmot a tvoří celistvé, bezespáré vrstvy. Jsou hygienické, odolné </a:t>
            </a:r>
            <a:r>
              <a:rPr lang="cs-CZ" dirty="0" smtClean="0"/>
              <a:t> </a:t>
            </a:r>
            <a:r>
              <a:rPr lang="cs-CZ" dirty="0"/>
              <a:t>proti působení chemikálií, jsou snadno čistitelné, proto se používají v laboratořích, ve výrobních halách s chemickým provozem, v obchodních domech, ve skladištích, ve zdravotnických zařízeních </a:t>
            </a:r>
            <a:r>
              <a:rPr lang="cs-CZ" dirty="0" smtClean="0"/>
              <a:t>.</a:t>
            </a:r>
            <a:endParaRPr lang="cs-CZ" dirty="0"/>
          </a:p>
          <a:p>
            <a:pPr algn="just" fontAlgn="base"/>
            <a:r>
              <a:rPr lang="cs-CZ" dirty="0"/>
              <a:t>Pro lité podlahoviny se používají </a:t>
            </a:r>
            <a:r>
              <a:rPr lang="cs-CZ" dirty="0" smtClean="0"/>
              <a:t> </a:t>
            </a:r>
            <a:r>
              <a:rPr lang="cs-CZ" dirty="0"/>
              <a:t>pryskyřice plněné různými plnivy a upravené pigmenty. Lité podlahoviny se zpravidla roztírají stěrkami v jedné nebo několika vrstvách o </a:t>
            </a:r>
            <a:r>
              <a:rPr lang="cs-CZ" dirty="0" err="1"/>
              <a:t>tl</a:t>
            </a:r>
            <a:r>
              <a:rPr lang="cs-CZ" dirty="0"/>
              <a:t>. 2 až 8 mm. Podklad (betonová mazanina) musí mít upravený, mimořádně </a:t>
            </a:r>
            <a:r>
              <a:rPr lang="cs-CZ" dirty="0" smtClean="0"/>
              <a:t>rovný povrch.</a:t>
            </a:r>
            <a:endParaRPr lang="cs-CZ" dirty="0"/>
          </a:p>
        </p:txBody>
      </p:sp>
      <p:pic>
        <p:nvPicPr>
          <p:cNvPr id="1026" name="Picture 2" descr="C:\Users\3\Desktop\DUM obrázky\2013-01-28\DSC0129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14098" y="2738830"/>
            <a:ext cx="4524316" cy="36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57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5730483"/>
              </p:ext>
            </p:extLst>
          </p:nvPr>
        </p:nvGraphicFramePr>
        <p:xfrm>
          <a:off x="467544" y="980728"/>
          <a:ext cx="8280920" cy="2856344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4140460"/>
                <a:gridCol w="4140460"/>
              </a:tblGrid>
              <a:tr h="47199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Zodpovězte následující otázky:</a:t>
                      </a:r>
                      <a:endParaRPr lang="cs-CZ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Odpovědi: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64108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 to jsou povlakové podlahy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 startAt="2"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Textilní povlaky mají malou odnímatelnost tepla. Co to znamená?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AutoNum type="arabicPeriod" startAt="3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Který povlak je elektrostaticky vodivá podlaha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cs-CZ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AutoNum type="arabicPeriod" startAt="4"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Jaké jsou podmínky použití lité podlahy?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4608004" y="1449650"/>
            <a:ext cx="4068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linolea, </a:t>
            </a:r>
            <a:r>
              <a:rPr lang="cs-CZ" dirty="0" smtClean="0"/>
              <a:t>pryže</a:t>
            </a:r>
            <a:r>
              <a:rPr lang="cs-CZ" dirty="0"/>
              <a:t>, PVC, </a:t>
            </a:r>
            <a:r>
              <a:rPr lang="cs-CZ" dirty="0" smtClean="0"/>
              <a:t>textilie, lité podlahy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08004" y="1979548"/>
            <a:ext cx="4068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Zajišťují tepelnou pohodu</a:t>
            </a:r>
            <a:endParaRPr lang="cs-CZ" dirty="0"/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457200" y="202630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Podlahové krytiny - povlakové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7200" y="6165304"/>
            <a:ext cx="8219256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zdroje:  archiv autora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54015" y="2636912"/>
            <a:ext cx="2916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Povlaky z plastických hmot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654014" y="3212976"/>
            <a:ext cx="3878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cs-CZ" dirty="0"/>
              <a:t>Podklad </a:t>
            </a:r>
            <a:r>
              <a:rPr lang="cs-CZ" dirty="0" smtClean="0"/>
              <a:t>musí mít </a:t>
            </a:r>
            <a:r>
              <a:rPr lang="cs-CZ" dirty="0"/>
              <a:t>mimořádně </a:t>
            </a:r>
            <a:r>
              <a:rPr lang="cs-CZ" dirty="0" smtClean="0"/>
              <a:t>rovný </a:t>
            </a:r>
            <a:r>
              <a:rPr lang="cs-CZ" dirty="0"/>
              <a:t>povrch.</a:t>
            </a:r>
          </a:p>
        </p:txBody>
      </p:sp>
    </p:spTree>
    <p:extLst>
      <p:ext uri="{BB962C8B-B14F-4D97-AF65-F5344CB8AC3E}">
        <p14:creationId xmlns:p14="http://schemas.microsoft.com/office/powerpoint/2010/main" val="396719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590</Words>
  <Application>Microsoft Office PowerPoint</Application>
  <PresentationFormat>Předvádění na obrazovce (4:3)</PresentationFormat>
  <Paragraphs>47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Podlahové krytiny - povlakové</vt:lpstr>
      <vt:lpstr>Prezentace aplikace PowerPoint</vt:lpstr>
      <vt:lpstr>Podlahové krytiny - povlakové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</dc:creator>
  <cp:lastModifiedBy>1</cp:lastModifiedBy>
  <cp:revision>3</cp:revision>
  <dcterms:created xsi:type="dcterms:W3CDTF">2013-01-18T14:37:12Z</dcterms:created>
  <dcterms:modified xsi:type="dcterms:W3CDTF">2013-04-10T12:03:02Z</dcterms:modified>
</cp:coreProperties>
</file>