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1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3" r:id="rId18"/>
    <p:sldId id="275" r:id="rId19"/>
    <p:sldId id="276" r:id="rId20"/>
    <p:sldId id="272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118" autoAdjust="0"/>
    <p:restoredTop sz="94624" autoAdjust="0"/>
  </p:normalViewPr>
  <p:slideViewPr>
    <p:cSldViewPr>
      <p:cViewPr varScale="1">
        <p:scale>
          <a:sx n="70" d="100"/>
          <a:sy n="70" d="100"/>
        </p:scale>
        <p:origin x="-144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800" dirty="0" smtClean="0"/>
            <a:t>Základní škola a Mateřská škola Halže,</a:t>
          </a:r>
          <a:endParaRPr lang="cs-CZ" sz="2000" dirty="0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CZ.1.07/1.4.00/21.3551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Život na vesnici v 18. století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1200" baseline="0" dirty="0" smtClean="0"/>
            <a:t>VY_12_INOVACE_32_ČS</a:t>
          </a:r>
          <a:endParaRPr lang="cs-CZ" sz="12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Pavla Dokoupilová</a:t>
          </a:r>
          <a:endParaRPr lang="cs-CZ" sz="20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2C90433-5833-4FBB-B44D-19162BCCA373}">
      <dgm:prSet custT="1"/>
      <dgm:spPr/>
      <dgm:t>
        <a:bodyPr/>
        <a:lstStyle/>
        <a:p>
          <a:pPr algn="l" rtl="0"/>
          <a:r>
            <a:rPr lang="cs-CZ" sz="2000" dirty="0"/>
            <a:t>                         </a:t>
          </a:r>
          <a:r>
            <a:rPr lang="cs-CZ" sz="1800" dirty="0"/>
            <a:t>příspěvková organizace</a:t>
          </a:r>
          <a:endParaRPr lang="cs-CZ" sz="2000" dirty="0"/>
        </a:p>
      </dgm:t>
    </dgm:pt>
    <dgm:pt modelId="{85A51028-DDCB-4FE7-B282-F905D135B24A}" type="sibTrans" cxnId="{44F76B10-125B-49BC-B31D-2D21480A6EC6}">
      <dgm:prSet/>
      <dgm:spPr/>
      <dgm:t>
        <a:bodyPr/>
        <a:lstStyle/>
        <a:p>
          <a:endParaRPr lang="cs-CZ"/>
        </a:p>
      </dgm:t>
    </dgm:pt>
    <dgm:pt modelId="{FE263347-0334-4678-A4E1-694A34352365}" type="parTrans" cxnId="{44F76B10-125B-49BC-B31D-2D21480A6EC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 custLinFactNeighborX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LinFactNeighborX="97" custLinFactNeighborY="1829"/>
      <dgm:spPr/>
      <dgm:t>
        <a:bodyPr/>
        <a:lstStyle/>
        <a:p>
          <a:endParaRPr lang="cs-CZ"/>
        </a:p>
      </dgm:t>
    </dgm:pt>
    <dgm:pt modelId="{4F6CFBA2-9153-4703-BA77-A719B4C5992C}" type="pres">
      <dgm:prSet presAssocID="{B2C90433-5833-4FBB-B44D-19162BCCA373}" presName="vertSpace2" presStyleLbl="node1" presStyleIdx="0" presStyleCnt="6"/>
      <dgm:spPr/>
    </dgm:pt>
    <dgm:pt modelId="{14A8BC0B-DAF3-4FCE-8B99-89DA11DD994F}" type="pres">
      <dgm:prSet presAssocID="{B2C90433-5833-4FBB-B44D-19162BCCA373}" presName="circle2" presStyleLbl="node1" presStyleIdx="1" presStyleCnt="6"/>
      <dgm:spPr/>
      <dgm:t>
        <a:bodyPr/>
        <a:lstStyle/>
        <a:p>
          <a:endParaRPr lang="cs-CZ"/>
        </a:p>
      </dgm:t>
    </dgm:pt>
    <dgm:pt modelId="{D9392410-2770-4347-933B-60A9F6903FBE}" type="pres">
      <dgm:prSet presAssocID="{B2C90433-5833-4FBB-B44D-19162BCCA373}" presName="rect2" presStyleLbl="alignAcc1" presStyleIdx="1" presStyleCnt="6"/>
      <dgm:spPr/>
      <dgm:t>
        <a:bodyPr/>
        <a:lstStyle/>
        <a:p>
          <a:endParaRPr lang="cs-CZ"/>
        </a:p>
      </dgm:t>
    </dgm:pt>
    <dgm:pt modelId="{09EDFEAC-03A2-463C-9AF0-B3BDF8DF2AE1}" type="pres">
      <dgm:prSet presAssocID="{D1B46980-6531-4606-95E6-44980827E919}" presName="vertSpace3" presStyleLbl="node1" presStyleIdx="1" presStyleCnt="6"/>
      <dgm:spPr/>
    </dgm:pt>
    <dgm:pt modelId="{7CF15BB8-F72E-45BD-9712-5ED6653D95D5}" type="pres">
      <dgm:prSet presAssocID="{D1B46980-6531-4606-95E6-44980827E919}" presName="circle3" presStyleLbl="node1" presStyleIdx="2" presStyleCnt="6"/>
      <dgm:spPr/>
    </dgm:pt>
    <dgm:pt modelId="{5F013748-4A2A-480C-96C5-0CD231CBE889}" type="pres">
      <dgm:prSet presAssocID="{D1B46980-6531-4606-95E6-44980827E919}" presName="rect3" presStyleLbl="alignAcc1" presStyleIdx="2" presStyleCnt="6"/>
      <dgm:spPr/>
      <dgm:t>
        <a:bodyPr/>
        <a:lstStyle/>
        <a:p>
          <a:endParaRPr lang="cs-CZ"/>
        </a:p>
      </dgm:t>
    </dgm:pt>
    <dgm:pt modelId="{4E9C25AC-9260-44B9-B073-F9B14E98DB74}" type="pres">
      <dgm:prSet presAssocID="{B651F6E3-6281-48DB-9319-2AEAFDAE7572}" presName="vertSpace4" presStyleLbl="node1" presStyleIdx="2" presStyleCnt="6"/>
      <dgm:spPr/>
    </dgm:pt>
    <dgm:pt modelId="{C9A5F600-7420-4D42-9687-33E03BDF265C}" type="pres">
      <dgm:prSet presAssocID="{B651F6E3-6281-48DB-9319-2AEAFDAE7572}" presName="circle4" presStyleLbl="node1" presStyleIdx="3" presStyleCnt="6"/>
      <dgm:spPr/>
    </dgm:pt>
    <dgm:pt modelId="{3AA16991-9ECE-445A-A70C-A94F691C7006}" type="pres">
      <dgm:prSet presAssocID="{B651F6E3-6281-48DB-9319-2AEAFDAE7572}" presName="rect4" presStyleLbl="alignAcc1" presStyleIdx="3" presStyleCnt="6"/>
      <dgm:spPr/>
      <dgm:t>
        <a:bodyPr/>
        <a:lstStyle/>
        <a:p>
          <a:endParaRPr lang="cs-CZ"/>
        </a:p>
      </dgm:t>
    </dgm:pt>
    <dgm:pt modelId="{DD3786C8-B436-4B50-9608-196999D0516C}" type="pres">
      <dgm:prSet presAssocID="{D8197B8C-B260-4A16-BDF4-0947B075E274}" presName="vertSpace5" presStyleLbl="node1" presStyleIdx="3" presStyleCnt="6"/>
      <dgm:spPr/>
    </dgm:pt>
    <dgm:pt modelId="{F8FC9227-4FB5-4957-BB25-93061D0C28FB}" type="pres">
      <dgm:prSet presAssocID="{D8197B8C-B260-4A16-BDF4-0947B075E274}" presName="circle5" presStyleLbl="node1" presStyleIdx="4" presStyleCnt="6"/>
      <dgm:spPr/>
    </dgm:pt>
    <dgm:pt modelId="{CA38FC10-2C5A-4897-8271-E6B0CE1D6BB0}" type="pres">
      <dgm:prSet presAssocID="{D8197B8C-B260-4A16-BDF4-0947B075E274}" presName="rect5" presStyleLbl="alignAcc1" presStyleIdx="4" presStyleCnt="6"/>
      <dgm:spPr/>
      <dgm:t>
        <a:bodyPr/>
        <a:lstStyle/>
        <a:p>
          <a:endParaRPr lang="cs-CZ"/>
        </a:p>
      </dgm:t>
    </dgm:pt>
    <dgm:pt modelId="{31B89C0F-C23D-4A3E-8A0B-BECE90065C6E}" type="pres">
      <dgm:prSet presAssocID="{4C35D32F-0EAB-4CD7-82EE-45574DC2A586}" presName="vertSpace6" presStyleLbl="node1" presStyleIdx="4" presStyleCnt="6"/>
      <dgm:spPr/>
    </dgm:pt>
    <dgm:pt modelId="{5D5757ED-2392-418D-A431-E9244F111100}" type="pres">
      <dgm:prSet presAssocID="{4C35D32F-0EAB-4CD7-82EE-45574DC2A586}" presName="circle6" presStyleLbl="node1" presStyleIdx="5" presStyleCnt="6"/>
      <dgm:spPr/>
    </dgm:pt>
    <dgm:pt modelId="{3C37292F-5271-4C3A-A997-20B5C1B6872D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26A7B9D-E3A6-4D41-8CDA-DEA199065E9E}" type="pres">
      <dgm:prSet presAssocID="{B2C90433-5833-4FBB-B44D-19162BCCA373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7E5CC36-9736-4704-B22E-2D7944A0BBD1}" type="pres">
      <dgm:prSet presAssocID="{D1B46980-6531-4606-95E6-44980827E919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4DB4571-421D-4058-AAB5-064D170F22B0}" type="pres">
      <dgm:prSet presAssocID="{B651F6E3-6281-48DB-9319-2AEAFDAE7572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2D4614E-3F74-4EC4-B359-7FB1B8348A94}" type="pres">
      <dgm:prSet presAssocID="{D8197B8C-B260-4A16-BDF4-0947B075E274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9616B6F-1171-4D86-B1AD-21F3C76E9237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2142906-3750-46DF-93F2-B1451B11D2B3}" type="presOf" srcId="{D1B46980-6531-4606-95E6-44980827E919}" destId="{37E5CC36-9736-4704-B22E-2D7944A0BBD1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DB0CB330-2FF0-4C56-B115-A68C85838207}" type="presOf" srcId="{B651F6E3-6281-48DB-9319-2AEAFDAE7572}" destId="{3AA16991-9ECE-445A-A70C-A94F691C7006}" srcOrd="0" destOrd="0" presId="urn:microsoft.com/office/officeart/2005/8/layout/target3"/>
    <dgm:cxn modelId="{F2AA36A7-6A8F-427C-90EA-95F415964031}" type="presOf" srcId="{757F3AB3-0718-4624-B441-E567A8F0AB56}" destId="{333A1088-737F-45CB-B68E-254E46348037}" srcOrd="0" destOrd="0" presId="urn:microsoft.com/office/officeart/2005/8/layout/target3"/>
    <dgm:cxn modelId="{0A4875A2-3209-4342-A2D0-CB60E1A6A22A}" type="presOf" srcId="{B2C90433-5833-4FBB-B44D-19162BCCA373}" destId="{526A7B9D-E3A6-4D41-8CDA-DEA199065E9E}" srcOrd="1" destOrd="0" presId="urn:microsoft.com/office/officeart/2005/8/layout/target3"/>
    <dgm:cxn modelId="{1D49A391-0156-412B-85A0-519DD879B251}" type="presOf" srcId="{4C35D32F-0EAB-4CD7-82EE-45574DC2A586}" destId="{69616B6F-1171-4D86-B1AD-21F3C76E9237}" srcOrd="1" destOrd="0" presId="urn:microsoft.com/office/officeart/2005/8/layout/target3"/>
    <dgm:cxn modelId="{E07E8D4A-BA95-4781-ABD3-5C318FD7B4A1}" type="presOf" srcId="{D1B46980-6531-4606-95E6-44980827E919}" destId="{5F013748-4A2A-480C-96C5-0CD231CBE889}" srcOrd="0" destOrd="0" presId="urn:microsoft.com/office/officeart/2005/8/layout/target3"/>
    <dgm:cxn modelId="{9CD22264-47C1-499E-8060-9463DD0B6604}" type="presOf" srcId="{D8197B8C-B260-4A16-BDF4-0947B075E274}" destId="{CA38FC10-2C5A-4897-8271-E6B0CE1D6BB0}" srcOrd="0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7E194EDA-0CF2-4F64-86F4-DF97A8748753}" type="presOf" srcId="{D8197B8C-B260-4A16-BDF4-0947B075E274}" destId="{12D4614E-3F74-4EC4-B359-7FB1B8348A94}" srcOrd="1" destOrd="0" presId="urn:microsoft.com/office/officeart/2005/8/layout/target3"/>
    <dgm:cxn modelId="{EDF6FE6B-9DBE-4D7B-B8FD-7098875B4EED}" srcId="{757F3AB3-0718-4624-B441-E567A8F0AB56}" destId="{D8197B8C-B260-4A16-BDF4-0947B075E274}" srcOrd="4" destOrd="0" parTransId="{51C5993D-B262-45E6-B66E-76BC9D6D883D}" sibTransId="{1AEC7F05-E0FE-459C-BD47-224AC9D7BEE4}"/>
    <dgm:cxn modelId="{3428B757-2363-4FBC-BB4C-16C729D314AE}" type="presOf" srcId="{4C35D32F-0EAB-4CD7-82EE-45574DC2A586}" destId="{3C37292F-5271-4C3A-A997-20B5C1B6872D}" srcOrd="0" destOrd="0" presId="urn:microsoft.com/office/officeart/2005/8/layout/target3"/>
    <dgm:cxn modelId="{50B645FA-C808-4A91-B5FB-F48DCBFFC6BE}" type="presOf" srcId="{B2C90433-5833-4FBB-B44D-19162BCCA373}" destId="{D9392410-2770-4347-933B-60A9F6903FBE}" srcOrd="0" destOrd="0" presId="urn:microsoft.com/office/officeart/2005/8/layout/target3"/>
    <dgm:cxn modelId="{44F76B10-125B-49BC-B31D-2D21480A6EC6}" srcId="{757F3AB3-0718-4624-B441-E567A8F0AB56}" destId="{B2C90433-5833-4FBB-B44D-19162BCCA373}" srcOrd="1" destOrd="0" parTransId="{FE263347-0334-4678-A4E1-694A34352365}" sibTransId="{85A51028-DDCB-4FE7-B282-F905D135B24A}"/>
    <dgm:cxn modelId="{0B84C8D5-272C-4228-A6A0-98A1B0B42AB5}" type="presOf" srcId="{B651F6E3-6281-48DB-9319-2AEAFDAE7572}" destId="{64DB4571-421D-4058-AAB5-064D170F22B0}" srcOrd="1" destOrd="0" presId="urn:microsoft.com/office/officeart/2005/8/layout/target3"/>
    <dgm:cxn modelId="{3F21579B-8EFD-4F51-8AB0-8AABCC0141AF}" type="presOf" srcId="{D1D4F407-5343-4D3F-B5B9-D407B03CAEB4}" destId="{AED2198E-93D5-4001-81B4-73124B309672}" srcOrd="1" destOrd="0" presId="urn:microsoft.com/office/officeart/2005/8/layout/target3"/>
    <dgm:cxn modelId="{79585EF1-164F-47E1-B216-7C83D449E213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3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2" destOrd="0" parTransId="{4F7B2CF5-A270-4D61-A510-1C1C5A4DCD3B}" sibTransId="{CFF69701-2866-4EF5-BFB5-F3F9B72EB817}"/>
    <dgm:cxn modelId="{374DAE27-E874-4CF6-92ED-4A01497D6FBB}" type="presParOf" srcId="{333A1088-737F-45CB-B68E-254E46348037}" destId="{F5ABB229-8D3B-4694-996A-96F23CF14429}" srcOrd="0" destOrd="0" presId="urn:microsoft.com/office/officeart/2005/8/layout/target3"/>
    <dgm:cxn modelId="{D345684B-0031-44E2-A07E-F98119B0708E}" type="presParOf" srcId="{333A1088-737F-45CB-B68E-254E46348037}" destId="{F41139FD-01EE-4571-8B17-4FB00FC51163}" srcOrd="1" destOrd="0" presId="urn:microsoft.com/office/officeart/2005/8/layout/target3"/>
    <dgm:cxn modelId="{EFFF1B1E-A394-4C76-9978-60CFBC1AE8BB}" type="presParOf" srcId="{333A1088-737F-45CB-B68E-254E46348037}" destId="{D005CE8C-CC26-4C3E-AC11-E15060ECD759}" srcOrd="2" destOrd="0" presId="urn:microsoft.com/office/officeart/2005/8/layout/target3"/>
    <dgm:cxn modelId="{8D5E909A-DDB2-4EF2-8FD5-8F23BB3119B5}" type="presParOf" srcId="{333A1088-737F-45CB-B68E-254E46348037}" destId="{4F6CFBA2-9153-4703-BA77-A719B4C5992C}" srcOrd="3" destOrd="0" presId="urn:microsoft.com/office/officeart/2005/8/layout/target3"/>
    <dgm:cxn modelId="{A055F73A-CE49-42C3-8E04-0F9738D4D7F9}" type="presParOf" srcId="{333A1088-737F-45CB-B68E-254E46348037}" destId="{14A8BC0B-DAF3-4FCE-8B99-89DA11DD994F}" srcOrd="4" destOrd="0" presId="urn:microsoft.com/office/officeart/2005/8/layout/target3"/>
    <dgm:cxn modelId="{F89E3C46-2F98-4743-BBC8-FF8804B9C298}" type="presParOf" srcId="{333A1088-737F-45CB-B68E-254E46348037}" destId="{D9392410-2770-4347-933B-60A9F6903FBE}" srcOrd="5" destOrd="0" presId="urn:microsoft.com/office/officeart/2005/8/layout/target3"/>
    <dgm:cxn modelId="{87986F1B-3090-4AA2-A688-F86191EBE641}" type="presParOf" srcId="{333A1088-737F-45CB-B68E-254E46348037}" destId="{09EDFEAC-03A2-463C-9AF0-B3BDF8DF2AE1}" srcOrd="6" destOrd="0" presId="urn:microsoft.com/office/officeart/2005/8/layout/target3"/>
    <dgm:cxn modelId="{EF8DD22C-AD78-4342-AE0D-59EED75F3E1C}" type="presParOf" srcId="{333A1088-737F-45CB-B68E-254E46348037}" destId="{7CF15BB8-F72E-45BD-9712-5ED6653D95D5}" srcOrd="7" destOrd="0" presId="urn:microsoft.com/office/officeart/2005/8/layout/target3"/>
    <dgm:cxn modelId="{26E3483C-5480-43ED-8EF5-C34FA5E5190B}" type="presParOf" srcId="{333A1088-737F-45CB-B68E-254E46348037}" destId="{5F013748-4A2A-480C-96C5-0CD231CBE889}" srcOrd="8" destOrd="0" presId="urn:microsoft.com/office/officeart/2005/8/layout/target3"/>
    <dgm:cxn modelId="{EE734F79-2B45-48CF-BA72-29B2BE958E8B}" type="presParOf" srcId="{333A1088-737F-45CB-B68E-254E46348037}" destId="{4E9C25AC-9260-44B9-B073-F9B14E98DB74}" srcOrd="9" destOrd="0" presId="urn:microsoft.com/office/officeart/2005/8/layout/target3"/>
    <dgm:cxn modelId="{B0A4FBDE-87D4-488F-AFA7-D86780D20FFE}" type="presParOf" srcId="{333A1088-737F-45CB-B68E-254E46348037}" destId="{C9A5F600-7420-4D42-9687-33E03BDF265C}" srcOrd="10" destOrd="0" presId="urn:microsoft.com/office/officeart/2005/8/layout/target3"/>
    <dgm:cxn modelId="{16D9ADBA-9C8A-4A2C-8F77-945F94FE3771}" type="presParOf" srcId="{333A1088-737F-45CB-B68E-254E46348037}" destId="{3AA16991-9ECE-445A-A70C-A94F691C7006}" srcOrd="11" destOrd="0" presId="urn:microsoft.com/office/officeart/2005/8/layout/target3"/>
    <dgm:cxn modelId="{16F45687-9397-4AA6-B3CC-761D42F7AC13}" type="presParOf" srcId="{333A1088-737F-45CB-B68E-254E46348037}" destId="{DD3786C8-B436-4B50-9608-196999D0516C}" srcOrd="12" destOrd="0" presId="urn:microsoft.com/office/officeart/2005/8/layout/target3"/>
    <dgm:cxn modelId="{7961334B-CDC1-42A5-8CCC-A9A6B51AFA43}" type="presParOf" srcId="{333A1088-737F-45CB-B68E-254E46348037}" destId="{F8FC9227-4FB5-4957-BB25-93061D0C28FB}" srcOrd="13" destOrd="0" presId="urn:microsoft.com/office/officeart/2005/8/layout/target3"/>
    <dgm:cxn modelId="{F6BF2510-6B52-44C4-BEB4-9B247FC2558B}" type="presParOf" srcId="{333A1088-737F-45CB-B68E-254E46348037}" destId="{CA38FC10-2C5A-4897-8271-E6B0CE1D6BB0}" srcOrd="14" destOrd="0" presId="urn:microsoft.com/office/officeart/2005/8/layout/target3"/>
    <dgm:cxn modelId="{A213E863-46EC-48D6-A7E1-29F63FF63F1D}" type="presParOf" srcId="{333A1088-737F-45CB-B68E-254E46348037}" destId="{31B89C0F-C23D-4A3E-8A0B-BECE90065C6E}" srcOrd="15" destOrd="0" presId="urn:microsoft.com/office/officeart/2005/8/layout/target3"/>
    <dgm:cxn modelId="{0E8ECAB2-3146-4FEC-A576-15EDCB92CAB8}" type="presParOf" srcId="{333A1088-737F-45CB-B68E-254E46348037}" destId="{5D5757ED-2392-418D-A431-E9244F111100}" srcOrd="16" destOrd="0" presId="urn:microsoft.com/office/officeart/2005/8/layout/target3"/>
    <dgm:cxn modelId="{ABBB5BA4-68AB-4462-8665-4DEB6E9E6DD6}" type="presParOf" srcId="{333A1088-737F-45CB-B68E-254E46348037}" destId="{3C37292F-5271-4C3A-A997-20B5C1B6872D}" srcOrd="17" destOrd="0" presId="urn:microsoft.com/office/officeart/2005/8/layout/target3"/>
    <dgm:cxn modelId="{0B4EB3FF-97F7-4B49-A127-A25C9625FDA2}" type="presParOf" srcId="{333A1088-737F-45CB-B68E-254E46348037}" destId="{AED2198E-93D5-4001-81B4-73124B309672}" srcOrd="18" destOrd="0" presId="urn:microsoft.com/office/officeart/2005/8/layout/target3"/>
    <dgm:cxn modelId="{0624668E-3F6A-4726-A114-FBAC61C1DA79}" type="presParOf" srcId="{333A1088-737F-45CB-B68E-254E46348037}" destId="{526A7B9D-E3A6-4D41-8CDA-DEA199065E9E}" srcOrd="19" destOrd="0" presId="urn:microsoft.com/office/officeart/2005/8/layout/target3"/>
    <dgm:cxn modelId="{03A1B6AB-428C-4C76-AD26-1DAE67C21D97}" type="presParOf" srcId="{333A1088-737F-45CB-B68E-254E46348037}" destId="{37E5CC36-9736-4704-B22E-2D7944A0BBD1}" srcOrd="20" destOrd="0" presId="urn:microsoft.com/office/officeart/2005/8/layout/target3"/>
    <dgm:cxn modelId="{9C4354E2-61EE-4780-8437-6A55C67E2C59}" type="presParOf" srcId="{333A1088-737F-45CB-B68E-254E46348037}" destId="{64DB4571-421D-4058-AAB5-064D170F22B0}" srcOrd="21" destOrd="0" presId="urn:microsoft.com/office/officeart/2005/8/layout/target3"/>
    <dgm:cxn modelId="{D2066B51-0CE1-4E5B-B1EF-FE2EC234015D}" type="presParOf" srcId="{333A1088-737F-45CB-B68E-254E46348037}" destId="{12D4614E-3F74-4EC4-B359-7FB1B8348A94}" srcOrd="22" destOrd="0" presId="urn:microsoft.com/office/officeart/2005/8/layout/target3"/>
    <dgm:cxn modelId="{C2BD904A-7B5E-4834-BB6A-F1DF01A95AD7}" type="presParOf" srcId="{333A1088-737F-45CB-B68E-254E46348037}" destId="{69616B6F-1171-4D86-B1AD-21F3C76E9237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156" y="0"/>
          <a:ext cx="2604135" cy="260413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302067" y="0"/>
          <a:ext cx="5150802" cy="260413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800" kern="1200" dirty="0" smtClean="0"/>
            <a:t>Základní škola a Mateřská škola Halže,</a:t>
          </a:r>
          <a:endParaRPr lang="cs-CZ" sz="2000" kern="1200" dirty="0"/>
        </a:p>
      </dsp:txBody>
      <dsp:txXfrm>
        <a:off x="1302067" y="0"/>
        <a:ext cx="5150802" cy="325517"/>
      </dsp:txXfrm>
    </dsp:sp>
    <dsp:sp modelId="{14A8BC0B-DAF3-4FCE-8B99-89DA11DD994F}">
      <dsp:nvSpPr>
        <dsp:cNvPr id="0" name=""/>
        <dsp:cNvSpPr/>
      </dsp:nvSpPr>
      <dsp:spPr>
        <a:xfrm>
          <a:off x="227862" y="325517"/>
          <a:ext cx="2148410" cy="21484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9392410-2770-4347-933B-60A9F6903FBE}">
      <dsp:nvSpPr>
        <dsp:cNvPr id="0" name=""/>
        <dsp:cNvSpPr/>
      </dsp:nvSpPr>
      <dsp:spPr>
        <a:xfrm>
          <a:off x="1302067" y="325517"/>
          <a:ext cx="5150802" cy="21484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/>
            <a:t>                         </a:t>
          </a:r>
          <a:r>
            <a:rPr lang="cs-CZ" sz="1800" kern="1200" dirty="0"/>
            <a:t>příspěvková organizace</a:t>
          </a:r>
          <a:endParaRPr lang="cs-CZ" sz="2000" kern="1200" dirty="0"/>
        </a:p>
      </dsp:txBody>
      <dsp:txXfrm>
        <a:off x="1302067" y="325517"/>
        <a:ext cx="5150802" cy="325517"/>
      </dsp:txXfrm>
    </dsp:sp>
    <dsp:sp modelId="{7CF15BB8-F72E-45BD-9712-5ED6653D95D5}">
      <dsp:nvSpPr>
        <dsp:cNvPr id="0" name=""/>
        <dsp:cNvSpPr/>
      </dsp:nvSpPr>
      <dsp:spPr>
        <a:xfrm>
          <a:off x="455724" y="651035"/>
          <a:ext cx="1692686" cy="169268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F013748-4A2A-480C-96C5-0CD231CBE889}">
      <dsp:nvSpPr>
        <dsp:cNvPr id="0" name=""/>
        <dsp:cNvSpPr/>
      </dsp:nvSpPr>
      <dsp:spPr>
        <a:xfrm>
          <a:off x="1302067" y="651035"/>
          <a:ext cx="5150802" cy="169268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Pavla Dokoupilová</a:t>
          </a:r>
          <a:endParaRPr lang="cs-CZ" sz="2000" kern="1200" dirty="0"/>
        </a:p>
      </dsp:txBody>
      <dsp:txXfrm>
        <a:off x="1302067" y="651035"/>
        <a:ext cx="5150802" cy="325515"/>
      </dsp:txXfrm>
    </dsp:sp>
    <dsp:sp modelId="{C9A5F600-7420-4D42-9687-33E03BDF265C}">
      <dsp:nvSpPr>
        <dsp:cNvPr id="0" name=""/>
        <dsp:cNvSpPr/>
      </dsp:nvSpPr>
      <dsp:spPr>
        <a:xfrm>
          <a:off x="683585" y="976550"/>
          <a:ext cx="1236964" cy="12369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AA16991-9ECE-445A-A70C-A94F691C7006}">
      <dsp:nvSpPr>
        <dsp:cNvPr id="0" name=""/>
        <dsp:cNvSpPr/>
      </dsp:nvSpPr>
      <dsp:spPr>
        <a:xfrm>
          <a:off x="1302067" y="976550"/>
          <a:ext cx="5150802" cy="12369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1200" kern="1200" baseline="0" dirty="0" smtClean="0"/>
            <a:t>VY_12_INOVACE_32_ČS</a:t>
          </a:r>
          <a:endParaRPr lang="cs-CZ" sz="1200" kern="1200" dirty="0"/>
        </a:p>
      </dsp:txBody>
      <dsp:txXfrm>
        <a:off x="1302067" y="976550"/>
        <a:ext cx="5150802" cy="325517"/>
      </dsp:txXfrm>
    </dsp:sp>
    <dsp:sp modelId="{F8FC9227-4FB5-4957-BB25-93061D0C28FB}">
      <dsp:nvSpPr>
        <dsp:cNvPr id="0" name=""/>
        <dsp:cNvSpPr/>
      </dsp:nvSpPr>
      <dsp:spPr>
        <a:xfrm>
          <a:off x="911447" y="1302068"/>
          <a:ext cx="781239" cy="7812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CA38FC10-2C5A-4897-8271-E6B0CE1D6BB0}">
      <dsp:nvSpPr>
        <dsp:cNvPr id="0" name=""/>
        <dsp:cNvSpPr/>
      </dsp:nvSpPr>
      <dsp:spPr>
        <a:xfrm>
          <a:off x="1302067" y="1302068"/>
          <a:ext cx="5150802" cy="7812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Život na vesnici v 18. století</a:t>
          </a:r>
          <a:endParaRPr lang="cs-CZ" sz="2000" kern="1200" dirty="0"/>
        </a:p>
      </dsp:txBody>
      <dsp:txXfrm>
        <a:off x="1302067" y="1302068"/>
        <a:ext cx="5150802" cy="325517"/>
      </dsp:txXfrm>
    </dsp:sp>
    <dsp:sp modelId="{5D5757ED-2392-418D-A431-E9244F111100}">
      <dsp:nvSpPr>
        <dsp:cNvPr id="0" name=""/>
        <dsp:cNvSpPr/>
      </dsp:nvSpPr>
      <dsp:spPr>
        <a:xfrm>
          <a:off x="1139309" y="1627586"/>
          <a:ext cx="325515" cy="32551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C37292F-5271-4C3A-A997-20B5C1B6872D}">
      <dsp:nvSpPr>
        <dsp:cNvPr id="0" name=""/>
        <dsp:cNvSpPr/>
      </dsp:nvSpPr>
      <dsp:spPr>
        <a:xfrm>
          <a:off x="1302067" y="1627586"/>
          <a:ext cx="5150802" cy="32551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CZ.1.07/1.4.00/21.3551</a:t>
          </a:r>
          <a:endParaRPr lang="cs-CZ" sz="2000" kern="1200" dirty="0"/>
        </a:p>
      </dsp:txBody>
      <dsp:txXfrm>
        <a:off x="1302067" y="1627586"/>
        <a:ext cx="5150802" cy="32551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5F057A-E3CF-44DA-A8D8-BFF619B96682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431E4-03C5-40F1-9DC7-C271231E91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40067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5F057A-E3CF-44DA-A8D8-BFF619B96682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431E4-03C5-40F1-9DC7-C271231E91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48898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5F057A-E3CF-44DA-A8D8-BFF619B96682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431E4-03C5-40F1-9DC7-C271231E91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23571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5F057A-E3CF-44DA-A8D8-BFF619B96682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431E4-03C5-40F1-9DC7-C271231E91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38589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5F057A-E3CF-44DA-A8D8-BFF619B96682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431E4-03C5-40F1-9DC7-C271231E91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88851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5F057A-E3CF-44DA-A8D8-BFF619B96682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431E4-03C5-40F1-9DC7-C271231E91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46810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5F057A-E3CF-44DA-A8D8-BFF619B96682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431E4-03C5-40F1-9DC7-C271231E91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52413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5F057A-E3CF-44DA-A8D8-BFF619B96682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431E4-03C5-40F1-9DC7-C271231E91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91849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5F057A-E3CF-44DA-A8D8-BFF619B96682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431E4-03C5-40F1-9DC7-C271231E91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12782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5F057A-E3CF-44DA-A8D8-BFF619B96682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431E4-03C5-40F1-9DC7-C271231E91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86731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5F057A-E3CF-44DA-A8D8-BFF619B96682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431E4-03C5-40F1-9DC7-C271231E91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15405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5F057A-E3CF-44DA-A8D8-BFF619B96682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0431E4-03C5-40F1-9DC7-C271231E91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02674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7" Type="http://schemas.openxmlformats.org/officeDocument/2006/relationships/image" Target="../media/image12.wmf"/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wmf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wm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wmf"/><Relationship Id="rId2" Type="http://schemas.openxmlformats.org/officeDocument/2006/relationships/image" Target="../media/image25.w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wmf"/><Relationship Id="rId2" Type="http://schemas.openxmlformats.org/officeDocument/2006/relationships/image" Target="../media/image24.wm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wmf"/><Relationship Id="rId2" Type="http://schemas.openxmlformats.org/officeDocument/2006/relationships/image" Target="../media/image24.wm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jpeg"/><Relationship Id="rId5" Type="http://schemas.openxmlformats.org/officeDocument/2006/relationships/image" Target="../media/image4.jpeg"/><Relationship Id="rId4" Type="http://schemas.openxmlformats.org/officeDocument/2006/relationships/image" Target="../media/image23.jpe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://nd03.jxs.cz/263/325/43b846cf07_57468066_o2.jpg" TargetMode="External"/><Relationship Id="rId13" Type="http://schemas.openxmlformats.org/officeDocument/2006/relationships/hyperlink" Target="http://www.ludovakultura.sk/fileadmin/images/hesla_full/znica.jpg" TargetMode="External"/><Relationship Id="rId18" Type="http://schemas.openxmlformats.org/officeDocument/2006/relationships/hyperlink" Target="http://www.office.microsoft.com/" TargetMode="External"/><Relationship Id="rId3" Type="http://schemas.openxmlformats.org/officeDocument/2006/relationships/hyperlink" Target="http://www.cmuz.cz/Muzeum/lenkafoto/narodopis.jpg" TargetMode="External"/><Relationship Id="rId7" Type="http://schemas.openxmlformats.org/officeDocument/2006/relationships/hyperlink" Target="http://www.taksmetu.cz/hra/obr/kraslice2.jpg" TargetMode="External"/><Relationship Id="rId12" Type="http://schemas.openxmlformats.org/officeDocument/2006/relationships/hyperlink" Target="http://g.denik.cz/66/ba/kosa_sekac_denik-380.jpg" TargetMode="External"/><Relationship Id="rId17" Type="http://schemas.openxmlformats.org/officeDocument/2006/relationships/hyperlink" Target="http://www.obecheralec.cz/clanky/0159/0159130.jpg" TargetMode="External"/><Relationship Id="rId2" Type="http://schemas.openxmlformats.org/officeDocument/2006/relationships/hyperlink" Target="http://cr.ic.cz/clanky/soucast/0943.jpg" TargetMode="External"/><Relationship Id="rId16" Type="http://schemas.openxmlformats.org/officeDocument/2006/relationships/hyperlink" Target="http://sardice.cz/soubor/1504be7d33/20080908160325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ireceptar.cz/res/data/127/015426.jpg" TargetMode="External"/><Relationship Id="rId11" Type="http://schemas.openxmlformats.org/officeDocument/2006/relationships/hyperlink" Target="http://www.lidova-architektura.cz/foto/uly-klatove.jpg" TargetMode="External"/><Relationship Id="rId5" Type="http://schemas.openxmlformats.org/officeDocument/2006/relationships/hyperlink" Target="http://www.ideal-homes.org.uk/__data/assets/image/0008/299600/grays-farm-01019-640.jpg" TargetMode="External"/><Relationship Id="rId15" Type="http://schemas.openxmlformats.org/officeDocument/2006/relationships/hyperlink" Target="http://www.lidovestavby.info/portals/0/ObrazkyProStranky/Skanzen/O_skanzenu/v/Sv%C4%9Btnice.jpg" TargetMode="External"/><Relationship Id="rId10" Type="http://schemas.openxmlformats.org/officeDocument/2006/relationships/hyperlink" Target="http://img.msite.zoznam.sk/images/data/0013/4049/skanzen_Svidn%C3%ADk.jpg" TargetMode="External"/><Relationship Id="rId4" Type="http://schemas.openxmlformats.org/officeDocument/2006/relationships/hyperlink" Target="http://www.zarubovi.cz/wedding/images/galerie/galerie/kromeriz/Skanzen.jpg" TargetMode="External"/><Relationship Id="rId9" Type="http://schemas.openxmlformats.org/officeDocument/2006/relationships/hyperlink" Target="http://www.propamatky.info/images/original/cl_gal_940_707488_6.jpg" TargetMode="External"/><Relationship Id="rId14" Type="http://schemas.openxmlformats.org/officeDocument/2006/relationships/hyperlink" Target="http://www.muzeum-pribram.cz/exhmpb/exmvs/exmvssin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5" name="Diagram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933914132"/>
              </p:ext>
            </p:extLst>
          </p:nvPr>
        </p:nvGraphicFramePr>
        <p:xfrm>
          <a:off x="1248722" y="917377"/>
          <a:ext cx="6452870" cy="26041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0" y="301824"/>
            <a:ext cx="2454518" cy="6155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247900" algn="l"/>
              </a:tabLst>
            </a:pPr>
            <a:r>
              <a:rPr kumimoji="0" lang="cs-CZ" sz="1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mbria" pitchFamily="18" charset="0"/>
                <a:ea typeface="Times New Roman" pitchFamily="18" charset="0"/>
                <a:cs typeface="Times New Roman" pitchFamily="18" charset="0"/>
              </a:rPr>
              <a:t>    	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247900" algn="l"/>
              </a:tabLst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    </a:t>
            </a:r>
          </a:p>
        </p:txBody>
      </p:sp>
      <p:sp>
        <p:nvSpPr>
          <p:cNvPr id="7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59113" algn="ctr"/>
                <a:tab pos="6119813" algn="r"/>
              </a:tabLst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5229200"/>
            <a:ext cx="6238875" cy="1257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6"/>
          <p:cNvSpPr>
            <a:spLocks noChangeArrowheads="1"/>
          </p:cNvSpPr>
          <p:nvPr/>
        </p:nvSpPr>
        <p:spPr bwMode="auto">
          <a:xfrm>
            <a:off x="0" y="17145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59113" algn="ctr"/>
                <a:tab pos="6119813" algn="r"/>
              </a:tabLst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794391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1143000"/>
          </a:xfrm>
        </p:spPr>
        <p:txBody>
          <a:bodyPr/>
          <a:lstStyle/>
          <a:p>
            <a:r>
              <a:rPr lang="cs-CZ" b="1" dirty="0" smtClean="0"/>
              <a:t>ANOTACE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slouží pro žáky 5. ročníku jako seznámení s novým učivem – Život na vesnici v 18. století.</a:t>
            </a:r>
          </a:p>
          <a:p>
            <a:r>
              <a:rPr lang="cs-CZ" dirty="0" smtClean="0"/>
              <a:t>Své znalosti si ověří na závěr formou křížovky a kvizu.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177205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Rozvrstvení obyvatel na vesnici</a:t>
            </a:r>
            <a:br>
              <a:rPr lang="cs-CZ" b="1" dirty="0" smtClean="0"/>
            </a:br>
            <a:r>
              <a:rPr lang="cs-CZ" i="1" dirty="0" smtClean="0"/>
              <a:t> </a:t>
            </a:r>
            <a:r>
              <a:rPr lang="cs-CZ" sz="3100" i="1" dirty="0" smtClean="0"/>
              <a:t>podle majetku (půda, dobytek)</a:t>
            </a:r>
            <a:endParaRPr lang="cs-CZ" sz="31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628800"/>
            <a:ext cx="8229600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i="1" dirty="0" smtClean="0"/>
          </a:p>
          <a:p>
            <a:pPr marL="0" indent="0">
              <a:buNone/>
            </a:pPr>
            <a:endParaRPr lang="cs-CZ" i="1" dirty="0"/>
          </a:p>
          <a:p>
            <a:pPr marL="0" indent="0">
              <a:buNone/>
            </a:pPr>
            <a:endParaRPr lang="cs-CZ" i="1" dirty="0" smtClean="0"/>
          </a:p>
          <a:p>
            <a:pPr marL="0" indent="0">
              <a:buNone/>
            </a:pPr>
            <a:endParaRPr lang="cs-CZ" i="1" dirty="0" smtClean="0"/>
          </a:p>
          <a:p>
            <a:pPr marL="0" indent="0">
              <a:buNone/>
            </a:pPr>
            <a:r>
              <a:rPr lang="cs-CZ" dirty="0" smtClean="0"/>
              <a:t>1. sedláci a rolníci </a:t>
            </a:r>
            <a:r>
              <a:rPr lang="cs-CZ" sz="1800" dirty="0" smtClean="0"/>
              <a:t>nejbohatší vrstva obyvatel na vesnici</a:t>
            </a:r>
          </a:p>
          <a:p>
            <a:pPr marL="0" indent="0">
              <a:buNone/>
            </a:pPr>
            <a:r>
              <a:rPr lang="cs-CZ" dirty="0" smtClean="0"/>
              <a:t>2. bezzemci   </a:t>
            </a:r>
            <a:r>
              <a:rPr lang="cs-CZ" sz="1800" dirty="0" smtClean="0"/>
              <a:t>pronajímali si kousek půdy od sedláků nebo od obce</a:t>
            </a:r>
          </a:p>
          <a:p>
            <a:pPr marL="0" indent="0">
              <a:buNone/>
            </a:pPr>
            <a:r>
              <a:rPr lang="cs-CZ" dirty="0" smtClean="0"/>
              <a:t>3. čeledíni a děvečky </a:t>
            </a:r>
            <a:r>
              <a:rPr lang="cs-CZ" sz="1800" dirty="0" smtClean="0"/>
              <a:t>nemajetní lidé, pracují za stravu a byt u  sedláka     </a:t>
            </a:r>
          </a:p>
          <a:p>
            <a:pPr marL="0" indent="0">
              <a:buNone/>
            </a:pPr>
            <a:r>
              <a:rPr lang="cs-CZ" dirty="0" smtClean="0"/>
              <a:t>4. chudina, žebráci </a:t>
            </a:r>
            <a:r>
              <a:rPr lang="cs-CZ" sz="1800" dirty="0" smtClean="0"/>
              <a:t>žijí z darů spoluobčanů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 flipV="1">
            <a:off x="3635896" y="3933056"/>
            <a:ext cx="3672408" cy="360040"/>
          </a:xfrm>
          <a:prstGeom prst="roundRect">
            <a:avLst>
              <a:gd name="adj" fmla="val 3205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 flipV="1">
            <a:off x="2751729" y="4437112"/>
            <a:ext cx="5184576" cy="360040"/>
          </a:xfrm>
          <a:prstGeom prst="roundRect">
            <a:avLst>
              <a:gd name="adj" fmla="val 3205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 flipV="1">
            <a:off x="4067944" y="4941168"/>
            <a:ext cx="4608512" cy="360040"/>
          </a:xfrm>
          <a:prstGeom prst="roundRect">
            <a:avLst>
              <a:gd name="adj" fmla="val 3205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 flipV="1">
            <a:off x="3738738" y="5517232"/>
            <a:ext cx="3672408" cy="360040"/>
          </a:xfrm>
          <a:prstGeom prst="roundRect">
            <a:avLst>
              <a:gd name="adj" fmla="val 3205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5" name="Picture 3" descr="C:\Users\pdokoupilova\Desktop\vesnice 18.st.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1538182"/>
            <a:ext cx="2689074" cy="1972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792118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Podoba domů</a:t>
            </a:r>
            <a:endParaRPr lang="cs-CZ" dirty="0"/>
          </a:p>
        </p:txBody>
      </p:sp>
      <p:sp>
        <p:nvSpPr>
          <p:cNvPr id="12" name="Zástupný symbol pro obsah 1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Zpočátku se staví </a:t>
            </a:r>
            <a:r>
              <a:rPr lang="cs-CZ" sz="2400" b="1" dirty="0" smtClean="0"/>
              <a:t>z vepřovic </a:t>
            </a:r>
            <a:r>
              <a:rPr lang="cs-CZ" sz="2400" dirty="0" smtClean="0"/>
              <a:t>(nepálené, sušené cihly)</a:t>
            </a:r>
          </a:p>
          <a:p>
            <a:r>
              <a:rPr lang="cs-CZ" sz="2400" b="1" dirty="0" smtClean="0"/>
              <a:t>Střecha z došek </a:t>
            </a:r>
            <a:r>
              <a:rPr lang="cs-CZ" sz="2400" dirty="0" smtClean="0"/>
              <a:t>(svazky svázané slámy), později šindele</a:t>
            </a:r>
          </a:p>
          <a:p>
            <a:r>
              <a:rPr lang="cs-CZ" sz="2400" b="1" dirty="0" smtClean="0"/>
              <a:t>Podlaha</a:t>
            </a:r>
            <a:r>
              <a:rPr lang="cs-CZ" sz="2400" dirty="0" smtClean="0"/>
              <a:t> – udusaná hlína</a:t>
            </a:r>
          </a:p>
          <a:p>
            <a:r>
              <a:rPr lang="cs-CZ" sz="2400" dirty="0" smtClean="0"/>
              <a:t>Největší obytná místnost v domě – kuchyně - </a:t>
            </a:r>
            <a:r>
              <a:rPr lang="cs-CZ" sz="2400" b="1" dirty="0" smtClean="0"/>
              <a:t>světnice</a:t>
            </a:r>
            <a:endParaRPr lang="cs-CZ" sz="2400" b="1" dirty="0"/>
          </a:p>
        </p:txBody>
      </p:sp>
      <p:sp>
        <p:nvSpPr>
          <p:cNvPr id="13" name="Obdélník 12"/>
          <p:cNvSpPr/>
          <p:nvPr/>
        </p:nvSpPr>
        <p:spPr>
          <a:xfrm>
            <a:off x="4355976" y="1628800"/>
            <a:ext cx="316835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2843808" y="2097929"/>
            <a:ext cx="4934834" cy="36829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1998113" y="2492896"/>
            <a:ext cx="316835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148064" y="2996952"/>
            <a:ext cx="283346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100" name="Picture 4" descr="C:\Users\pdokoupilova\Desktop\zarubovi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159" y="3573016"/>
            <a:ext cx="4168849" cy="30186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pdokoupilova\Desktop\narodopis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4386" y="3573016"/>
            <a:ext cx="3984078" cy="29823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80995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6" grpId="0" animBg="1"/>
      <p:bldP spid="17" grpId="0" animBg="1"/>
      <p:bldP spid="1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/>
              <a:t>S</a:t>
            </a:r>
            <a:r>
              <a:rPr lang="cs-CZ" b="1" dirty="0" smtClean="0"/>
              <a:t>větnice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/>
              <a:t>Dřevěné </a:t>
            </a:r>
            <a:r>
              <a:rPr lang="cs-CZ" sz="2400" b="1" dirty="0" smtClean="0"/>
              <a:t>lavice, stůl, židle</a:t>
            </a:r>
          </a:p>
          <a:p>
            <a:r>
              <a:rPr lang="cs-CZ" sz="2400" b="1" dirty="0" smtClean="0"/>
              <a:t>Truhla</a:t>
            </a:r>
            <a:r>
              <a:rPr lang="cs-CZ" sz="2400" dirty="0" smtClean="0"/>
              <a:t> na oblečení</a:t>
            </a:r>
          </a:p>
          <a:p>
            <a:pPr marL="0" indent="0">
              <a:buNone/>
            </a:pPr>
            <a:endParaRPr lang="cs-CZ" sz="2400" dirty="0" smtClean="0"/>
          </a:p>
          <a:p>
            <a:r>
              <a:rPr lang="cs-CZ" sz="2400" b="1" dirty="0" smtClean="0"/>
              <a:t>,,Svatý kout“ </a:t>
            </a:r>
            <a:r>
              <a:rPr lang="cs-CZ" sz="2400" dirty="0" smtClean="0"/>
              <a:t>s obrázky světců, křížkem</a:t>
            </a:r>
          </a:p>
          <a:p>
            <a:r>
              <a:rPr lang="cs-CZ" sz="2400" b="1" dirty="0" smtClean="0"/>
              <a:t>Postel s peřinami</a:t>
            </a:r>
          </a:p>
          <a:p>
            <a:r>
              <a:rPr lang="cs-CZ" sz="2400" b="1" dirty="0" smtClean="0"/>
              <a:t>Na peci </a:t>
            </a:r>
            <a:r>
              <a:rPr lang="cs-CZ" sz="2400" dirty="0" smtClean="0"/>
              <a:t>spaly děti,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vyhřívala kuchyň</a:t>
            </a:r>
          </a:p>
          <a:p>
            <a:r>
              <a:rPr lang="cs-CZ" sz="2400" dirty="0" smtClean="0"/>
              <a:t>Vařilo se na </a:t>
            </a:r>
            <a:r>
              <a:rPr lang="cs-CZ" sz="2400" b="1" dirty="0" smtClean="0"/>
              <a:t>ohništi v síni</a:t>
            </a:r>
            <a:r>
              <a:rPr lang="cs-CZ" sz="2400" dirty="0" smtClean="0"/>
              <a:t>,</a:t>
            </a:r>
          </a:p>
          <a:p>
            <a:pPr marL="0" indent="0">
              <a:buNone/>
            </a:pPr>
            <a:r>
              <a:rPr lang="cs-CZ" sz="2400" dirty="0" smtClean="0"/>
              <a:t>      odtud se také přikládalo </a:t>
            </a:r>
          </a:p>
          <a:p>
            <a:pPr marL="0" indent="0">
              <a:buNone/>
            </a:pPr>
            <a:r>
              <a:rPr lang="cs-CZ" sz="2400" dirty="0" smtClean="0"/>
              <a:t>      do pece</a:t>
            </a:r>
          </a:p>
          <a:p>
            <a:endParaRPr lang="cs-CZ" dirty="0"/>
          </a:p>
        </p:txBody>
      </p:sp>
      <p:pic>
        <p:nvPicPr>
          <p:cNvPr id="5124" name="Picture 4" descr="C:\Users\pdokoupilova\Desktop\exmvssin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3352" y="232659"/>
            <a:ext cx="3601056" cy="2606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pdokoupilova\Desktop\SVTNIC~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3413327"/>
            <a:ext cx="4103145" cy="30784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247452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Podoba domů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/>
              <a:t>Větší domy – navíc </a:t>
            </a:r>
            <a:r>
              <a:rPr lang="cs-CZ" sz="2400" b="1" dirty="0" smtClean="0"/>
              <a:t>jizbu</a:t>
            </a:r>
            <a:r>
              <a:rPr lang="cs-CZ" sz="2400" dirty="0" smtClean="0"/>
              <a:t> (honosnější nábytek)</a:t>
            </a:r>
          </a:p>
          <a:p>
            <a:r>
              <a:rPr lang="cs-CZ" sz="2400" b="1" dirty="0" smtClean="0"/>
              <a:t>Komora</a:t>
            </a:r>
            <a:r>
              <a:rPr lang="cs-CZ" sz="2400" dirty="0" smtClean="0"/>
              <a:t> – s truhlami na potraviny a oděvy</a:t>
            </a:r>
          </a:p>
          <a:p>
            <a:r>
              <a:rPr lang="cs-CZ" sz="2400" b="1" dirty="0" smtClean="0"/>
              <a:t>Před domem </a:t>
            </a:r>
            <a:r>
              <a:rPr lang="cs-CZ" sz="2400" dirty="0" smtClean="0"/>
              <a:t>– zahrádky s květinami, bylinami, zeleninou</a:t>
            </a:r>
          </a:p>
          <a:p>
            <a:r>
              <a:rPr lang="cs-CZ" sz="2400" b="1" dirty="0" smtClean="0"/>
              <a:t>Součástí stavení – dvůr </a:t>
            </a:r>
            <a:r>
              <a:rPr lang="cs-CZ" sz="2400" dirty="0" smtClean="0"/>
              <a:t>(chlévy, kurník, komora na hospodářské nářadí, studna, stodola přes kterou se vcházelo do zahrady)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437112"/>
            <a:ext cx="1828800" cy="174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5" name="Picture 7" descr="C:\Users\pdokoupilova\AppData\Local\Microsoft\Windows\Temporary Internet Files\Content.IE5\H81EBUV8\MC90019785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4298462"/>
            <a:ext cx="2800539" cy="187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6" name="Picture 8" descr="C:\Users\pdokoupilova\AppData\Local\Microsoft\Windows\Temporary Internet Files\Content.IE5\206YTOU0\MC90014962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3626" y="3999698"/>
            <a:ext cx="2382570" cy="21698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9" name="Picture 11" descr="C:\Users\pdokoupilova\AppData\Local\Microsoft\Windows\Temporary Internet Files\Content.IE5\JZCYPMQS\MC90041188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384" y="2400973"/>
            <a:ext cx="798394" cy="7739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0" name="Picture 12" descr="C:\Users\pdokoupilova\AppData\Local\Microsoft\Windows\Temporary Internet Files\Content.IE5\DDQW48H0\MC90011300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6532" y="1078999"/>
            <a:ext cx="751900" cy="11258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1" name="Picture 13" descr="C:\Users\pdokoupilova\AppData\Local\Microsoft\Windows\Temporary Internet Files\Content.IE5\J5GJZLP5\MC90032537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5493" y="1110309"/>
            <a:ext cx="1071063" cy="11457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586471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Z</a:t>
            </a:r>
            <a:r>
              <a:rPr lang="cs-CZ" b="1" dirty="0" smtClean="0"/>
              <a:t>ahrada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txBody>
          <a:bodyPr/>
          <a:lstStyle/>
          <a:p>
            <a:r>
              <a:rPr lang="cs-CZ" dirty="0" smtClean="0"/>
              <a:t>Ovocné stromy</a:t>
            </a:r>
          </a:p>
          <a:p>
            <a:r>
              <a:rPr lang="cs-CZ" dirty="0" smtClean="0"/>
              <a:t>Včelstvo</a:t>
            </a:r>
          </a:p>
          <a:p>
            <a:endParaRPr lang="cs-CZ" dirty="0"/>
          </a:p>
        </p:txBody>
      </p:sp>
      <p:pic>
        <p:nvPicPr>
          <p:cNvPr id="6146" name="Picture 2" descr="C:\Users\pdokoupilova\Desktop\lidová architektur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2132856"/>
            <a:ext cx="6018159" cy="45190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pdokoupilova\AppData\Local\Microsoft\Windows\Temporary Internet Files\Content.IE5\H81EBUV8\MC90043801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6115" y="260648"/>
            <a:ext cx="1758280" cy="1758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81366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Co lidé jedli?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Jídlo prostší </a:t>
            </a:r>
            <a:r>
              <a:rPr lang="cs-CZ" sz="2800" dirty="0" smtClean="0"/>
              <a:t>než dnes</a:t>
            </a:r>
          </a:p>
          <a:p>
            <a:r>
              <a:rPr lang="cs-CZ" sz="2800" dirty="0" smtClean="0"/>
              <a:t>Pekl se v peci </a:t>
            </a:r>
            <a:r>
              <a:rPr lang="cs-CZ" sz="2800" b="1" dirty="0" smtClean="0"/>
              <a:t>chléb, buchty, koláče</a:t>
            </a:r>
          </a:p>
          <a:p>
            <a:r>
              <a:rPr lang="cs-CZ" sz="2800" dirty="0" smtClean="0"/>
              <a:t>Hodně </a:t>
            </a:r>
            <a:r>
              <a:rPr lang="cs-CZ" sz="2800" b="1" dirty="0" smtClean="0"/>
              <a:t>luštěniny, kaše, </a:t>
            </a:r>
            <a:r>
              <a:rPr lang="cs-CZ" sz="2800" dirty="0" smtClean="0"/>
              <a:t>později </a:t>
            </a:r>
            <a:r>
              <a:rPr lang="cs-CZ" sz="2800" b="1" dirty="0" smtClean="0"/>
              <a:t>brambory</a:t>
            </a:r>
          </a:p>
          <a:p>
            <a:r>
              <a:rPr lang="cs-CZ" sz="2800" b="1" dirty="0" smtClean="0"/>
              <a:t>Maso zřídka</a:t>
            </a:r>
          </a:p>
          <a:p>
            <a:r>
              <a:rPr lang="cs-CZ" sz="2800" b="1" dirty="0" smtClean="0"/>
              <a:t>Často polévky</a:t>
            </a:r>
          </a:p>
          <a:p>
            <a:r>
              <a:rPr lang="cs-CZ" sz="2800" dirty="0" smtClean="0"/>
              <a:t>Před i po jídle se lidé modlili</a:t>
            </a:r>
          </a:p>
          <a:p>
            <a:r>
              <a:rPr lang="cs-CZ" sz="2800" dirty="0" smtClean="0"/>
              <a:t>Ve zvláštní úctě byl chléb</a:t>
            </a:r>
          </a:p>
          <a:p>
            <a:endParaRPr lang="cs-CZ" sz="2800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8194" name="Picture 2" descr="C:\Users\pdokoupilova\Desktop\propamátky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6727" y="3284984"/>
            <a:ext cx="3944222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06095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O</a:t>
            </a:r>
            <a:r>
              <a:rPr lang="cs-CZ" b="1" dirty="0" smtClean="0"/>
              <a:t>šacení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Nosil se </a:t>
            </a:r>
            <a:r>
              <a:rPr lang="cs-CZ" b="1" dirty="0" smtClean="0"/>
              <a:t>prostý oděv </a:t>
            </a:r>
            <a:r>
              <a:rPr lang="cs-CZ" dirty="0" smtClean="0"/>
              <a:t>nebo </a:t>
            </a:r>
            <a:r>
              <a:rPr lang="cs-CZ" b="1" dirty="0" smtClean="0"/>
              <a:t>kroj</a:t>
            </a:r>
          </a:p>
          <a:p>
            <a:r>
              <a:rPr lang="cs-CZ" b="1" dirty="0" smtClean="0"/>
              <a:t>V neděli svátečnější oblečení</a:t>
            </a:r>
          </a:p>
          <a:p>
            <a:r>
              <a:rPr lang="cs-CZ" dirty="0" smtClean="0"/>
              <a:t>Většinu oděvu si sami </a:t>
            </a:r>
            <a:r>
              <a:rPr lang="cs-CZ" b="1" dirty="0" smtClean="0"/>
              <a:t>vyráběli doma</a:t>
            </a:r>
            <a:endParaRPr lang="cs-CZ" b="1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573016"/>
            <a:ext cx="5544616" cy="30162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516530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Venkovské zvyky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29208" y="1556792"/>
            <a:ext cx="8229600" cy="4525963"/>
          </a:xfrm>
        </p:spPr>
        <p:txBody>
          <a:bodyPr>
            <a:normAutofit/>
          </a:bodyPr>
          <a:lstStyle/>
          <a:p>
            <a:r>
              <a:rPr lang="cs-CZ" sz="2000" b="1" dirty="0" smtClean="0"/>
              <a:t>Od pondělí do soboty   </a:t>
            </a:r>
            <a:r>
              <a:rPr lang="cs-CZ" sz="2000" dirty="0" smtClean="0"/>
              <a:t>práce na poli, starají se o dobytek</a:t>
            </a:r>
            <a:endParaRPr lang="cs-CZ" sz="2000" dirty="0"/>
          </a:p>
          <a:p>
            <a:r>
              <a:rPr lang="cs-CZ" sz="2000" b="1" dirty="0" smtClean="0"/>
              <a:t>Neděle  </a:t>
            </a:r>
            <a:r>
              <a:rPr lang="cs-CZ" sz="2000" dirty="0" smtClean="0"/>
              <a:t>sváteční den, dopoledne v kostele – bohoslužby, po obědě –    		čas odpočinku (taneční zábavy v krčmách)</a:t>
            </a:r>
          </a:p>
          <a:p>
            <a:r>
              <a:rPr lang="cs-CZ" sz="2000" b="1" dirty="0" smtClean="0"/>
              <a:t>Největší svátek     </a:t>
            </a:r>
            <a:r>
              <a:rPr lang="cs-CZ" sz="2000" dirty="0" smtClean="0"/>
              <a:t>hody (posvícení)</a:t>
            </a:r>
          </a:p>
          <a:p>
            <a:r>
              <a:rPr lang="cs-CZ" sz="2000" b="1" dirty="0" smtClean="0"/>
              <a:t>Zima </a:t>
            </a:r>
            <a:r>
              <a:rPr lang="cs-CZ" sz="2000" dirty="0" smtClean="0"/>
              <a:t>pravidelné setkání u draní peří, vyprávění příběhů, pohádek</a:t>
            </a:r>
            <a:endParaRPr lang="cs-CZ" sz="2000" dirty="0"/>
          </a:p>
          <a:p>
            <a:endParaRPr lang="cs-CZ" sz="2000" b="1" dirty="0"/>
          </a:p>
        </p:txBody>
      </p:sp>
      <p:pic>
        <p:nvPicPr>
          <p:cNvPr id="10244" name="Picture 4" descr="C:\Users\pdokoupilova\Desktop\20080908160325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645024"/>
            <a:ext cx="4392488" cy="27160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5" name="Picture 5" descr="C:\Users\pdokoupilova\Desktop\0159130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3861048"/>
            <a:ext cx="2757265" cy="20679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419872" y="1668270"/>
            <a:ext cx="3456384" cy="2485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835696" y="1988840"/>
            <a:ext cx="6213649" cy="5760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699792" y="2698086"/>
            <a:ext cx="2232248" cy="2485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547664" y="3068960"/>
            <a:ext cx="6192688" cy="2485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7121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02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2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2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9" grpId="0" animBg="1"/>
      <p:bldP spid="10" grpId="0" animBg="1"/>
      <p:bldP spid="1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Vánoce</a:t>
            </a:r>
            <a:endParaRPr lang="cs-CZ" b="1" dirty="0"/>
          </a:p>
        </p:txBody>
      </p:sp>
      <p:pic>
        <p:nvPicPr>
          <p:cNvPr id="4" name="Picture 3" descr="C:\Users\pdokoupilova\Desktop\ndo3vánoce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4691" y="1600200"/>
            <a:ext cx="6034617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47104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Velikonoce</a:t>
            </a:r>
            <a:br>
              <a:rPr lang="cs-CZ" b="1" dirty="0" smtClean="0"/>
            </a:br>
            <a:endParaRPr lang="cs-CZ" b="1" dirty="0"/>
          </a:p>
        </p:txBody>
      </p:sp>
      <p:pic>
        <p:nvPicPr>
          <p:cNvPr id="4" name="Picture 2" descr="C:\Users\pdokoupilova\Desktop\taksmetu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340768"/>
            <a:ext cx="5980454" cy="50501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95388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8229600" cy="1143000"/>
          </a:xfrm>
        </p:spPr>
        <p:txBody>
          <a:bodyPr/>
          <a:lstStyle/>
          <a:p>
            <a:r>
              <a:rPr lang="cs-CZ" b="1" dirty="0" smtClean="0"/>
              <a:t>Práce na poli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b="1" dirty="0" smtClean="0"/>
              <a:t>Robota</a:t>
            </a:r>
            <a:r>
              <a:rPr lang="cs-CZ" sz="2400" dirty="0" smtClean="0"/>
              <a:t> -  práce zadarmo na poli vrchnosti, tři dny v týdnu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-  díl z toho co si sami vypěstovali odevzdávali    			vrchnosti</a:t>
            </a:r>
          </a:p>
          <a:p>
            <a:r>
              <a:rPr lang="cs-CZ" sz="2400" b="1" dirty="0" smtClean="0"/>
              <a:t>Úhorový systém </a:t>
            </a:r>
            <a:r>
              <a:rPr lang="cs-CZ" sz="2400" dirty="0" smtClean="0"/>
              <a:t>obdělávání půdy – 1/3 půdy se neobdělávala</a:t>
            </a:r>
          </a:p>
          <a:p>
            <a:r>
              <a:rPr lang="cs-CZ" sz="2400" b="1" dirty="0" smtClean="0"/>
              <a:t>Primitivní nářadí </a:t>
            </a:r>
            <a:r>
              <a:rPr lang="cs-CZ" sz="2400" dirty="0" smtClean="0"/>
              <a:t>– kosy , srpy, motyky</a:t>
            </a:r>
          </a:p>
          <a:p>
            <a:endParaRPr lang="cs-CZ" sz="2400" dirty="0" smtClean="0"/>
          </a:p>
          <a:p>
            <a:endParaRPr lang="cs-CZ" dirty="0"/>
          </a:p>
        </p:txBody>
      </p:sp>
      <p:pic>
        <p:nvPicPr>
          <p:cNvPr id="11266" name="Picture 2" descr="C:\Users\pdokoupilova\Desktop\kosa_sekac_denik-38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789040"/>
            <a:ext cx="3619500" cy="2714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7" name="Picture 3" descr="C:\Users\pdokoupilova\Desktop\ludovakultura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356992"/>
            <a:ext cx="3015570" cy="31466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835696" y="1556792"/>
            <a:ext cx="6264696" cy="12241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987824" y="2852936"/>
            <a:ext cx="576064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086934" y="3285801"/>
            <a:ext cx="263719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1820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8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Práce na poli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Orba háky, pluhy tažené i lidmi</a:t>
            </a:r>
          </a:p>
          <a:p>
            <a:r>
              <a:rPr lang="cs-CZ" sz="2800" b="1" dirty="0" smtClean="0"/>
              <a:t>Zemědělství </a:t>
            </a:r>
            <a:r>
              <a:rPr lang="cs-CZ" sz="2800" dirty="0" smtClean="0"/>
              <a:t> - zaujímá důležitou roli- </a:t>
            </a:r>
            <a:r>
              <a:rPr lang="cs-CZ" sz="2800" b="1" dirty="0" smtClean="0"/>
              <a:t>obživa</a:t>
            </a:r>
          </a:p>
          <a:p>
            <a:r>
              <a:rPr lang="cs-CZ" sz="2800" dirty="0" smtClean="0"/>
              <a:t>Procesí – </a:t>
            </a:r>
            <a:r>
              <a:rPr lang="cs-CZ" sz="2800" b="1" dirty="0" smtClean="0"/>
              <a:t>prosili o úrodu</a:t>
            </a:r>
            <a:endParaRPr lang="cs-CZ" sz="2800" dirty="0"/>
          </a:p>
        </p:txBody>
      </p:sp>
      <p:pic>
        <p:nvPicPr>
          <p:cNvPr id="12290" name="Picture 2" descr="C:\Users\pdokoupilova\Desktop\ideals - homme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2231" y="3210987"/>
            <a:ext cx="4365993" cy="34927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460805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Vylušti tajenku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600" dirty="0" smtClean="0"/>
              <a:t>1. V 18. století byly střechy domů stavěny z …</a:t>
            </a:r>
          </a:p>
          <a:p>
            <a:pPr marL="0" indent="0">
              <a:buNone/>
            </a:pPr>
            <a:r>
              <a:rPr lang="cs-CZ" sz="1600" dirty="0" smtClean="0"/>
              <a:t>2. Hlavní místností v domě byla …</a:t>
            </a:r>
          </a:p>
          <a:p>
            <a:pPr marL="0" indent="0">
              <a:buNone/>
            </a:pPr>
            <a:r>
              <a:rPr lang="cs-CZ" sz="1600" dirty="0" smtClean="0"/>
              <a:t>3. Lidé tři dny v týdnu pracují zadarmo na poli, které patří …</a:t>
            </a:r>
          </a:p>
          <a:p>
            <a:pPr marL="0" indent="0">
              <a:buNone/>
            </a:pPr>
            <a:r>
              <a:rPr lang="cs-CZ" sz="1600" dirty="0" smtClean="0"/>
              <a:t>4. Lidé, kteří si půdu půjčují od sedláků nebo od obce ….</a:t>
            </a:r>
          </a:p>
          <a:p>
            <a:pPr marL="0" indent="0">
              <a:buNone/>
            </a:pPr>
            <a:r>
              <a:rPr lang="cs-CZ" sz="1600" dirty="0" smtClean="0"/>
              <a:t>5. Nemajetní hoši, kteří pracovali u sedláka ….</a:t>
            </a:r>
          </a:p>
          <a:p>
            <a:pPr marL="0" indent="0">
              <a:buNone/>
            </a:pPr>
            <a:r>
              <a:rPr lang="cs-CZ" sz="1600" dirty="0" smtClean="0"/>
              <a:t>6. Lidé nosili v neděli sváteční ….</a:t>
            </a:r>
          </a:p>
          <a:p>
            <a:pPr marL="0" indent="0">
              <a:buNone/>
            </a:pPr>
            <a:r>
              <a:rPr lang="cs-CZ" sz="1600" dirty="0" smtClean="0"/>
              <a:t>7. Největším svátkem na vesnici bylo posvícení neboli ….</a:t>
            </a:r>
          </a:p>
          <a:p>
            <a:pPr marL="0" indent="0">
              <a:buNone/>
            </a:pPr>
            <a:endParaRPr lang="cs-CZ" sz="1600" dirty="0"/>
          </a:p>
        </p:txBody>
      </p:sp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3186113" y="322262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123950" algn="l"/>
              </a:tabLst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91749884"/>
              </p:ext>
            </p:extLst>
          </p:nvPr>
        </p:nvGraphicFramePr>
        <p:xfrm>
          <a:off x="2195733" y="3861048"/>
          <a:ext cx="4501242" cy="2360281"/>
        </p:xfrm>
        <a:graphic>
          <a:graphicData uri="http://schemas.openxmlformats.org/drawingml/2006/table">
            <a:tbl>
              <a:tblPr firstRow="1" firstCol="1" bandRow="1"/>
              <a:tblGrid>
                <a:gridCol w="409204"/>
                <a:gridCol w="409204"/>
                <a:gridCol w="409204"/>
                <a:gridCol w="409204"/>
                <a:gridCol w="380037"/>
                <a:gridCol w="438369"/>
                <a:gridCol w="409204"/>
                <a:gridCol w="409204"/>
                <a:gridCol w="409204"/>
                <a:gridCol w="409204"/>
                <a:gridCol w="409204"/>
              </a:tblGrid>
              <a:tr h="337183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  <a:tabLst>
                          <a:tab pos="1123950" algn="l"/>
                        </a:tabLst>
                      </a:pPr>
                      <a:r>
                        <a:rPr lang="cs-CZ" sz="1200" kern="50" dirty="0"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  <a:tabLst>
                          <a:tab pos="1123950" algn="l"/>
                        </a:tabLst>
                      </a:pPr>
                      <a:r>
                        <a:rPr lang="cs-CZ" sz="1200" kern="50"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  <a:tabLst>
                          <a:tab pos="1123950" algn="l"/>
                        </a:tabLst>
                      </a:pPr>
                      <a:r>
                        <a:rPr lang="cs-CZ" sz="1200" kern="50" dirty="0"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r>
                        <a:rPr lang="cs-CZ" sz="1200" kern="50" dirty="0" smtClean="0">
                          <a:effectLst/>
                          <a:latin typeface="Calibri"/>
                          <a:ea typeface="Times New Roman"/>
                          <a:cs typeface="Calibri"/>
                        </a:rPr>
                        <a:t>1.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  <a:tabLst>
                          <a:tab pos="1123950" algn="l"/>
                        </a:tabLst>
                      </a:pPr>
                      <a:r>
                        <a:rPr lang="cs-CZ" sz="1200" kern="50" dirty="0"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  <a:tabLst>
                          <a:tab pos="1123950" algn="l"/>
                        </a:tabLst>
                      </a:pPr>
                      <a:r>
                        <a:rPr lang="cs-CZ" sz="1200" kern="50"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  <a:tabLst>
                          <a:tab pos="1123950" algn="l"/>
                        </a:tabLst>
                      </a:pPr>
                      <a:r>
                        <a:rPr lang="cs-CZ" sz="1200" kern="50"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  <a:tabLst>
                          <a:tab pos="1123950" algn="l"/>
                        </a:tabLst>
                      </a:pPr>
                      <a:r>
                        <a:rPr lang="cs-CZ" sz="1200" kern="50"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  <a:tabLst>
                          <a:tab pos="1123950" algn="l"/>
                        </a:tabLst>
                      </a:pPr>
                      <a:r>
                        <a:rPr lang="cs-CZ" sz="1200" kern="50"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  <a:tabLst>
                          <a:tab pos="1123950" algn="l"/>
                        </a:tabLst>
                      </a:pPr>
                      <a:r>
                        <a:rPr lang="cs-CZ" sz="1200" kern="50"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  <a:tabLst>
                          <a:tab pos="1123950" algn="l"/>
                        </a:tabLst>
                      </a:pPr>
                      <a:r>
                        <a:rPr lang="cs-CZ" sz="1200" kern="50"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  <a:tabLst>
                          <a:tab pos="1123950" algn="l"/>
                        </a:tabLst>
                      </a:pPr>
                      <a:r>
                        <a:rPr lang="cs-CZ" sz="1200" kern="50"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7183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  <a:tabLst>
                          <a:tab pos="1123950" algn="l"/>
                        </a:tabLst>
                      </a:pPr>
                      <a:r>
                        <a:rPr lang="cs-CZ" sz="1200" kern="50" dirty="0"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r>
                        <a:rPr lang="cs-CZ" sz="1200" kern="50" dirty="0" smtClean="0">
                          <a:effectLst/>
                          <a:latin typeface="Calibri"/>
                          <a:ea typeface="Times New Roman"/>
                          <a:cs typeface="Calibri"/>
                        </a:rPr>
                        <a:t>2.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  <a:tabLst>
                          <a:tab pos="1123950" algn="l"/>
                        </a:tabLst>
                      </a:pPr>
                      <a:r>
                        <a:rPr lang="cs-CZ" sz="1200" kern="50"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  <a:tabLst>
                          <a:tab pos="1123950" algn="l"/>
                        </a:tabLst>
                      </a:pPr>
                      <a:r>
                        <a:rPr lang="cs-CZ" sz="1200" kern="50"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  <a:tabLst>
                          <a:tab pos="1123950" algn="l"/>
                        </a:tabLst>
                      </a:pPr>
                      <a:r>
                        <a:rPr lang="cs-CZ" sz="1200" kern="50" dirty="0"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  <a:tabLst>
                          <a:tab pos="1123950" algn="l"/>
                        </a:tabLst>
                      </a:pPr>
                      <a:r>
                        <a:rPr lang="cs-CZ" sz="1200" kern="50"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  <a:tabLst>
                          <a:tab pos="1123950" algn="l"/>
                        </a:tabLst>
                      </a:pPr>
                      <a:r>
                        <a:rPr lang="cs-CZ" sz="1200" kern="50"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  <a:tabLst>
                          <a:tab pos="1123950" algn="l"/>
                        </a:tabLst>
                      </a:pPr>
                      <a:r>
                        <a:rPr lang="cs-CZ" sz="1200" kern="50"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  <a:tabLst>
                          <a:tab pos="1123950" algn="l"/>
                        </a:tabLst>
                      </a:pPr>
                      <a:r>
                        <a:rPr lang="cs-CZ" sz="1200" kern="50"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  <a:tabLst>
                          <a:tab pos="1123950" algn="l"/>
                        </a:tabLst>
                      </a:pPr>
                      <a:r>
                        <a:rPr lang="cs-CZ" sz="1200" kern="50"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  <a:tabLst>
                          <a:tab pos="1123950" algn="l"/>
                        </a:tabLst>
                      </a:pPr>
                      <a:r>
                        <a:rPr lang="cs-CZ" sz="1200" kern="50"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  <a:tabLst>
                          <a:tab pos="1123950" algn="l"/>
                        </a:tabLst>
                      </a:pPr>
                      <a:r>
                        <a:rPr lang="cs-CZ" sz="1200" kern="50"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7183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  <a:tabLst>
                          <a:tab pos="1123950" algn="l"/>
                        </a:tabLst>
                      </a:pPr>
                      <a:r>
                        <a:rPr lang="cs-CZ" sz="1200" kern="50"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  <a:tabLst>
                          <a:tab pos="1123950" algn="l"/>
                        </a:tabLst>
                      </a:pPr>
                      <a:r>
                        <a:rPr lang="cs-CZ" sz="1200" kern="50"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  <a:tabLst>
                          <a:tab pos="1123950" algn="l"/>
                        </a:tabLst>
                      </a:pPr>
                      <a:r>
                        <a:rPr lang="cs-CZ" sz="1200" kern="50" dirty="0"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r>
                        <a:rPr lang="cs-CZ" sz="1200" kern="50" dirty="0" smtClean="0">
                          <a:effectLst/>
                          <a:latin typeface="Calibri"/>
                          <a:ea typeface="Times New Roman"/>
                          <a:cs typeface="Calibri"/>
                        </a:rPr>
                        <a:t>3.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  <a:tabLst>
                          <a:tab pos="1123950" algn="l"/>
                        </a:tabLst>
                      </a:pPr>
                      <a:r>
                        <a:rPr lang="cs-CZ" sz="1200" kern="50" dirty="0"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  <a:tabLst>
                          <a:tab pos="1123950" algn="l"/>
                        </a:tabLst>
                      </a:pPr>
                      <a:r>
                        <a:rPr lang="cs-CZ" sz="1200" kern="50"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  <a:tabLst>
                          <a:tab pos="1123950" algn="l"/>
                        </a:tabLst>
                      </a:pPr>
                      <a:r>
                        <a:rPr lang="cs-CZ" sz="1200" kern="50"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  <a:tabLst>
                          <a:tab pos="1123950" algn="l"/>
                        </a:tabLst>
                      </a:pPr>
                      <a:r>
                        <a:rPr lang="cs-CZ" sz="1200" kern="50"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  <a:tabLst>
                          <a:tab pos="1123950" algn="l"/>
                        </a:tabLst>
                      </a:pPr>
                      <a:r>
                        <a:rPr lang="cs-CZ" sz="1200" kern="50"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  <a:tabLst>
                          <a:tab pos="1123950" algn="l"/>
                        </a:tabLst>
                      </a:pPr>
                      <a:r>
                        <a:rPr lang="cs-CZ" sz="1200" kern="50"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  <a:tabLst>
                          <a:tab pos="1123950" algn="l"/>
                        </a:tabLst>
                      </a:pPr>
                      <a:r>
                        <a:rPr lang="cs-CZ" sz="1200" kern="50"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  <a:tabLst>
                          <a:tab pos="1123950" algn="l"/>
                        </a:tabLst>
                      </a:pPr>
                      <a:r>
                        <a:rPr lang="cs-CZ" sz="1200" kern="50"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7183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  <a:tabLst>
                          <a:tab pos="1123950" algn="l"/>
                        </a:tabLst>
                      </a:pPr>
                      <a:r>
                        <a:rPr lang="cs-CZ" sz="1200" kern="50"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  <a:tabLst>
                          <a:tab pos="1123950" algn="l"/>
                        </a:tabLst>
                      </a:pPr>
                      <a:r>
                        <a:rPr lang="cs-CZ" sz="1200" kern="50" dirty="0"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r>
                        <a:rPr lang="cs-CZ" sz="1200" kern="50" dirty="0" smtClean="0">
                          <a:effectLst/>
                          <a:latin typeface="Calibri"/>
                          <a:ea typeface="Times New Roman"/>
                          <a:cs typeface="Calibri"/>
                        </a:rPr>
                        <a:t>4.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  <a:tabLst>
                          <a:tab pos="1123950" algn="l"/>
                        </a:tabLst>
                      </a:pPr>
                      <a:r>
                        <a:rPr lang="cs-CZ" sz="1200" kern="50"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  <a:tabLst>
                          <a:tab pos="1123950" algn="l"/>
                        </a:tabLst>
                      </a:pPr>
                      <a:r>
                        <a:rPr lang="cs-CZ" sz="1200" kern="50" dirty="0"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  <a:tabLst>
                          <a:tab pos="1123950" algn="l"/>
                        </a:tabLst>
                      </a:pPr>
                      <a:r>
                        <a:rPr lang="cs-CZ" sz="1200" kern="50"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  <a:tabLst>
                          <a:tab pos="1123950" algn="l"/>
                        </a:tabLst>
                      </a:pPr>
                      <a:r>
                        <a:rPr lang="cs-CZ" sz="1200" kern="50"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  <a:tabLst>
                          <a:tab pos="1123950" algn="l"/>
                        </a:tabLst>
                      </a:pPr>
                      <a:r>
                        <a:rPr lang="cs-CZ" sz="1200" kern="50"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  <a:tabLst>
                          <a:tab pos="1123950" algn="l"/>
                        </a:tabLst>
                      </a:pPr>
                      <a:r>
                        <a:rPr lang="cs-CZ" sz="1200" kern="50"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  <a:tabLst>
                          <a:tab pos="1123950" algn="l"/>
                        </a:tabLst>
                      </a:pPr>
                      <a:r>
                        <a:rPr lang="cs-CZ" sz="1200" kern="50"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  <a:tabLst>
                          <a:tab pos="1123950" algn="l"/>
                        </a:tabLst>
                      </a:pPr>
                      <a:r>
                        <a:rPr lang="cs-CZ" sz="1200" kern="50"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  <a:tabLst>
                          <a:tab pos="1123950" algn="l"/>
                        </a:tabLst>
                      </a:pPr>
                      <a:r>
                        <a:rPr lang="cs-CZ" sz="1200" kern="50"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7183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  <a:tabLst>
                          <a:tab pos="1123950" algn="l"/>
                        </a:tabLst>
                      </a:pPr>
                      <a:r>
                        <a:rPr lang="cs-CZ" sz="1200" kern="50"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  <a:tabLst>
                          <a:tab pos="1123950" algn="l"/>
                        </a:tabLst>
                      </a:pPr>
                      <a:r>
                        <a:rPr lang="cs-CZ" sz="1200" kern="50"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  <a:tabLst>
                          <a:tab pos="1123950" algn="l"/>
                        </a:tabLst>
                      </a:pPr>
                      <a:r>
                        <a:rPr lang="cs-CZ" sz="1200" kern="50" dirty="0"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r>
                        <a:rPr lang="cs-CZ" sz="1200" kern="50" dirty="0" smtClean="0">
                          <a:effectLst/>
                          <a:latin typeface="Calibri"/>
                          <a:ea typeface="Times New Roman"/>
                          <a:cs typeface="Calibri"/>
                        </a:rPr>
                        <a:t>5.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  <a:tabLst>
                          <a:tab pos="1123950" algn="l"/>
                        </a:tabLst>
                      </a:pPr>
                      <a:r>
                        <a:rPr lang="cs-CZ" sz="1200" kern="50" dirty="0"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  <a:tabLst>
                          <a:tab pos="1123950" algn="l"/>
                        </a:tabLst>
                      </a:pPr>
                      <a:r>
                        <a:rPr lang="cs-CZ" sz="1200" kern="50"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  <a:tabLst>
                          <a:tab pos="1123950" algn="l"/>
                        </a:tabLst>
                      </a:pPr>
                      <a:r>
                        <a:rPr lang="cs-CZ" sz="1200" kern="50"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  <a:tabLst>
                          <a:tab pos="1123950" algn="l"/>
                        </a:tabLst>
                      </a:pPr>
                      <a:r>
                        <a:rPr lang="cs-CZ" sz="1200" kern="50"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  <a:tabLst>
                          <a:tab pos="1123950" algn="l"/>
                        </a:tabLst>
                      </a:pPr>
                      <a:r>
                        <a:rPr lang="cs-CZ" sz="1200" kern="50"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  <a:tabLst>
                          <a:tab pos="1123950" algn="l"/>
                        </a:tabLst>
                      </a:pPr>
                      <a:r>
                        <a:rPr lang="cs-CZ" sz="1200" kern="50"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  <a:tabLst>
                          <a:tab pos="1123950" algn="l"/>
                        </a:tabLst>
                      </a:pPr>
                      <a:r>
                        <a:rPr lang="cs-CZ" sz="1200" kern="50"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  <a:tabLst>
                          <a:tab pos="1123950" algn="l"/>
                        </a:tabLst>
                      </a:pPr>
                      <a:r>
                        <a:rPr lang="cs-CZ" sz="1200" kern="50"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7183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  <a:tabLst>
                          <a:tab pos="1123950" algn="l"/>
                        </a:tabLst>
                      </a:pPr>
                      <a:r>
                        <a:rPr lang="cs-CZ" sz="1200" kern="50"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  <a:tabLst>
                          <a:tab pos="1123950" algn="l"/>
                        </a:tabLst>
                      </a:pPr>
                      <a:r>
                        <a:rPr lang="cs-CZ" sz="1200" kern="50"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  <a:tabLst>
                          <a:tab pos="1123950" algn="l"/>
                        </a:tabLst>
                      </a:pPr>
                      <a:r>
                        <a:rPr lang="cs-CZ" sz="1200" kern="50" dirty="0"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r>
                        <a:rPr lang="cs-CZ" sz="1200" kern="50" dirty="0" smtClean="0">
                          <a:effectLst/>
                          <a:latin typeface="Calibri"/>
                          <a:ea typeface="Times New Roman"/>
                          <a:cs typeface="Calibri"/>
                        </a:rPr>
                        <a:t>6.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  <a:tabLst>
                          <a:tab pos="1123950" algn="l"/>
                        </a:tabLst>
                      </a:pPr>
                      <a:r>
                        <a:rPr lang="cs-CZ" sz="1200" kern="50" dirty="0"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  <a:tabLst>
                          <a:tab pos="1123950" algn="l"/>
                        </a:tabLst>
                      </a:pPr>
                      <a:r>
                        <a:rPr lang="cs-CZ" sz="1200" kern="50"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  <a:tabLst>
                          <a:tab pos="1123950" algn="l"/>
                        </a:tabLst>
                      </a:pPr>
                      <a:r>
                        <a:rPr lang="cs-CZ" sz="1200" kern="50"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  <a:tabLst>
                          <a:tab pos="1123950" algn="l"/>
                        </a:tabLst>
                      </a:pPr>
                      <a:r>
                        <a:rPr lang="cs-CZ" sz="1200" kern="50"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  <a:tabLst>
                          <a:tab pos="1123950" algn="l"/>
                        </a:tabLst>
                      </a:pPr>
                      <a:r>
                        <a:rPr lang="cs-CZ" sz="1200" kern="50"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  <a:tabLst>
                          <a:tab pos="1123950" algn="l"/>
                        </a:tabLst>
                      </a:pPr>
                      <a:r>
                        <a:rPr lang="cs-CZ" sz="1200" kern="50"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  <a:tabLst>
                          <a:tab pos="1123950" algn="l"/>
                        </a:tabLst>
                      </a:pPr>
                      <a:r>
                        <a:rPr lang="cs-CZ" sz="1200" kern="50"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  <a:tabLst>
                          <a:tab pos="1123950" algn="l"/>
                        </a:tabLst>
                      </a:pPr>
                      <a:r>
                        <a:rPr lang="cs-CZ" sz="1200" kern="50"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37183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  <a:tabLst>
                          <a:tab pos="1123950" algn="l"/>
                        </a:tabLst>
                      </a:pPr>
                      <a:r>
                        <a:rPr lang="cs-CZ" sz="1200" kern="50" dirty="0"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  <a:tabLst>
                          <a:tab pos="1123950" algn="l"/>
                        </a:tabLst>
                      </a:pPr>
                      <a:r>
                        <a:rPr lang="cs-CZ" sz="1200" kern="50"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  <a:tabLst>
                          <a:tab pos="1123950" algn="l"/>
                        </a:tabLst>
                      </a:pPr>
                      <a:r>
                        <a:rPr lang="cs-CZ" sz="1200" kern="50"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  <a:tabLst>
                          <a:tab pos="1123950" algn="l"/>
                        </a:tabLst>
                      </a:pPr>
                      <a:r>
                        <a:rPr lang="cs-CZ" sz="1200" kern="50" dirty="0"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  <a:tabLst>
                          <a:tab pos="1123950" algn="l"/>
                        </a:tabLst>
                      </a:pPr>
                      <a:r>
                        <a:rPr lang="cs-CZ" sz="1200" kern="50"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  <a:tabLst>
                          <a:tab pos="1123950" algn="l"/>
                        </a:tabLst>
                      </a:pPr>
                      <a:r>
                        <a:rPr lang="cs-CZ" sz="1200" kern="50"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  <a:tabLst>
                          <a:tab pos="1123950" algn="l"/>
                        </a:tabLst>
                      </a:pPr>
                      <a:r>
                        <a:rPr lang="cs-CZ" sz="1200" kern="50"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  <a:tabLst>
                          <a:tab pos="1123950" algn="l"/>
                        </a:tabLst>
                      </a:pPr>
                      <a:r>
                        <a:rPr lang="cs-CZ" sz="1200" kern="50"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  <a:tabLst>
                          <a:tab pos="1123950" algn="l"/>
                        </a:tabLst>
                      </a:pPr>
                      <a:r>
                        <a:rPr lang="cs-CZ" sz="1200" kern="50"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  <a:tabLst>
                          <a:tab pos="1123950" algn="l"/>
                        </a:tabLst>
                      </a:pPr>
                      <a:r>
                        <a:rPr lang="cs-CZ" sz="1200" kern="50"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  <a:tabLst>
                          <a:tab pos="1123950" algn="l"/>
                        </a:tabLst>
                      </a:pPr>
                      <a:r>
                        <a:rPr lang="cs-CZ" sz="1200" kern="50" dirty="0"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7" name="Rectangle 2"/>
          <p:cNvSpPr>
            <a:spLocks noChangeArrowheads="1"/>
          </p:cNvSpPr>
          <p:nvPr/>
        </p:nvSpPr>
        <p:spPr bwMode="auto">
          <a:xfrm>
            <a:off x="3186113" y="322262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123950" algn="l"/>
              </a:tabLst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13315" name="Picture 3" descr="C:\Users\pdokoupilova\AppData\Local\Microsoft\Windows\Temporary Internet Files\Content.IE5\H81EBUV8\MC9004404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476672"/>
            <a:ext cx="17367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85103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Děvečky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A) patří k nejbohatší části obyvatel na vesnici</a:t>
            </a:r>
          </a:p>
          <a:p>
            <a:pPr marL="0" indent="0">
              <a:buNone/>
            </a:pPr>
            <a:r>
              <a:rPr lang="cs-CZ" dirty="0" smtClean="0"/>
              <a:t>B) pracují za stravu a byt u sedláka</a:t>
            </a:r>
          </a:p>
          <a:p>
            <a:pPr marL="0" indent="0">
              <a:buNone/>
            </a:pPr>
            <a:r>
              <a:rPr lang="cs-CZ" dirty="0" smtClean="0"/>
              <a:t>C) patří k nemajetné části obyvatel na vesnici</a:t>
            </a:r>
          </a:p>
          <a:p>
            <a:pPr marL="0" indent="0">
              <a:buNone/>
            </a:pPr>
            <a:r>
              <a:rPr lang="cs-CZ" dirty="0" smtClean="0"/>
              <a:t>D) hospodaří na vlastní půdě</a:t>
            </a:r>
            <a:endParaRPr lang="cs-CZ" dirty="0"/>
          </a:p>
        </p:txBody>
      </p:sp>
      <p:pic>
        <p:nvPicPr>
          <p:cNvPr id="16386" name="Picture 2" descr="C:\Users\pdokoupilova\AppData\Local\Microsoft\Windows\Temporary Internet Files\Content.IE5\JZCYPMQS\MC9004382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5876" y="2177288"/>
            <a:ext cx="669027" cy="6986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87" name="Picture 3" descr="C:\Users\pdokoupilova\AppData\Local\Microsoft\Windows\Temporary Internet Files\Content.IE5\JZCYPMQS\MC9004382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52620" y="2751982"/>
            <a:ext cx="716408" cy="7481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89" name="Picture 5" descr="C:\Users\pdokoupilova\AppData\Local\Microsoft\Windows\Temporary Internet Files\Content.IE5\J5GJZLP5\MC90043440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9160" y="3356992"/>
            <a:ext cx="631144" cy="5918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5" descr="C:\Users\pdokoupilova\AppData\Local\Microsoft\Windows\Temporary Internet Files\Content.IE5\J5GJZLP5\MC90043440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95252" y="1620713"/>
            <a:ext cx="631144" cy="5918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277464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3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3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3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3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K</a:t>
            </a:r>
            <a:r>
              <a:rPr lang="cs-CZ" b="1" dirty="0" smtClean="0"/>
              <a:t>víz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6388" y="1556792"/>
            <a:ext cx="8229600" cy="4525963"/>
          </a:xfrm>
        </p:spPr>
        <p:txBody>
          <a:bodyPr>
            <a:normAutofit/>
          </a:bodyPr>
          <a:lstStyle/>
          <a:p>
            <a:pPr marL="457200" indent="-457200">
              <a:buAutoNum type="arabicPeriod"/>
            </a:pPr>
            <a:r>
              <a:rPr lang="cs-CZ" sz="2400" b="1" dirty="0" smtClean="0"/>
              <a:t>Nejbohatší vrstvou obyvatelstva na vesnici byli</a:t>
            </a:r>
          </a:p>
          <a:p>
            <a:pPr marL="0" indent="0">
              <a:buNone/>
            </a:pPr>
            <a:r>
              <a:rPr lang="cs-CZ" sz="2400" dirty="0" smtClean="0"/>
              <a:t>	V) sedláci          S) bezzemci           Ž) čeledíni a děvečky</a:t>
            </a:r>
          </a:p>
          <a:p>
            <a:pPr marL="0" indent="0">
              <a:buNone/>
            </a:pPr>
            <a:r>
              <a:rPr lang="cs-CZ" sz="2400" dirty="0" smtClean="0"/>
              <a:t>                     </a:t>
            </a:r>
          </a:p>
          <a:p>
            <a:pPr marL="457200" indent="-457200">
              <a:buAutoNum type="arabicPeriod" startAt="2"/>
            </a:pPr>
            <a:r>
              <a:rPr lang="cs-CZ" sz="2400" b="1" dirty="0" smtClean="0"/>
              <a:t>Od sedláka nebo od obce si pronajímali půdu</a:t>
            </a:r>
          </a:p>
          <a:p>
            <a:pPr marL="0" indent="0">
              <a:buNone/>
            </a:pPr>
            <a:r>
              <a:rPr lang="cs-CZ" sz="2400" dirty="0" smtClean="0"/>
              <a:t>	A) rolníci        E) bezzemci     E) žebráci</a:t>
            </a:r>
          </a:p>
          <a:p>
            <a:pPr marL="0" indent="0">
              <a:buNone/>
            </a:pPr>
            <a:r>
              <a:rPr lang="cs-CZ" sz="2400" dirty="0" smtClean="0"/>
              <a:t>                                               </a:t>
            </a:r>
          </a:p>
          <a:p>
            <a:pPr marL="0" indent="0">
              <a:buNone/>
            </a:pPr>
            <a:r>
              <a:rPr lang="cs-CZ" sz="2400" b="1" dirty="0" smtClean="0"/>
              <a:t>3. Z darů spoluobčanů žili</a:t>
            </a:r>
          </a:p>
          <a:p>
            <a:pPr marL="0" indent="0">
              <a:buNone/>
            </a:pPr>
            <a:r>
              <a:rPr lang="cs-CZ" sz="2400" dirty="0" smtClean="0"/>
              <a:t> 	B) děvečky      D) bezzemci    S)  žebráci</a:t>
            </a:r>
          </a:p>
          <a:p>
            <a:pPr marL="0" indent="0">
              <a:buNone/>
            </a:pPr>
            <a:r>
              <a:rPr lang="cs-CZ" sz="2400" dirty="0" smtClean="0"/>
              <a:t>                                                                         </a:t>
            </a:r>
          </a:p>
          <a:p>
            <a:pPr marL="0" indent="0">
              <a:buNone/>
            </a:pPr>
            <a:r>
              <a:rPr lang="cs-CZ" sz="2400" dirty="0" smtClean="0"/>
              <a:t>	</a:t>
            </a:r>
            <a:endParaRPr lang="cs-CZ" sz="2400" dirty="0"/>
          </a:p>
        </p:txBody>
      </p:sp>
      <p:pic>
        <p:nvPicPr>
          <p:cNvPr id="18434" name="Picture 2" descr="C:\Users\pdokoupilova\AppData\Local\Microsoft\Windows\Temporary Internet Files\Content.IE5\H81EBUV8\MC9004404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116632"/>
            <a:ext cx="17367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435" name="Picture 3" descr="C:\Users\pdokoupilova\AppData\Local\Microsoft\Windows\Temporary Internet Files\Content.IE5\JZCYPMQS\MC90043825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0031" y="2471808"/>
            <a:ext cx="432048" cy="4511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pdokoupilova\AppData\Local\Microsoft\Windows\Temporary Internet Files\Content.IE5\JZCYPMQS\MC90043825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3789039"/>
            <a:ext cx="432048" cy="4511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pdokoupilova\AppData\Local\Microsoft\Windows\Temporary Internet Files\Content.IE5\JZCYPMQS\MC90043825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66456" y="5011430"/>
            <a:ext cx="432048" cy="4511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477606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4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4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Kvíz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400" b="1" dirty="0" smtClean="0"/>
              <a:t>4. V této době byly venkovské domy stavěny  </a:t>
            </a:r>
          </a:p>
          <a:p>
            <a:pPr marL="0" indent="0">
              <a:buNone/>
            </a:pPr>
            <a:r>
              <a:rPr lang="cs-CZ" sz="2400" dirty="0" smtClean="0"/>
              <a:t>       L) </a:t>
            </a:r>
            <a:r>
              <a:rPr lang="cs-CZ" b="1" dirty="0" smtClean="0"/>
              <a:t> </a:t>
            </a:r>
            <a:r>
              <a:rPr lang="cs-CZ" sz="2400" dirty="0" smtClean="0"/>
              <a:t>z pálených cihel      N) z vepřovic     R) z tvárnic</a:t>
            </a:r>
          </a:p>
          <a:p>
            <a:pPr marL="0" indent="0">
              <a:buNone/>
            </a:pPr>
            <a:endParaRPr lang="cs-CZ" sz="2400" dirty="0" smtClean="0"/>
          </a:p>
          <a:p>
            <a:pPr marL="457200" indent="-457200">
              <a:buAutoNum type="arabicPeriod" startAt="5"/>
            </a:pPr>
            <a:r>
              <a:rPr lang="cs-CZ" sz="2400" b="1" dirty="0" smtClean="0"/>
              <a:t>Střechu domů pokrývaly</a:t>
            </a:r>
          </a:p>
          <a:p>
            <a:pPr marL="0" indent="0">
              <a:buNone/>
            </a:pPr>
            <a:r>
              <a:rPr lang="cs-CZ" sz="2400" dirty="0" smtClean="0"/>
              <a:t>       Á) šindele                       I) došky             Á) pálené tašky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b="1" dirty="0" smtClean="0"/>
              <a:t>6. Mezi nejčastější potraviny patřily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O) maso		         C) luštěniny       Č) dorty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b="1" dirty="0" smtClean="0"/>
              <a:t>7. Sladilo se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I) cukrem		         E) medem</a:t>
            </a:r>
          </a:p>
          <a:p>
            <a:pPr marL="0" indent="0">
              <a:buNone/>
            </a:pPr>
            <a:endParaRPr lang="cs-CZ" sz="2400" dirty="0"/>
          </a:p>
        </p:txBody>
      </p:sp>
      <p:pic>
        <p:nvPicPr>
          <p:cNvPr id="17410" name="Picture 2" descr="C:\Users\pdokoupilova\AppData\Local\Microsoft\Windows\Temporary Internet Files\Content.IE5\H81EBUV8\MC9004404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188640"/>
            <a:ext cx="17367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411" name="Picture 3" descr="C:\Users\pdokoupilova\AppData\Local\Microsoft\Windows\Temporary Internet Files\Content.IE5\JZCYPMQS\MC90043825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9779" y="2457580"/>
            <a:ext cx="358205" cy="374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pdokoupilova\AppData\Local\Microsoft\Windows\Temporary Internet Files\Content.IE5\JZCYPMQS\MC90043825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5733256"/>
            <a:ext cx="358205" cy="374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pdokoupilova\AppData\Local\Microsoft\Windows\Temporary Internet Files\Content.IE5\JZCYPMQS\MC90043825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4578" y="4581128"/>
            <a:ext cx="358205" cy="374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" descr="C:\Users\pdokoupilova\AppData\Local\Microsoft\Windows\Temporary Internet Files\Content.IE5\JZCYPMQS\MC90043825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90676" y="3501008"/>
            <a:ext cx="358205" cy="374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17780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4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4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Tajenka: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</a:t>
            </a:r>
            <a:r>
              <a:rPr lang="cs-CZ" sz="6000" b="1" dirty="0" smtClean="0"/>
              <a:t>VESNICE</a:t>
            </a:r>
            <a:endParaRPr lang="cs-CZ" sz="6000" b="1" dirty="0"/>
          </a:p>
        </p:txBody>
      </p:sp>
      <p:pic>
        <p:nvPicPr>
          <p:cNvPr id="19458" name="Picture 2" descr="C:\Users\pdokoupilova\Desktop\vesnice 18.st.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340768"/>
            <a:ext cx="2016224" cy="14790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459" name="Picture 3" descr="C:\Users\pdokoupilova\Desktop\lidová architektur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2468" y="476672"/>
            <a:ext cx="3051423" cy="2291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460" name="Picture 4" descr="C:\Users\pdokoupilova\Desktop\ideals - hommes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273" y="3573016"/>
            <a:ext cx="3096344" cy="2477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461" name="Picture 5" descr="C:\Users\pdokoupilova\Desktop\narodopis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3147854"/>
            <a:ext cx="4445000" cy="3327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462" name="Picture 6" descr="C:\Users\pdokoupilova\Desktop\kosa_sekac_denik-380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680461"/>
            <a:ext cx="2032537" cy="15244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22633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C</a:t>
            </a:r>
            <a:r>
              <a:rPr lang="cs-CZ" b="1" dirty="0" smtClean="0"/>
              <a:t>itace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pPr hangingPunct="0"/>
            <a:r>
              <a:rPr lang="cs-CZ" u="sng" dirty="0">
                <a:hlinkClick r:id="rId2"/>
              </a:rPr>
              <a:t>http://cr.ic.cz/clanky/soucast/0943.jpg</a:t>
            </a:r>
            <a:endParaRPr lang="cs-CZ" dirty="0"/>
          </a:p>
          <a:p>
            <a:pPr hangingPunct="0"/>
            <a:r>
              <a:rPr lang="cs-CZ" u="sng" dirty="0">
                <a:hlinkClick r:id="rId3"/>
              </a:rPr>
              <a:t>http://www.cmuz.cz/Muzeum/lenkafoto/narodopis.jpg</a:t>
            </a:r>
            <a:endParaRPr lang="cs-CZ" dirty="0"/>
          </a:p>
          <a:p>
            <a:pPr hangingPunct="0"/>
            <a:r>
              <a:rPr lang="cs-CZ" u="sng" dirty="0">
                <a:hlinkClick r:id="rId4"/>
              </a:rPr>
              <a:t>http://www.zarubovi.cz/wedding/images/galerie/galerie/kromeriz/Skanzen.jpg</a:t>
            </a:r>
            <a:endParaRPr lang="cs-CZ" dirty="0"/>
          </a:p>
          <a:p>
            <a:pPr hangingPunct="0"/>
            <a:r>
              <a:rPr lang="cs-CZ" u="sng" dirty="0">
                <a:hlinkClick r:id="rId5"/>
              </a:rPr>
              <a:t>http://www.ideal-homes.org.uk/__data/assets/image/0008/299600/grays-farm-01019-640.jpg</a:t>
            </a:r>
            <a:endParaRPr lang="cs-CZ" dirty="0"/>
          </a:p>
          <a:p>
            <a:pPr hangingPunct="0"/>
            <a:r>
              <a:rPr lang="cs-CZ" u="sng" dirty="0">
                <a:hlinkClick r:id="rId6"/>
              </a:rPr>
              <a:t>http://www.ireceptar.cz/res/data/127/015426.jpg</a:t>
            </a:r>
            <a:endParaRPr lang="cs-CZ" dirty="0"/>
          </a:p>
          <a:p>
            <a:pPr hangingPunct="0"/>
            <a:r>
              <a:rPr lang="cs-CZ" u="sng" dirty="0">
                <a:hlinkClick r:id="rId7"/>
              </a:rPr>
              <a:t>http://www.taksmetu.cz/hra/obr/kraslice2.jpg</a:t>
            </a:r>
            <a:endParaRPr lang="cs-CZ" dirty="0"/>
          </a:p>
          <a:p>
            <a:pPr hangingPunct="0"/>
            <a:r>
              <a:rPr lang="cs-CZ" u="sng" dirty="0">
                <a:hlinkClick r:id="rId8"/>
              </a:rPr>
              <a:t>http://nd03.jxs.cz/263/325/43b846cf07_57468066_o2.jpg</a:t>
            </a:r>
            <a:endParaRPr lang="cs-CZ" dirty="0"/>
          </a:p>
          <a:p>
            <a:pPr hangingPunct="0"/>
            <a:r>
              <a:rPr lang="cs-CZ" u="sng" dirty="0">
                <a:hlinkClick r:id="rId9"/>
              </a:rPr>
              <a:t>http://www.propamatky.info/images/original/cl_gal_940_707488_6.jpg</a:t>
            </a:r>
            <a:endParaRPr lang="cs-CZ" dirty="0"/>
          </a:p>
          <a:p>
            <a:pPr hangingPunct="0"/>
            <a:r>
              <a:rPr lang="cs-CZ" u="sng" dirty="0">
                <a:hlinkClick r:id="rId10"/>
              </a:rPr>
              <a:t>http://img.msite.zoznam.sk/images/data/0013/4049/skanzen_Svidn%C3%ADk.jpg</a:t>
            </a:r>
            <a:endParaRPr lang="cs-CZ" dirty="0"/>
          </a:p>
          <a:p>
            <a:pPr hangingPunct="0"/>
            <a:r>
              <a:rPr lang="cs-CZ" u="sng" dirty="0">
                <a:hlinkClick r:id="rId11"/>
              </a:rPr>
              <a:t>http://www.lidova-architektura.cz/foto/uly-klatove.jpg</a:t>
            </a:r>
            <a:endParaRPr lang="cs-CZ" dirty="0"/>
          </a:p>
          <a:p>
            <a:pPr hangingPunct="0"/>
            <a:r>
              <a:rPr lang="cs-CZ" u="sng" dirty="0">
                <a:hlinkClick r:id="rId12"/>
              </a:rPr>
              <a:t>http://g.denik.cz/66/ba/kosa_sekac_denik-380.jpg</a:t>
            </a:r>
            <a:endParaRPr lang="cs-CZ" dirty="0"/>
          </a:p>
          <a:p>
            <a:pPr hangingPunct="0"/>
            <a:r>
              <a:rPr lang="cs-CZ" u="sng" dirty="0">
                <a:hlinkClick r:id="rId13"/>
              </a:rPr>
              <a:t>http://www.ludovakultura.sk/fileadmin/images/hesla_full/znica.jpg</a:t>
            </a:r>
            <a:endParaRPr lang="cs-CZ" dirty="0"/>
          </a:p>
          <a:p>
            <a:pPr hangingPunct="0"/>
            <a:r>
              <a:rPr lang="cs-CZ" u="sng" dirty="0">
                <a:hlinkClick r:id="rId14"/>
              </a:rPr>
              <a:t>http://www.muzeum-pribram.cz/exhmpb/exmvs/exmvssin1.jpg</a:t>
            </a:r>
            <a:endParaRPr lang="cs-CZ" dirty="0"/>
          </a:p>
          <a:p>
            <a:pPr hangingPunct="0"/>
            <a:r>
              <a:rPr lang="cs-CZ" u="sng" dirty="0">
                <a:hlinkClick r:id="rId15"/>
              </a:rPr>
              <a:t>http://www.lidovestavby.info/portals/0/ObrazkyProStranky/Skanzen/O_skanzenu/v/Sv%C4%9Btnice.jpg</a:t>
            </a:r>
            <a:endParaRPr lang="cs-CZ" dirty="0"/>
          </a:p>
          <a:p>
            <a:pPr hangingPunct="0"/>
            <a:r>
              <a:rPr lang="cs-CZ" u="sng" dirty="0">
                <a:hlinkClick r:id="rId16"/>
              </a:rPr>
              <a:t>http://sardice.cz/soubor/1504be7d33/20080908160325.jpg</a:t>
            </a:r>
            <a:endParaRPr lang="cs-CZ" dirty="0"/>
          </a:p>
          <a:p>
            <a:pPr hangingPunct="0"/>
            <a:r>
              <a:rPr lang="cs-CZ" u="sng" dirty="0">
                <a:hlinkClick r:id="rId17"/>
              </a:rPr>
              <a:t>http://www.obecheralec.cz/clanky/0159/0159130.jpg</a:t>
            </a:r>
            <a:endParaRPr lang="cs-CZ" dirty="0"/>
          </a:p>
          <a:p>
            <a:pPr hangingPunct="0"/>
            <a:r>
              <a:rPr lang="cs-CZ" b="1" dirty="0" smtClean="0">
                <a:hlinkClick r:id="rId18"/>
              </a:rPr>
              <a:t>www.office.microsoft.com</a:t>
            </a:r>
            <a:endParaRPr lang="cs-CZ" b="1" dirty="0" smtClean="0"/>
          </a:p>
          <a:p>
            <a:r>
              <a:rPr lang="cs-CZ" dirty="0" smtClean="0"/>
              <a:t>Učebnice Vlastivěda 5 , významné události nových českých dějin, doc. PhDr. František Čapka, CSc.,</a:t>
            </a:r>
          </a:p>
          <a:p>
            <a:pPr marL="0" indent="0">
              <a:buNone/>
            </a:pPr>
            <a:r>
              <a:rPr lang="cs-CZ" dirty="0" smtClean="0"/>
              <a:t>         nakladatelství Nová škola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45337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391</TotalTime>
  <Words>633</Words>
  <Application>Microsoft Office PowerPoint</Application>
  <PresentationFormat>Předvádění na obrazovce (4:3)</PresentationFormat>
  <Paragraphs>209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Motiv systému Office</vt:lpstr>
      <vt:lpstr>Prezentace aplikace PowerPoint</vt:lpstr>
      <vt:lpstr>ANOTACE</vt:lpstr>
      <vt:lpstr>Rozvrstvení obyvatel na vesnici  podle majetku (půda, dobytek)</vt:lpstr>
      <vt:lpstr>Podoba domů</vt:lpstr>
      <vt:lpstr>Světnice</vt:lpstr>
      <vt:lpstr>Podoba domů</vt:lpstr>
      <vt:lpstr>Zahrada</vt:lpstr>
      <vt:lpstr>Co lidé jedli?</vt:lpstr>
      <vt:lpstr>Ošacení</vt:lpstr>
      <vt:lpstr>Venkovské zvyky</vt:lpstr>
      <vt:lpstr>Vánoce</vt:lpstr>
      <vt:lpstr> Velikonoce </vt:lpstr>
      <vt:lpstr>Práce na poli</vt:lpstr>
      <vt:lpstr>Práce na poli</vt:lpstr>
      <vt:lpstr>Vylušti tajenku</vt:lpstr>
      <vt:lpstr>Děvečky</vt:lpstr>
      <vt:lpstr>Kvíz</vt:lpstr>
      <vt:lpstr>Kvíz</vt:lpstr>
      <vt:lpstr>Tajenka: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Dokoupilová Pavla</dc:creator>
  <cp:lastModifiedBy>Dokoupilová Pavla</cp:lastModifiedBy>
  <cp:revision>25</cp:revision>
  <dcterms:created xsi:type="dcterms:W3CDTF">2013-04-07T12:34:18Z</dcterms:created>
  <dcterms:modified xsi:type="dcterms:W3CDTF">2013-04-09T21:12:46Z</dcterms:modified>
</cp:coreProperties>
</file>