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200" baseline="0" dirty="0" smtClean="0"/>
            <a:t>VY_12_INOVACE_34_ČS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 Halže,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Manufaktury a první stroje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C90433-5833-4FBB-B44D-19162BCCA373}">
      <dgm:prSet custT="1"/>
      <dgm:spPr/>
      <dgm:t>
        <a:bodyPr/>
        <a:lstStyle/>
        <a:p>
          <a:pPr algn="l" rtl="0"/>
          <a:r>
            <a:rPr lang="cs-CZ" sz="2000" dirty="0"/>
            <a:t>                         </a:t>
          </a:r>
          <a:r>
            <a:rPr lang="cs-CZ" sz="1800" dirty="0"/>
            <a:t>příspěvková organizace</a:t>
          </a:r>
          <a:endParaRPr lang="cs-CZ" sz="2000" dirty="0"/>
        </a:p>
      </dgm:t>
    </dgm:pt>
    <dgm:pt modelId="{FE263347-0334-4678-A4E1-694A34352365}" type="parTrans" cxnId="{44F76B10-125B-49BC-B31D-2D21480A6EC6}">
      <dgm:prSet/>
      <dgm:spPr/>
      <dgm:t>
        <a:bodyPr/>
        <a:lstStyle/>
        <a:p>
          <a:endParaRPr lang="cs-CZ"/>
        </a:p>
      </dgm:t>
    </dgm:pt>
    <dgm:pt modelId="{85A51028-DDCB-4FE7-B282-F905D135B24A}" type="sibTrans" cxnId="{44F76B10-125B-49BC-B31D-2D21480A6EC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Pavla Dokoupilová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 custLinFactNeighborX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97" custLinFactNeighborY="1829"/>
      <dgm:spPr/>
      <dgm:t>
        <a:bodyPr/>
        <a:lstStyle/>
        <a:p>
          <a:endParaRPr lang="cs-CZ"/>
        </a:p>
      </dgm:t>
    </dgm:pt>
    <dgm:pt modelId="{4F6CFBA2-9153-4703-BA77-A719B4C5992C}" type="pres">
      <dgm:prSet presAssocID="{B2C90433-5833-4FBB-B44D-19162BCCA373}" presName="vertSpace2" presStyleLbl="node1" presStyleIdx="0" presStyleCnt="6"/>
      <dgm:spPr/>
    </dgm:pt>
    <dgm:pt modelId="{14A8BC0B-DAF3-4FCE-8B99-89DA11DD994F}" type="pres">
      <dgm:prSet presAssocID="{B2C90433-5833-4FBB-B44D-19162BCCA373}" presName="circle2" presStyleLbl="node1" presStyleIdx="1" presStyleCnt="6"/>
      <dgm:spPr/>
      <dgm:t>
        <a:bodyPr/>
        <a:lstStyle/>
        <a:p>
          <a:endParaRPr lang="cs-CZ"/>
        </a:p>
      </dgm:t>
    </dgm:pt>
    <dgm:pt modelId="{D9392410-2770-4347-933B-60A9F6903FBE}" type="pres">
      <dgm:prSet presAssocID="{B2C90433-5833-4FBB-B44D-19162BCCA373}" presName="rect2" presStyleLbl="alignAcc1" presStyleIdx="1" presStyleCnt="6"/>
      <dgm:spPr/>
      <dgm:t>
        <a:bodyPr/>
        <a:lstStyle/>
        <a:p>
          <a:endParaRPr lang="cs-CZ"/>
        </a:p>
      </dgm:t>
    </dgm:pt>
    <dgm:pt modelId="{09EDFEAC-03A2-463C-9AF0-B3BDF8DF2AE1}" type="pres">
      <dgm:prSet presAssocID="{D1B46980-6531-4606-95E6-44980827E919}" presName="vertSpace3" presStyleLbl="node1" presStyleIdx="1" presStyleCnt="6"/>
      <dgm:spPr/>
    </dgm:pt>
    <dgm:pt modelId="{7CF15BB8-F72E-45BD-9712-5ED6653D95D5}" type="pres">
      <dgm:prSet presAssocID="{D1B46980-6531-4606-95E6-44980827E919}" presName="circle3" presStyleLbl="node1" presStyleIdx="2" presStyleCnt="6"/>
      <dgm:spPr/>
    </dgm:pt>
    <dgm:pt modelId="{5F013748-4A2A-480C-96C5-0CD231CBE889}" type="pres">
      <dgm:prSet presAssocID="{D1B46980-6531-4606-95E6-44980827E919}" presName="rect3" presStyleLbl="alignAcc1" presStyleIdx="2" presStyleCnt="6"/>
      <dgm:spPr/>
      <dgm:t>
        <a:bodyPr/>
        <a:lstStyle/>
        <a:p>
          <a:endParaRPr lang="cs-CZ"/>
        </a:p>
      </dgm:t>
    </dgm:pt>
    <dgm:pt modelId="{4E9C25AC-9260-44B9-B073-F9B14E98DB74}" type="pres">
      <dgm:prSet presAssocID="{B651F6E3-6281-48DB-9319-2AEAFDAE7572}" presName="vertSpace4" presStyleLbl="node1" presStyleIdx="2" presStyleCnt="6"/>
      <dgm:spPr/>
    </dgm:pt>
    <dgm:pt modelId="{C9A5F600-7420-4D42-9687-33E03BDF265C}" type="pres">
      <dgm:prSet presAssocID="{B651F6E3-6281-48DB-9319-2AEAFDAE7572}" presName="circle4" presStyleLbl="node1" presStyleIdx="3" presStyleCnt="6"/>
      <dgm:spPr/>
    </dgm:pt>
    <dgm:pt modelId="{3AA16991-9ECE-445A-A70C-A94F691C7006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DD3786C8-B436-4B50-9608-196999D0516C}" type="pres">
      <dgm:prSet presAssocID="{D8197B8C-B260-4A16-BDF4-0947B075E274}" presName="vertSpace5" presStyleLbl="node1" presStyleIdx="3" presStyleCnt="6"/>
      <dgm:spPr/>
    </dgm:pt>
    <dgm:pt modelId="{F8FC9227-4FB5-4957-BB25-93061D0C28FB}" type="pres">
      <dgm:prSet presAssocID="{D8197B8C-B260-4A16-BDF4-0947B075E274}" presName="circle5" presStyleLbl="node1" presStyleIdx="4" presStyleCnt="6"/>
      <dgm:spPr/>
    </dgm:pt>
    <dgm:pt modelId="{CA38FC10-2C5A-4897-8271-E6B0CE1D6BB0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31B89C0F-C23D-4A3E-8A0B-BECE90065C6E}" type="pres">
      <dgm:prSet presAssocID="{4C35D32F-0EAB-4CD7-82EE-45574DC2A586}" presName="vertSpace6" presStyleLbl="node1" presStyleIdx="4" presStyleCnt="6"/>
      <dgm:spPr/>
    </dgm:pt>
    <dgm:pt modelId="{5D5757ED-2392-418D-A431-E9244F111100}" type="pres">
      <dgm:prSet presAssocID="{4C35D32F-0EAB-4CD7-82EE-45574DC2A586}" presName="circle6" presStyleLbl="node1" presStyleIdx="5" presStyleCnt="6"/>
      <dgm:spPr/>
    </dgm:pt>
    <dgm:pt modelId="{3C37292F-5271-4C3A-A997-20B5C1B6872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7B9D-E3A6-4D41-8CDA-DEA199065E9E}" type="pres">
      <dgm:prSet presAssocID="{B2C90433-5833-4FBB-B44D-19162BCCA373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E5CC36-9736-4704-B22E-2D7944A0BBD1}" type="pres">
      <dgm:prSet presAssocID="{D1B46980-6531-4606-95E6-44980827E91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B4571-421D-4058-AAB5-064D170F22B0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4614E-3F74-4EC4-B359-7FB1B8348A94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16B6F-1171-4D86-B1AD-21F3C76E923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C844FBB-29F8-400A-B372-1ED90F784537}" type="presOf" srcId="{B651F6E3-6281-48DB-9319-2AEAFDAE7572}" destId="{64DB4571-421D-4058-AAB5-064D170F22B0}" srcOrd="1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07ACCF87-5D56-493F-A6E7-DB0FD3DD9669}" type="presOf" srcId="{D1D4F407-5343-4D3F-B5B9-D407B03CAEB4}" destId="{D005CE8C-CC26-4C3E-AC11-E15060ECD759}" srcOrd="0" destOrd="0" presId="urn:microsoft.com/office/officeart/2005/8/layout/target3"/>
    <dgm:cxn modelId="{B1AA5392-2EFA-4B25-82FB-384543F982C1}" type="presOf" srcId="{D8197B8C-B260-4A16-BDF4-0947B075E274}" destId="{12D4614E-3F74-4EC4-B359-7FB1B8348A94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F7339A-C82A-4589-A989-80783CBFF816}" type="presOf" srcId="{D1B46980-6531-4606-95E6-44980827E919}" destId="{5F013748-4A2A-480C-96C5-0CD231CBE889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44F76B10-125B-49BC-B31D-2D21480A6EC6}" srcId="{757F3AB3-0718-4624-B441-E567A8F0AB56}" destId="{B2C90433-5833-4FBB-B44D-19162BCCA373}" srcOrd="1" destOrd="0" parTransId="{FE263347-0334-4678-A4E1-694A34352365}" sibTransId="{85A51028-DDCB-4FE7-B282-F905D135B24A}"/>
    <dgm:cxn modelId="{62A22A2D-9633-4105-BA4B-F90A5F67CCFC}" type="presOf" srcId="{B2C90433-5833-4FBB-B44D-19162BCCA373}" destId="{D9392410-2770-4347-933B-60A9F6903FBE}" srcOrd="0" destOrd="0" presId="urn:microsoft.com/office/officeart/2005/8/layout/target3"/>
    <dgm:cxn modelId="{BDED5BB0-8318-4C0A-A8B1-50DCFCA237B4}" type="presOf" srcId="{757F3AB3-0718-4624-B441-E567A8F0AB56}" destId="{333A1088-737F-45CB-B68E-254E46348037}" srcOrd="0" destOrd="0" presId="urn:microsoft.com/office/officeart/2005/8/layout/target3"/>
    <dgm:cxn modelId="{C2EA8DDE-0656-40D9-AEE1-BB49429E4337}" type="presOf" srcId="{4C35D32F-0EAB-4CD7-82EE-45574DC2A586}" destId="{69616B6F-1171-4D86-B1AD-21F3C76E9237}" srcOrd="1" destOrd="0" presId="urn:microsoft.com/office/officeart/2005/8/layout/target3"/>
    <dgm:cxn modelId="{0033A1E7-3A2F-4981-8EB5-BE0C5E24361B}" type="presOf" srcId="{4C35D32F-0EAB-4CD7-82EE-45574DC2A586}" destId="{3C37292F-5271-4C3A-A997-20B5C1B6872D}" srcOrd="0" destOrd="0" presId="urn:microsoft.com/office/officeart/2005/8/layout/target3"/>
    <dgm:cxn modelId="{2AEBA040-F295-4B83-B387-CD45D1D7FD59}" type="presOf" srcId="{D1D4F407-5343-4D3F-B5B9-D407B03CAEB4}" destId="{AED2198E-93D5-4001-81B4-73124B309672}" srcOrd="1" destOrd="0" presId="urn:microsoft.com/office/officeart/2005/8/layout/target3"/>
    <dgm:cxn modelId="{6EBCD0F8-F7B7-445A-9932-AE25263BE980}" type="presOf" srcId="{B2C90433-5833-4FBB-B44D-19162BCCA373}" destId="{526A7B9D-E3A6-4D41-8CDA-DEA199065E9E}" srcOrd="1" destOrd="0" presId="urn:microsoft.com/office/officeart/2005/8/layout/target3"/>
    <dgm:cxn modelId="{AD6D43B0-BC2B-4EE7-BA72-73D50D42446F}" type="presOf" srcId="{D8197B8C-B260-4A16-BDF4-0947B075E274}" destId="{CA38FC10-2C5A-4897-8271-E6B0CE1D6BB0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C7292A33-8651-4BA1-886F-D45D2C431C76}" type="presOf" srcId="{B651F6E3-6281-48DB-9319-2AEAFDAE7572}" destId="{3AA16991-9ECE-445A-A70C-A94F691C7006}" srcOrd="0" destOrd="0" presId="urn:microsoft.com/office/officeart/2005/8/layout/target3"/>
    <dgm:cxn modelId="{4ED42955-C2E0-4EBD-864B-9AEC564C41D2}" type="presOf" srcId="{D1B46980-6531-4606-95E6-44980827E919}" destId="{37E5CC36-9736-4704-B22E-2D7944A0BBD1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F708F1C0-19A2-40F5-B5ED-122661882114}" type="presParOf" srcId="{333A1088-737F-45CB-B68E-254E46348037}" destId="{F5ABB229-8D3B-4694-996A-96F23CF14429}" srcOrd="0" destOrd="0" presId="urn:microsoft.com/office/officeart/2005/8/layout/target3"/>
    <dgm:cxn modelId="{EBF0BE2C-F3C7-433F-AD18-3DF6DB3D98BA}" type="presParOf" srcId="{333A1088-737F-45CB-B68E-254E46348037}" destId="{F41139FD-01EE-4571-8B17-4FB00FC51163}" srcOrd="1" destOrd="0" presId="urn:microsoft.com/office/officeart/2005/8/layout/target3"/>
    <dgm:cxn modelId="{27220216-91B0-4094-8184-283DC703F4AA}" type="presParOf" srcId="{333A1088-737F-45CB-B68E-254E46348037}" destId="{D005CE8C-CC26-4C3E-AC11-E15060ECD759}" srcOrd="2" destOrd="0" presId="urn:microsoft.com/office/officeart/2005/8/layout/target3"/>
    <dgm:cxn modelId="{8257E41D-C793-4A48-B28C-7ACF86A317E4}" type="presParOf" srcId="{333A1088-737F-45CB-B68E-254E46348037}" destId="{4F6CFBA2-9153-4703-BA77-A719B4C5992C}" srcOrd="3" destOrd="0" presId="urn:microsoft.com/office/officeart/2005/8/layout/target3"/>
    <dgm:cxn modelId="{338A14D6-138A-42CE-94CB-A198BD7A99CC}" type="presParOf" srcId="{333A1088-737F-45CB-B68E-254E46348037}" destId="{14A8BC0B-DAF3-4FCE-8B99-89DA11DD994F}" srcOrd="4" destOrd="0" presId="urn:microsoft.com/office/officeart/2005/8/layout/target3"/>
    <dgm:cxn modelId="{24231D2B-9964-447F-B1B5-021D93462888}" type="presParOf" srcId="{333A1088-737F-45CB-B68E-254E46348037}" destId="{D9392410-2770-4347-933B-60A9F6903FBE}" srcOrd="5" destOrd="0" presId="urn:microsoft.com/office/officeart/2005/8/layout/target3"/>
    <dgm:cxn modelId="{0C1BD7F9-E474-4BA5-9145-C1BA18163292}" type="presParOf" srcId="{333A1088-737F-45CB-B68E-254E46348037}" destId="{09EDFEAC-03A2-463C-9AF0-B3BDF8DF2AE1}" srcOrd="6" destOrd="0" presId="urn:microsoft.com/office/officeart/2005/8/layout/target3"/>
    <dgm:cxn modelId="{7B93719A-6506-42C0-9950-082124F1A5F7}" type="presParOf" srcId="{333A1088-737F-45CB-B68E-254E46348037}" destId="{7CF15BB8-F72E-45BD-9712-5ED6653D95D5}" srcOrd="7" destOrd="0" presId="urn:microsoft.com/office/officeart/2005/8/layout/target3"/>
    <dgm:cxn modelId="{E502F39B-4082-45D2-8DFD-0683E3034D35}" type="presParOf" srcId="{333A1088-737F-45CB-B68E-254E46348037}" destId="{5F013748-4A2A-480C-96C5-0CD231CBE889}" srcOrd="8" destOrd="0" presId="urn:microsoft.com/office/officeart/2005/8/layout/target3"/>
    <dgm:cxn modelId="{D40955DC-AB3F-4565-9BDF-3D18F64B87E6}" type="presParOf" srcId="{333A1088-737F-45CB-B68E-254E46348037}" destId="{4E9C25AC-9260-44B9-B073-F9B14E98DB74}" srcOrd="9" destOrd="0" presId="urn:microsoft.com/office/officeart/2005/8/layout/target3"/>
    <dgm:cxn modelId="{71806350-3DA6-4181-9573-D20D49127BC9}" type="presParOf" srcId="{333A1088-737F-45CB-B68E-254E46348037}" destId="{C9A5F600-7420-4D42-9687-33E03BDF265C}" srcOrd="10" destOrd="0" presId="urn:microsoft.com/office/officeart/2005/8/layout/target3"/>
    <dgm:cxn modelId="{34649692-EE3A-4FFC-9F92-8CF2C63B43A4}" type="presParOf" srcId="{333A1088-737F-45CB-B68E-254E46348037}" destId="{3AA16991-9ECE-445A-A70C-A94F691C7006}" srcOrd="11" destOrd="0" presId="urn:microsoft.com/office/officeart/2005/8/layout/target3"/>
    <dgm:cxn modelId="{04A098FE-CBEB-4C72-B00E-0B6874E17014}" type="presParOf" srcId="{333A1088-737F-45CB-B68E-254E46348037}" destId="{DD3786C8-B436-4B50-9608-196999D0516C}" srcOrd="12" destOrd="0" presId="urn:microsoft.com/office/officeart/2005/8/layout/target3"/>
    <dgm:cxn modelId="{B9897DBE-B84E-4AA3-B444-5F0FB90F3CFE}" type="presParOf" srcId="{333A1088-737F-45CB-B68E-254E46348037}" destId="{F8FC9227-4FB5-4957-BB25-93061D0C28FB}" srcOrd="13" destOrd="0" presId="urn:microsoft.com/office/officeart/2005/8/layout/target3"/>
    <dgm:cxn modelId="{C200056B-DFB1-4FFA-8C8F-DE204629C3A7}" type="presParOf" srcId="{333A1088-737F-45CB-B68E-254E46348037}" destId="{CA38FC10-2C5A-4897-8271-E6B0CE1D6BB0}" srcOrd="14" destOrd="0" presId="urn:microsoft.com/office/officeart/2005/8/layout/target3"/>
    <dgm:cxn modelId="{4CED6CF7-5560-4EB8-8685-34E412EE392D}" type="presParOf" srcId="{333A1088-737F-45CB-B68E-254E46348037}" destId="{31B89C0F-C23D-4A3E-8A0B-BECE90065C6E}" srcOrd="15" destOrd="0" presId="urn:microsoft.com/office/officeart/2005/8/layout/target3"/>
    <dgm:cxn modelId="{2E4ADB95-7EB2-4BC5-A438-4EADCA8526DF}" type="presParOf" srcId="{333A1088-737F-45CB-B68E-254E46348037}" destId="{5D5757ED-2392-418D-A431-E9244F111100}" srcOrd="16" destOrd="0" presId="urn:microsoft.com/office/officeart/2005/8/layout/target3"/>
    <dgm:cxn modelId="{E10BEE2F-B780-4437-A5EB-4D55639AF5FB}" type="presParOf" srcId="{333A1088-737F-45CB-B68E-254E46348037}" destId="{3C37292F-5271-4C3A-A997-20B5C1B6872D}" srcOrd="17" destOrd="0" presId="urn:microsoft.com/office/officeart/2005/8/layout/target3"/>
    <dgm:cxn modelId="{232F2FD8-9E54-4C83-BF62-AE6D386A3480}" type="presParOf" srcId="{333A1088-737F-45CB-B68E-254E46348037}" destId="{AED2198E-93D5-4001-81B4-73124B309672}" srcOrd="18" destOrd="0" presId="urn:microsoft.com/office/officeart/2005/8/layout/target3"/>
    <dgm:cxn modelId="{7D6F9071-A841-4D17-8627-E9AACAC3E46B}" type="presParOf" srcId="{333A1088-737F-45CB-B68E-254E46348037}" destId="{526A7B9D-E3A6-4D41-8CDA-DEA199065E9E}" srcOrd="19" destOrd="0" presId="urn:microsoft.com/office/officeart/2005/8/layout/target3"/>
    <dgm:cxn modelId="{F16E6800-E19F-4DB3-A55C-226997743874}" type="presParOf" srcId="{333A1088-737F-45CB-B68E-254E46348037}" destId="{37E5CC36-9736-4704-B22E-2D7944A0BBD1}" srcOrd="20" destOrd="0" presId="urn:microsoft.com/office/officeart/2005/8/layout/target3"/>
    <dgm:cxn modelId="{FCCB076D-22E8-4526-A131-662010172A85}" type="presParOf" srcId="{333A1088-737F-45CB-B68E-254E46348037}" destId="{64DB4571-421D-4058-AAB5-064D170F22B0}" srcOrd="21" destOrd="0" presId="urn:microsoft.com/office/officeart/2005/8/layout/target3"/>
    <dgm:cxn modelId="{86051FBD-5503-43DA-B110-3A2B775E5675}" type="presParOf" srcId="{333A1088-737F-45CB-B68E-254E46348037}" destId="{12D4614E-3F74-4EC4-B359-7FB1B8348A94}" srcOrd="22" destOrd="0" presId="urn:microsoft.com/office/officeart/2005/8/layout/target3"/>
    <dgm:cxn modelId="{3B98720E-AC3A-422E-8722-8F6C1711F9A5}" type="presParOf" srcId="{333A1088-737F-45CB-B68E-254E46348037}" destId="{69616B6F-1171-4D86-B1AD-21F3C76E923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56" y="0"/>
          <a:ext cx="2604135" cy="26041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2067" y="0"/>
          <a:ext cx="5150802" cy="26041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 Halže,</a:t>
          </a:r>
          <a:endParaRPr lang="cs-CZ" sz="2000" kern="1200" dirty="0"/>
        </a:p>
      </dsp:txBody>
      <dsp:txXfrm>
        <a:off x="1302067" y="0"/>
        <a:ext cx="5150802" cy="325517"/>
      </dsp:txXfrm>
    </dsp:sp>
    <dsp:sp modelId="{14A8BC0B-DAF3-4FCE-8B99-89DA11DD994F}">
      <dsp:nvSpPr>
        <dsp:cNvPr id="0" name=""/>
        <dsp:cNvSpPr/>
      </dsp:nvSpPr>
      <dsp:spPr>
        <a:xfrm>
          <a:off x="227862" y="325517"/>
          <a:ext cx="2148410" cy="21484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9392410-2770-4347-933B-60A9F6903FBE}">
      <dsp:nvSpPr>
        <dsp:cNvPr id="0" name=""/>
        <dsp:cNvSpPr/>
      </dsp:nvSpPr>
      <dsp:spPr>
        <a:xfrm>
          <a:off x="1302067" y="325517"/>
          <a:ext cx="5150802" cy="21484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/>
            <a:t>                         </a:t>
          </a:r>
          <a:r>
            <a:rPr lang="cs-CZ" sz="1800" kern="1200" dirty="0"/>
            <a:t>příspěvková organizace</a:t>
          </a:r>
          <a:endParaRPr lang="cs-CZ" sz="2000" kern="1200" dirty="0"/>
        </a:p>
      </dsp:txBody>
      <dsp:txXfrm>
        <a:off x="1302067" y="325517"/>
        <a:ext cx="5150802" cy="325517"/>
      </dsp:txXfrm>
    </dsp:sp>
    <dsp:sp modelId="{7CF15BB8-F72E-45BD-9712-5ED6653D95D5}">
      <dsp:nvSpPr>
        <dsp:cNvPr id="0" name=""/>
        <dsp:cNvSpPr/>
      </dsp:nvSpPr>
      <dsp:spPr>
        <a:xfrm>
          <a:off x="455724" y="651035"/>
          <a:ext cx="1692686" cy="169268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13748-4A2A-480C-96C5-0CD231CBE889}">
      <dsp:nvSpPr>
        <dsp:cNvPr id="0" name=""/>
        <dsp:cNvSpPr/>
      </dsp:nvSpPr>
      <dsp:spPr>
        <a:xfrm>
          <a:off x="1302067" y="651035"/>
          <a:ext cx="5150802" cy="1692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Pavla Dokoupilová</a:t>
          </a:r>
          <a:endParaRPr lang="cs-CZ" sz="2000" kern="1200" dirty="0"/>
        </a:p>
      </dsp:txBody>
      <dsp:txXfrm>
        <a:off x="1302067" y="651035"/>
        <a:ext cx="5150802" cy="325515"/>
      </dsp:txXfrm>
    </dsp:sp>
    <dsp:sp modelId="{C9A5F600-7420-4D42-9687-33E03BDF265C}">
      <dsp:nvSpPr>
        <dsp:cNvPr id="0" name=""/>
        <dsp:cNvSpPr/>
      </dsp:nvSpPr>
      <dsp:spPr>
        <a:xfrm>
          <a:off x="683585" y="976550"/>
          <a:ext cx="1236964" cy="12369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16991-9ECE-445A-A70C-A94F691C7006}">
      <dsp:nvSpPr>
        <dsp:cNvPr id="0" name=""/>
        <dsp:cNvSpPr/>
      </dsp:nvSpPr>
      <dsp:spPr>
        <a:xfrm>
          <a:off x="1302067" y="976550"/>
          <a:ext cx="5150802" cy="1236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200" kern="1200" baseline="0" dirty="0" smtClean="0"/>
            <a:t>VY_12_INOVACE_34_ČS</a:t>
          </a:r>
          <a:endParaRPr lang="cs-CZ" sz="1200" kern="1200" dirty="0"/>
        </a:p>
      </dsp:txBody>
      <dsp:txXfrm>
        <a:off x="1302067" y="976550"/>
        <a:ext cx="5150802" cy="325517"/>
      </dsp:txXfrm>
    </dsp:sp>
    <dsp:sp modelId="{F8FC9227-4FB5-4957-BB25-93061D0C28FB}">
      <dsp:nvSpPr>
        <dsp:cNvPr id="0" name=""/>
        <dsp:cNvSpPr/>
      </dsp:nvSpPr>
      <dsp:spPr>
        <a:xfrm>
          <a:off x="911447" y="1302068"/>
          <a:ext cx="781239" cy="781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8FC10-2C5A-4897-8271-E6B0CE1D6BB0}">
      <dsp:nvSpPr>
        <dsp:cNvPr id="0" name=""/>
        <dsp:cNvSpPr/>
      </dsp:nvSpPr>
      <dsp:spPr>
        <a:xfrm>
          <a:off x="1302067" y="1302068"/>
          <a:ext cx="5150802" cy="781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Manufaktury a první stroje</a:t>
          </a:r>
          <a:endParaRPr lang="cs-CZ" sz="2000" kern="1200" dirty="0"/>
        </a:p>
      </dsp:txBody>
      <dsp:txXfrm>
        <a:off x="1302067" y="1302068"/>
        <a:ext cx="5150802" cy="325517"/>
      </dsp:txXfrm>
    </dsp:sp>
    <dsp:sp modelId="{5D5757ED-2392-418D-A431-E9244F111100}">
      <dsp:nvSpPr>
        <dsp:cNvPr id="0" name=""/>
        <dsp:cNvSpPr/>
      </dsp:nvSpPr>
      <dsp:spPr>
        <a:xfrm>
          <a:off x="1139309" y="1627586"/>
          <a:ext cx="325515" cy="3255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37292F-5271-4C3A-A997-20B5C1B6872D}">
      <dsp:nvSpPr>
        <dsp:cNvPr id="0" name=""/>
        <dsp:cNvSpPr/>
      </dsp:nvSpPr>
      <dsp:spPr>
        <a:xfrm>
          <a:off x="1302067" y="1627586"/>
          <a:ext cx="5150802" cy="3255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302067" y="1627586"/>
        <a:ext cx="5150802" cy="325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895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199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613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992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116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721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836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609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15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321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96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F0847-1F86-475B-9DF5-1EC7CA7D7094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D5AD0-592A-4B3C-963C-623387D133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349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i3.cn.cz/1127378579_bozek-josef.jpg" TargetMode="External"/><Relationship Id="rId13" Type="http://schemas.openxmlformats.org/officeDocument/2006/relationships/hyperlink" Target="http://www.plavidla.cz/image/201009241807_bozek.jpg?PHPSESSID=afaee4ba05e47a42c02bfd9cd781a9ed" TargetMode="External"/><Relationship Id="rId18" Type="http://schemas.openxmlformats.org/officeDocument/2006/relationships/hyperlink" Target="http://cr.ic.cz/clanky/para/1017_1m.jpg" TargetMode="External"/><Relationship Id="rId3" Type="http://schemas.openxmlformats.org/officeDocument/2006/relationships/hyperlink" Target="http://www.staretraktory.cz/wp-content/uploads/2008/08/parni-stroj-05.jpg" TargetMode="External"/><Relationship Id="rId21" Type="http://schemas.openxmlformats.org/officeDocument/2006/relationships/hyperlink" Target="http://3pol.cz/img/pic/0/2009/04/pametnik.jpg" TargetMode="External"/><Relationship Id="rId7" Type="http://schemas.openxmlformats.org/officeDocument/2006/relationships/hyperlink" Target="http://web.vscht.cz/pipekp/ii/24-manufaktura.jpg" TargetMode="External"/><Relationship Id="rId12" Type="http://schemas.openxmlformats.org/officeDocument/2006/relationships/hyperlink" Target="http://www.papirove-modely.cz/img/upload/modely/galerie-p--kubely/20110424212215-116401-v.jpg" TargetMode="External"/><Relationship Id="rId17" Type="http://schemas.openxmlformats.org/officeDocument/2006/relationships/hyperlink" Target="http://www.pilsner-urquell.cz/files/images/1230930/4026433_B_cs_510619.jpg" TargetMode="External"/><Relationship Id="rId2" Type="http://schemas.openxmlformats.org/officeDocument/2006/relationships/hyperlink" Target="http://img.cas.sk/img/12/gallery/797404_james-watt-para-parny-stroj.jpg" TargetMode="External"/><Relationship Id="rId16" Type="http://schemas.openxmlformats.org/officeDocument/2006/relationships/hyperlink" Target="http://www.kult.cz/web_kult/images/16347_big.jpg" TargetMode="External"/><Relationship Id="rId20" Type="http://schemas.openxmlformats.org/officeDocument/2006/relationships/hyperlink" Target="http://www.ireceptar.cz/res/data/066/00820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ealit.cz/files/imagecache/dust_filerenderer_big/files/upload/story_press/2155/56_000_jpg_4a5737e2a4.jpg" TargetMode="External"/><Relationship Id="rId11" Type="http://schemas.openxmlformats.org/officeDocument/2006/relationships/hyperlink" Target="http://g.denik.cz/5/23/konesprezka-cb12-vyroci-trat-kun-sul-draha_denik-380.jpg" TargetMode="External"/><Relationship Id="rId5" Type="http://schemas.openxmlformats.org/officeDocument/2006/relationships/hyperlink" Target="http://www.lanov.cz/obeclanov/galerie/historie/500/tov2.jpg" TargetMode="External"/><Relationship Id="rId15" Type="http://schemas.openxmlformats.org/officeDocument/2006/relationships/hyperlink" Target="http://i.idnes.cz/10/102/c460/CHU367cde_Watt_James.jpg" TargetMode="External"/><Relationship Id="rId10" Type="http://schemas.openxmlformats.org/officeDocument/2006/relationships/hyperlink" Target="http://media-1.web.britannica.com/eb-media/50/8350-004-093D1998.jpg" TargetMode="External"/><Relationship Id="rId19" Type="http://schemas.openxmlformats.org/officeDocument/2006/relationships/hyperlink" Target="http://vlastenci.cz/obr/vynalezy/divis.jpg" TargetMode="External"/><Relationship Id="rId4" Type="http://schemas.openxmlformats.org/officeDocument/2006/relationships/hyperlink" Target="http://www.ferda.cz/pictures/plakat-manufaktura-dok.jpg" TargetMode="External"/><Relationship Id="rId9" Type="http://schemas.openxmlformats.org/officeDocument/2006/relationships/hyperlink" Target="http://img.auto.cz/blog/blogs.dir/30/files/2008/09/2146.jpg" TargetMode="External"/><Relationship Id="rId14" Type="http://schemas.openxmlformats.org/officeDocument/2006/relationships/hyperlink" Target="http://www.cvut.cz/fotobanka/historie/gerstner.jpg/image_preview" TargetMode="External"/><Relationship Id="rId22" Type="http://schemas.openxmlformats.org/officeDocument/2006/relationships/hyperlink" Target="http://nd04.jxs.cz/116/387/8b2e107808_70913470_o2.jpg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>
            <a:normAutofit fontScale="90000"/>
          </a:bodyPr>
          <a:lstStyle/>
          <a:p>
            <a:pPr hangingPunct="0"/>
            <a:r>
              <a:rPr lang="cs-CZ" b="1" dirty="0"/>
              <a:t> 	</a:t>
            </a:r>
            <a:br>
              <a:rPr lang="cs-CZ" b="1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b="1" dirty="0"/>
              <a:t> </a:t>
            </a:r>
            <a:br>
              <a:rPr lang="cs-CZ" b="1" dirty="0"/>
            </a:br>
            <a:r>
              <a:rPr lang="cs-CZ" b="1" dirty="0"/>
              <a:t> </a:t>
            </a:r>
            <a:br>
              <a:rPr lang="cs-CZ" b="1" dirty="0"/>
            </a:br>
            <a:r>
              <a:rPr lang="cs-CZ" b="1" dirty="0"/>
              <a:t> </a:t>
            </a:r>
            <a:endParaRPr lang="cs-CZ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3858889"/>
              </p:ext>
            </p:extLst>
          </p:nvPr>
        </p:nvGraphicFramePr>
        <p:xfrm>
          <a:off x="327660" y="994410"/>
          <a:ext cx="6452870" cy="2604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47900" algn="l"/>
              </a:tabLst>
            </a:pPr>
            <a:r>
              <a:rPr kumimoji="0" 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   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47900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013176"/>
            <a:ext cx="5972810" cy="120396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8229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pro žáky 5.ročníku jako seznámení s novým učivem – Manufaktury a první stroje.</a:t>
            </a:r>
          </a:p>
          <a:p>
            <a:r>
              <a:rPr lang="cs-CZ" dirty="0" smtClean="0"/>
              <a:t>Na závěr si žáci zopakují získané znalosti formou kvizu.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645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Vznik manufaktur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Po zrušení nevolnictví </a:t>
            </a:r>
            <a:r>
              <a:rPr lang="cs-CZ" sz="2400" dirty="0" smtClean="0"/>
              <a:t>– odchod vesničanů do měst za prací </a:t>
            </a:r>
          </a:p>
          <a:p>
            <a:r>
              <a:rPr lang="cs-CZ" sz="2400" b="1" dirty="0" smtClean="0"/>
              <a:t>Stoupá počet obyvatel </a:t>
            </a:r>
            <a:r>
              <a:rPr lang="cs-CZ" sz="2400" dirty="0" smtClean="0"/>
              <a:t>– malé řemeslnické dílny nestačí</a:t>
            </a:r>
          </a:p>
          <a:p>
            <a:r>
              <a:rPr lang="cs-CZ" sz="2400" b="1" dirty="0" smtClean="0"/>
              <a:t>Manufaktury – </a:t>
            </a:r>
            <a:r>
              <a:rPr lang="cs-CZ" sz="2400" b="1" dirty="0" smtClean="0">
                <a:solidFill>
                  <a:srgbClr val="FF0000"/>
                </a:solidFill>
              </a:rPr>
              <a:t>velké dílny </a:t>
            </a:r>
            <a:r>
              <a:rPr lang="cs-CZ" sz="2400" dirty="0" smtClean="0"/>
              <a:t>– práce pro mnoho dělníků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Každý vyrábí jen část výrobku </a:t>
            </a:r>
            <a:r>
              <a:rPr lang="cs-CZ" sz="2400" dirty="0" smtClean="0"/>
              <a:t>– získal větší zručnost, vyrobí více výrobků</a:t>
            </a:r>
          </a:p>
          <a:p>
            <a:endParaRPr lang="cs-CZ" sz="2400" i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3373031"/>
            <a:ext cx="4272145" cy="3494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541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Manufaktury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628801"/>
            <a:ext cx="8928133" cy="4789884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   Nejvíce</a:t>
            </a:r>
            <a:r>
              <a:rPr lang="cs-CZ" sz="2400" dirty="0" smtClean="0"/>
              <a:t> manufaktur se rozšířilo </a:t>
            </a:r>
            <a:r>
              <a:rPr lang="cs-CZ" sz="2400" b="1" dirty="0" smtClean="0">
                <a:solidFill>
                  <a:srgbClr val="FF0000"/>
                </a:solidFill>
              </a:rPr>
              <a:t>v textilní výrobě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Jedni pracovníci </a:t>
            </a:r>
            <a:r>
              <a:rPr lang="cs-CZ" sz="2400" b="1" dirty="0" smtClean="0"/>
              <a:t>spřádali přízi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Druzí </a:t>
            </a:r>
            <a:r>
              <a:rPr lang="cs-CZ" sz="2400" b="1" dirty="0" smtClean="0"/>
              <a:t>tkali látku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Další hotovou </a:t>
            </a:r>
            <a:r>
              <a:rPr lang="cs-CZ" sz="2400" b="1" dirty="0" smtClean="0"/>
              <a:t>látku barvili, sušili, čistili</a:t>
            </a:r>
          </a:p>
          <a:p>
            <a:pPr marL="0" indent="0">
              <a:buNone/>
            </a:pPr>
            <a:endParaRPr lang="cs-CZ" sz="2400" b="1" dirty="0" smtClean="0"/>
          </a:p>
          <a:p>
            <a:r>
              <a:rPr lang="cs-CZ" sz="2400" b="1" dirty="0" smtClean="0"/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Další manufaktury </a:t>
            </a:r>
            <a:r>
              <a:rPr lang="cs-CZ" sz="2400" dirty="0" smtClean="0"/>
              <a:t>vznikají na zpracování kůže,</a:t>
            </a:r>
          </a:p>
          <a:p>
            <a:pPr marL="0" indent="0">
              <a:buNone/>
            </a:pPr>
            <a:r>
              <a:rPr lang="cs-CZ" sz="2400" dirty="0" smtClean="0"/>
              <a:t>      výrobu keramiky, skla, papíru, zbraní</a:t>
            </a:r>
            <a:endParaRPr lang="cs-CZ" sz="2400" dirty="0"/>
          </a:p>
        </p:txBody>
      </p:sp>
      <p:pic>
        <p:nvPicPr>
          <p:cNvPr id="4098" name="Picture 2" descr="C:\Users\pdokoupilova\AppData\Local\Microsoft\Windows\Temporary Internet Files\Content.IE5\206YTOU0\MC9003573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367" y="3220812"/>
            <a:ext cx="864096" cy="123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dokoupilova\AppData\Local\Microsoft\Windows\Temporary Internet Files\Content.IE5\810RQL89\MC9002809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404639"/>
            <a:ext cx="1259696" cy="102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pdokoupilova\AppData\Local\Microsoft\Windows\Temporary Internet Files\Content.IE5\WQ39GRX1\MC9002801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869" y="2132856"/>
            <a:ext cx="731283" cy="78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dokoupilova\AppData\Local\Microsoft\Windows\Temporary Internet Files\Content.IE5\R2X667BA\MC90035910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93601"/>
            <a:ext cx="1359713" cy="184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dokoupilova\AppData\Local\Microsoft\Windows\Temporary Internet Files\Content.IE5\206YTOU0\MC9002807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714286"/>
            <a:ext cx="2653093" cy="179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pdokoupilova\AppData\Local\Microsoft\Windows\Temporary Internet Files\Content.IE5\810RQL89\MM900395712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4793602"/>
            <a:ext cx="1490397" cy="123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pdokoupilova\AppData\Local\Microsoft\Windows\Temporary Internet Files\Content.IE5\WQ39GRX1\MC90019913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15731">
            <a:off x="7343415" y="5108995"/>
            <a:ext cx="1736108" cy="54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202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Práce v manufakturách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Namáhavá</a:t>
            </a:r>
          </a:p>
          <a:p>
            <a:r>
              <a:rPr lang="cs-CZ" sz="2400" dirty="0" smtClean="0"/>
              <a:t>Pracovalo se 12 – 14 hodin denně</a:t>
            </a:r>
          </a:p>
          <a:p>
            <a:r>
              <a:rPr lang="cs-CZ" sz="2400" dirty="0" smtClean="0"/>
              <a:t>Většina pracovníků – poddaní – odpracovávají si robotu</a:t>
            </a:r>
          </a:p>
          <a:p>
            <a:r>
              <a:rPr lang="cs-CZ" sz="2400" dirty="0" smtClean="0"/>
              <a:t>Vyrábí se levněji</a:t>
            </a:r>
          </a:p>
          <a:p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001962"/>
            <a:ext cx="4968552" cy="3726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31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První stroje v manufakturách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7869560" cy="4381947"/>
          </a:xfrm>
        </p:spPr>
        <p:txBody>
          <a:bodyPr/>
          <a:lstStyle/>
          <a:p>
            <a:r>
              <a:rPr lang="cs-CZ" dirty="0" smtClean="0"/>
              <a:t>Poháněny </a:t>
            </a:r>
            <a:r>
              <a:rPr lang="cs-CZ" b="1" dirty="0" smtClean="0"/>
              <a:t>vodou</a:t>
            </a:r>
            <a:r>
              <a:rPr lang="cs-CZ" dirty="0" smtClean="0"/>
              <a:t> (vodní kola)  nebo</a:t>
            </a:r>
          </a:p>
          <a:p>
            <a:r>
              <a:rPr lang="cs-CZ" dirty="0" smtClean="0"/>
              <a:t>hledal se nový způsob pohánění strojů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parní stroj</a:t>
            </a:r>
            <a:endParaRPr lang="cs-CZ" dirty="0"/>
          </a:p>
        </p:txBody>
      </p:sp>
      <p:pic>
        <p:nvPicPr>
          <p:cNvPr id="6146" name="Picture 2" descr="C:\Users\pdokoupilova\AppData\Local\Microsoft\Windows\Temporary Internet Files\Content.IE5\IYRDMWQH\MC9003256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68760"/>
            <a:ext cx="1014113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755576" y="249289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aoblený obdélník 12"/>
          <p:cNvSpPr/>
          <p:nvPr/>
        </p:nvSpPr>
        <p:spPr>
          <a:xfrm>
            <a:off x="1547664" y="2924944"/>
            <a:ext cx="180020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8" name="Picture 4" descr="C:\Users\pdokoupilova\Desktop\parni-stroj-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72916"/>
            <a:ext cx="5072112" cy="3804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75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Parní stroj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 smtClean="0"/>
              <a:t>První parní stroj </a:t>
            </a:r>
            <a:r>
              <a:rPr lang="cs-CZ" sz="2400" dirty="0" smtClean="0"/>
              <a:t>sestrojil Angličan</a:t>
            </a:r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i="1" dirty="0" smtClean="0"/>
              <a:t>Poháněl stroje i dopravní prostředky</a:t>
            </a:r>
          </a:p>
          <a:p>
            <a:r>
              <a:rPr lang="cs-CZ" sz="2400" dirty="0" smtClean="0"/>
              <a:t>Používal se </a:t>
            </a:r>
            <a:r>
              <a:rPr lang="cs-CZ" sz="2400" b="1" dirty="0" smtClean="0"/>
              <a:t>i </a:t>
            </a:r>
            <a:r>
              <a:rPr lang="cs-CZ" sz="2400" b="1" i="1" dirty="0" smtClean="0"/>
              <a:t>v dolech na čerpání vody</a:t>
            </a:r>
          </a:p>
          <a:p>
            <a:r>
              <a:rPr lang="cs-CZ" sz="2400" dirty="0" smtClean="0"/>
              <a:t>V první polovině 19. století vznikají namísto manufaktur </a:t>
            </a:r>
            <a:r>
              <a:rPr lang="cs-CZ" sz="2400" dirty="0" smtClean="0">
                <a:solidFill>
                  <a:srgbClr val="FF0000"/>
                </a:solidFill>
              </a:rPr>
              <a:t>továrny</a:t>
            </a:r>
            <a:r>
              <a:rPr lang="cs-CZ" sz="2400" dirty="0" smtClean="0"/>
              <a:t> – </a:t>
            </a:r>
            <a:r>
              <a:rPr lang="cs-CZ" sz="2400" b="1" dirty="0" smtClean="0"/>
              <a:t>široké využití parních strojů</a:t>
            </a:r>
          </a:p>
          <a:p>
            <a:endParaRPr lang="cs-CZ" dirty="0"/>
          </a:p>
        </p:txBody>
      </p:sp>
      <p:pic>
        <p:nvPicPr>
          <p:cNvPr id="7172" name="Picture 4" descr="C:\Users\pdokoupilova\Desktop\CHU367cde_Watt_Jam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100042"/>
            <a:ext cx="2952328" cy="2053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ný popisek 7"/>
          <p:cNvSpPr/>
          <p:nvPr/>
        </p:nvSpPr>
        <p:spPr>
          <a:xfrm>
            <a:off x="5220072" y="1470755"/>
            <a:ext cx="3456384" cy="1656184"/>
          </a:xfrm>
          <a:prstGeom prst="wedgeEllipseCallout">
            <a:avLst>
              <a:gd name="adj1" fmla="val -57197"/>
              <a:gd name="adj2" fmla="val 773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Mé jméno je </a:t>
            </a:r>
            <a:r>
              <a:rPr lang="cs-CZ" dirty="0" smtClean="0">
                <a:solidFill>
                  <a:srgbClr val="FF0000"/>
                </a:solidFill>
              </a:rPr>
              <a:t>James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Watt</a:t>
            </a:r>
            <a:r>
              <a:rPr lang="cs-CZ" dirty="0" smtClean="0"/>
              <a:t>.  Podařilo se mi sestrojit první parní stroj na světě!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638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1848" y="404664"/>
            <a:ext cx="8229600" cy="1143000"/>
          </a:xfrm>
        </p:spPr>
        <p:txBody>
          <a:bodyPr/>
          <a:lstStyle/>
          <a:p>
            <a:r>
              <a:rPr lang="cs-CZ" b="1" dirty="0" smtClean="0"/>
              <a:t>Čeští vynálezci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František Josef </a:t>
            </a:r>
            <a:r>
              <a:rPr lang="cs-CZ" sz="2400" b="1" dirty="0" err="1" smtClean="0">
                <a:solidFill>
                  <a:srgbClr val="FF0000"/>
                </a:solidFill>
              </a:rPr>
              <a:t>Gerstner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– </a:t>
            </a:r>
            <a:r>
              <a:rPr lang="cs-CZ" sz="2400" b="1" dirty="0" smtClean="0"/>
              <a:t>první parní stroj v Čechách      </a:t>
            </a:r>
            <a:r>
              <a:rPr lang="cs-CZ" sz="2400" dirty="0" smtClean="0"/>
              <a:t>					(počátek 19. st.)</a:t>
            </a:r>
            <a:endParaRPr lang="cs-CZ" sz="2400" dirty="0"/>
          </a:p>
        </p:txBody>
      </p:sp>
      <p:pic>
        <p:nvPicPr>
          <p:cNvPr id="9218" name="Picture 2" descr="C:\Users\pdokoupilova\Desktop\image_pre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92181"/>
            <a:ext cx="4392488" cy="3294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755576" y="2564904"/>
            <a:ext cx="1872208" cy="1840520"/>
          </a:xfrm>
          <a:prstGeom prst="wedgeRoundRectCallout">
            <a:avLst>
              <a:gd name="adj1" fmla="val 85184"/>
              <a:gd name="adj2" fmla="val 7703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Jsem profesorem pražské techniky.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748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Čeští vynálezci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2229" y="139808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Josef Božek</a:t>
            </a:r>
            <a:r>
              <a:rPr lang="cs-CZ" sz="2400" dirty="0" smtClean="0"/>
              <a:t>– </a:t>
            </a:r>
            <a:r>
              <a:rPr lang="cs-CZ" sz="2400" b="1" dirty="0" smtClean="0"/>
              <a:t>první parní automobil a parní loď v Čechách</a:t>
            </a:r>
            <a:endParaRPr lang="cs-CZ" sz="2400" b="1" dirty="0"/>
          </a:p>
        </p:txBody>
      </p:sp>
      <p:pic>
        <p:nvPicPr>
          <p:cNvPr id="8194" name="Picture 2" descr="C:\Users\pdokoupilova\Desktop\1127378579_bozek-jose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61065"/>
            <a:ext cx="3959076" cy="2635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dokoupilova\Desktop\parní automobi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77939"/>
            <a:ext cx="3975813" cy="303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611560" y="1858168"/>
            <a:ext cx="2304256" cy="1656183"/>
          </a:xfrm>
          <a:prstGeom prst="wedgeRoundRectCallout">
            <a:avLst>
              <a:gd name="adj1" fmla="val -4674"/>
              <a:gd name="adj2" fmla="val 13530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Můj první parní vůz se rozjel po Praze v roce 1815. Navrhl jsem také železniční vozy pro koněspřežnou dráhu.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76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dokoupilova\Desktop\201009241807_boze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6652"/>
            <a:ext cx="4143619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pdokoupilova\Desktop\20110424212215-116401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56992"/>
            <a:ext cx="452437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580112" y="980728"/>
            <a:ext cx="2304256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Parníky převážely zboží po Labi a po Vltavě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99592" y="4221088"/>
            <a:ext cx="2520279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Parní automobil  se podobal kočáru, parní stroj měl vpředu.</a:t>
            </a:r>
          </a:p>
          <a:p>
            <a:pPr algn="ctr"/>
            <a:r>
              <a:rPr lang="cs-CZ" dirty="0" smtClean="0"/>
              <a:t>Byl řízen klikou.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776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b="1" i="1" dirty="0" smtClean="0"/>
              <a:t>Koňská železniční dráha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Jezdila roku  1832 z Českých  Budějovic do Lince v Rakousku</a:t>
            </a:r>
            <a:endParaRPr lang="cs-CZ" sz="2400" dirty="0"/>
          </a:p>
        </p:txBody>
      </p:sp>
      <p:pic>
        <p:nvPicPr>
          <p:cNvPr id="11266" name="Picture 2" descr="C:\Users\pdokoupilova\Desktop\konesprezka-cb12-vyroci-trat-kun-sul-draha_denik-3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063" y="2150858"/>
            <a:ext cx="5825241" cy="436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48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/>
          <a:lstStyle/>
          <a:p>
            <a:r>
              <a:rPr lang="cs-CZ" b="1" i="1" dirty="0" smtClean="0"/>
              <a:t>První parní železnice v Čechách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                  Roku 1839 na úseku Břeclav - Brno</a:t>
            </a:r>
            <a:endParaRPr lang="cs-CZ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20888"/>
            <a:ext cx="5664324" cy="3961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65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6981" y="332656"/>
            <a:ext cx="8229600" cy="1143000"/>
          </a:xfrm>
        </p:spPr>
        <p:txBody>
          <a:bodyPr/>
          <a:lstStyle/>
          <a:p>
            <a:pPr algn="l"/>
            <a:r>
              <a:rPr lang="cs-CZ" b="1" dirty="0" smtClean="0"/>
              <a:t>         Lodní šroub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6127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Josef Ressel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3314" name="Picture 2" descr="C:\Users\pdokoupilova\Desktop\4026433_B_cs_5106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8640"/>
            <a:ext cx="2695575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pdokoupilova\Desktop\16347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79"/>
            <a:ext cx="7084379" cy="410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34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Uzemněný </a:t>
            </a:r>
            <a:r>
              <a:rPr lang="cs-CZ" b="1" dirty="0" err="1" smtClean="0"/>
              <a:t>bleskovod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farář </a:t>
            </a:r>
            <a:r>
              <a:rPr lang="cs-CZ" b="1" dirty="0" smtClean="0">
                <a:solidFill>
                  <a:srgbClr val="FF0000"/>
                </a:solidFill>
              </a:rPr>
              <a:t>Prokop Diviš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4338" name="Picture 2" descr="C:\Users\pdokoupilova\Desktop\0082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45024"/>
            <a:ext cx="4816029" cy="296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pdokoupilova\Desktop\div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96752"/>
            <a:ext cx="1737616" cy="222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pdokoupilova\Desktop\1017_1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10554"/>
            <a:ext cx="298411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28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Ruchadlo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b</a:t>
            </a:r>
            <a:r>
              <a:rPr lang="cs-CZ" b="1" dirty="0" smtClean="0">
                <a:solidFill>
                  <a:srgbClr val="FF0000"/>
                </a:solidFill>
              </a:rPr>
              <a:t>ratranci Veverkové </a:t>
            </a:r>
          </a:p>
          <a:p>
            <a:r>
              <a:rPr lang="cs-CZ" sz="2800" dirty="0" smtClean="0"/>
              <a:t>zdokonalili </a:t>
            </a:r>
            <a:r>
              <a:rPr lang="cs-CZ" sz="2800" b="1" dirty="0" smtClean="0"/>
              <a:t>pluh k orbě půdy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– půdu nadzvedával i obracel</a:t>
            </a:r>
            <a:endParaRPr lang="cs-CZ" sz="2800" dirty="0"/>
          </a:p>
        </p:txBody>
      </p:sp>
      <p:pic>
        <p:nvPicPr>
          <p:cNvPr id="15362" name="Picture 2" descr="C:\Users\pdokoupilova\Desktop\pametn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192061"/>
            <a:ext cx="2322581" cy="309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pdokoupilova\Desktop\8b2e107808_70913470_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633196"/>
            <a:ext cx="4366715" cy="231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0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Čím se liší manufaktura od řemeslnické dílny?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Řemeslnická dílna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Velikostí malá dílna</a:t>
            </a:r>
          </a:p>
          <a:p>
            <a:r>
              <a:rPr lang="cs-CZ" dirty="0" smtClean="0"/>
              <a:t>Pracuje zde méně lidí</a:t>
            </a:r>
          </a:p>
          <a:p>
            <a:r>
              <a:rPr lang="cs-CZ" dirty="0" smtClean="0"/>
              <a:t>Každý zpracovává celý výrobek</a:t>
            </a:r>
          </a:p>
          <a:p>
            <a:r>
              <a:rPr lang="cs-CZ" dirty="0" smtClean="0"/>
              <a:t>Řemeslníci se sdružují v cechy</a:t>
            </a:r>
          </a:p>
          <a:p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Manufaktura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Velikostí velká dílna</a:t>
            </a:r>
          </a:p>
          <a:p>
            <a:r>
              <a:rPr lang="cs-CZ" dirty="0" smtClean="0"/>
              <a:t>Pracuje zde více dělníků</a:t>
            </a:r>
          </a:p>
          <a:p>
            <a:r>
              <a:rPr lang="cs-CZ" dirty="0" smtClean="0"/>
              <a:t>Každý zpracovává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jen část výrobku</a:t>
            </a:r>
          </a:p>
          <a:p>
            <a:r>
              <a:rPr lang="cs-CZ" dirty="0" smtClean="0"/>
              <a:t>Vyrábí se </a:t>
            </a:r>
          </a:p>
          <a:p>
            <a:pPr marL="0" indent="0">
              <a:buNone/>
            </a:pPr>
            <a:r>
              <a:rPr lang="cs-CZ" dirty="0" smtClean="0"/>
              <a:t>        levněji, více výrobků</a:t>
            </a:r>
          </a:p>
          <a:p>
            <a:r>
              <a:rPr lang="cs-CZ" dirty="0" smtClean="0"/>
              <a:t>Pracuje se 12-14 hodin</a:t>
            </a:r>
          </a:p>
          <a:p>
            <a:r>
              <a:rPr lang="cs-CZ" dirty="0" smtClean="0"/>
              <a:t>Práce je namáhavá</a:t>
            </a:r>
          </a:p>
          <a:p>
            <a:r>
              <a:rPr lang="cs-CZ" dirty="0" smtClean="0"/>
              <a:t>Poddaní si tak odpracovávají robotu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979712" y="2156284"/>
            <a:ext cx="648072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369015" y="2762523"/>
            <a:ext cx="720080" cy="3085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113742" y="3163750"/>
            <a:ext cx="558502" cy="402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27584" y="4365104"/>
            <a:ext cx="9144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121245" y="2204864"/>
            <a:ext cx="119263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 flipV="1">
            <a:off x="6480094" y="2635518"/>
            <a:ext cx="1702158" cy="2467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168156" y="3278696"/>
            <a:ext cx="1906179" cy="366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168156" y="4077072"/>
            <a:ext cx="25001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336078" y="4477305"/>
            <a:ext cx="1332266" cy="180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012160" y="4725144"/>
            <a:ext cx="151216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076056" y="5517232"/>
            <a:ext cx="7920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15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                 Kvíz</a:t>
            </a:r>
            <a:br>
              <a:rPr lang="cs-CZ" b="1" dirty="0" smtClean="0"/>
            </a:br>
            <a:r>
              <a:rPr lang="cs-CZ" sz="3200" dirty="0" smtClean="0">
                <a:solidFill>
                  <a:srgbClr val="00B050"/>
                </a:solidFill>
              </a:rPr>
              <a:t>Zapisuj všechny správné odpovědi.</a:t>
            </a:r>
            <a:r>
              <a:rPr lang="cs-CZ" sz="3200" dirty="0">
                <a:solidFill>
                  <a:srgbClr val="00B050"/>
                </a:solidFill>
              </a:rPr>
              <a:t/>
            </a:r>
            <a:br>
              <a:rPr lang="cs-CZ" sz="3200" dirty="0">
                <a:solidFill>
                  <a:srgbClr val="00B050"/>
                </a:solidFill>
              </a:rPr>
            </a:b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800" b="1" dirty="0" smtClean="0"/>
              <a:t>      1. V jaké výrobě se rozšířilo nejvíce manufaktur?</a:t>
            </a:r>
          </a:p>
          <a:p>
            <a:pPr marL="400050" lvl="1" indent="0">
              <a:buNone/>
            </a:pPr>
            <a:r>
              <a:rPr lang="cs-CZ" dirty="0"/>
              <a:t>	</a:t>
            </a:r>
            <a:r>
              <a:rPr lang="cs-CZ" dirty="0" smtClean="0"/>
              <a:t> a) potravinářské	               b) textilní</a:t>
            </a:r>
          </a:p>
          <a:p>
            <a:pPr marL="400050" lvl="1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b="1" dirty="0" smtClean="0"/>
              <a:t>      2.  V manufakturách na rozdíl od řemeslnických dílen   	                                   	se vyrábí</a:t>
            </a:r>
          </a:p>
          <a:p>
            <a:pPr marL="0" indent="0">
              <a:buNone/>
            </a:pPr>
            <a:r>
              <a:rPr lang="cs-CZ" sz="2800" dirty="0"/>
              <a:t>	a</a:t>
            </a:r>
            <a:r>
              <a:rPr lang="cs-CZ" sz="2800" dirty="0" smtClean="0"/>
              <a:t>) levněji a více výrobků 	   b) dráž a méně výrobků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b="1" dirty="0" smtClean="0"/>
              <a:t>     3. První stroje v manufakturách byly poháněny</a:t>
            </a:r>
          </a:p>
          <a:p>
            <a:pPr marL="400050" lvl="1" indent="0">
              <a:buNone/>
            </a:pPr>
            <a:r>
              <a:rPr lang="cs-CZ" dirty="0" smtClean="0"/>
              <a:t>	</a:t>
            </a:r>
            <a:r>
              <a:rPr lang="cs-CZ" dirty="0"/>
              <a:t>a</a:t>
            </a:r>
            <a:r>
              <a:rPr lang="cs-CZ" dirty="0" smtClean="0"/>
              <a:t>) vodou, koňmi	                b) uhlím</a:t>
            </a:r>
          </a:p>
          <a:p>
            <a:pPr marL="400050" lvl="1" indent="0">
              <a:buNone/>
            </a:pPr>
            <a:endParaRPr lang="cs-CZ" dirty="0" smtClean="0"/>
          </a:p>
          <a:p>
            <a:pPr marL="400050" lvl="1" indent="0">
              <a:buNone/>
            </a:pPr>
            <a:r>
              <a:rPr lang="cs-CZ" b="1" dirty="0" smtClean="0"/>
              <a:t>4. První parní stroj na světě sestrojil </a:t>
            </a:r>
          </a:p>
          <a:p>
            <a:pPr marL="400050" lvl="1" indent="0">
              <a:buNone/>
            </a:pPr>
            <a:r>
              <a:rPr lang="cs-CZ" dirty="0"/>
              <a:t>	</a:t>
            </a:r>
            <a:r>
              <a:rPr lang="cs-CZ" dirty="0" smtClean="0"/>
              <a:t>a) František Josef </a:t>
            </a:r>
            <a:r>
              <a:rPr lang="cs-CZ" dirty="0" err="1" smtClean="0"/>
              <a:t>Gerstner</a:t>
            </a:r>
            <a:r>
              <a:rPr lang="cs-CZ" dirty="0" smtClean="0"/>
              <a:t>	   b) James Watt</a:t>
            </a:r>
          </a:p>
          <a:p>
            <a:pPr marL="857250" lvl="1" indent="-457200">
              <a:buAutoNum type="alphaLcParenR"/>
            </a:pPr>
            <a:endParaRPr lang="cs-CZ" dirty="0" smtClean="0"/>
          </a:p>
          <a:p>
            <a:pPr marL="400050" lvl="1" indent="0">
              <a:buNone/>
            </a:pPr>
            <a:endParaRPr lang="cs-CZ" sz="2400" dirty="0" smtClean="0"/>
          </a:p>
          <a:p>
            <a:pPr marL="457200" indent="-457200">
              <a:buAutoNum type="arabicPeriod" startAt="3"/>
            </a:pPr>
            <a:endParaRPr lang="cs-CZ" sz="2400" dirty="0" smtClean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16386" name="Picture 2" descr="C:\Users\pdokoupilova\AppData\Local\Microsoft\Windows\Temporary Internet Files\Content.IE5\36YIJY3L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648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92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KVÍZ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4929411"/>
          </a:xfrm>
        </p:spPr>
        <p:txBody>
          <a:bodyPr>
            <a:normAutofit lnSpcReduction="10000"/>
          </a:bodyPr>
          <a:lstStyle/>
          <a:p>
            <a:pPr marL="400050" lvl="1" indent="0">
              <a:buNone/>
            </a:pPr>
            <a:r>
              <a:rPr lang="cs-CZ" sz="2400" b="1" dirty="0" smtClean="0"/>
              <a:t>5. Parní stroje se využívaly</a:t>
            </a:r>
          </a:p>
          <a:p>
            <a:pPr marL="400050" lvl="1" indent="0">
              <a:buNone/>
            </a:pPr>
            <a:r>
              <a:rPr lang="cs-CZ" sz="2400" dirty="0" smtClean="0"/>
              <a:t>a) k pohonu dopravních prostředků   </a:t>
            </a:r>
          </a:p>
          <a:p>
            <a:pPr marL="400050" lvl="1" indent="0">
              <a:buNone/>
            </a:pPr>
            <a:r>
              <a:rPr lang="cs-CZ" sz="2400" dirty="0" smtClean="0"/>
              <a:t>b) k pohonu strojů</a:t>
            </a:r>
          </a:p>
          <a:p>
            <a:pPr marL="400050" lvl="1" indent="0">
              <a:buNone/>
            </a:pPr>
            <a:r>
              <a:rPr lang="cs-CZ" sz="2400" dirty="0" smtClean="0"/>
              <a:t>c) v dolech na čerpání vody</a:t>
            </a:r>
          </a:p>
          <a:p>
            <a:pPr marL="400050" lvl="1" indent="0">
              <a:buNone/>
            </a:pPr>
            <a:endParaRPr lang="cs-CZ" sz="2400" dirty="0"/>
          </a:p>
          <a:p>
            <a:pPr marL="400050" lvl="1" indent="0">
              <a:buNone/>
            </a:pPr>
            <a:r>
              <a:rPr lang="cs-CZ" sz="2400" b="1" dirty="0" smtClean="0"/>
              <a:t>6. Co nahradilo manufaktury?</a:t>
            </a:r>
          </a:p>
          <a:p>
            <a:pPr marL="400050" lvl="1" indent="0">
              <a:buNone/>
            </a:pPr>
            <a:r>
              <a:rPr lang="cs-CZ" sz="2400" dirty="0" smtClean="0"/>
              <a:t>a) řemeslnické dílny	b) továrny</a:t>
            </a:r>
          </a:p>
          <a:p>
            <a:pPr marL="857250" lvl="1" indent="-457200">
              <a:buAutoNum type="alphaLcParenR"/>
            </a:pPr>
            <a:endParaRPr lang="cs-CZ" sz="2400" dirty="0"/>
          </a:p>
          <a:p>
            <a:pPr marL="400050" lvl="1" indent="0">
              <a:buNone/>
            </a:pPr>
            <a:r>
              <a:rPr lang="cs-CZ" sz="2400" b="1" dirty="0" smtClean="0"/>
              <a:t>7. První parní stroj v Čechách sestrojil</a:t>
            </a:r>
          </a:p>
          <a:p>
            <a:pPr marL="857250" lvl="1" indent="-457200">
              <a:buAutoNum type="alphaLcParenR"/>
            </a:pPr>
            <a:r>
              <a:rPr lang="cs-CZ" sz="2400" dirty="0" smtClean="0"/>
              <a:t>František Josef </a:t>
            </a:r>
            <a:r>
              <a:rPr lang="cs-CZ" sz="2400" dirty="0" err="1" smtClean="0"/>
              <a:t>Gerstner</a:t>
            </a:r>
            <a:r>
              <a:rPr lang="cs-CZ" sz="2400" dirty="0" smtClean="0"/>
              <a:t>	</a:t>
            </a:r>
          </a:p>
          <a:p>
            <a:pPr marL="857250" lvl="1" indent="-457200">
              <a:buAutoNum type="alphaLcParenR" startAt="2"/>
            </a:pPr>
            <a:r>
              <a:rPr lang="cs-CZ" sz="2400" dirty="0" smtClean="0"/>
              <a:t>Josef Božek			</a:t>
            </a:r>
          </a:p>
          <a:p>
            <a:pPr marL="400050" lvl="1" indent="0">
              <a:buNone/>
            </a:pPr>
            <a:r>
              <a:rPr lang="cs-CZ" sz="2400" dirty="0" smtClean="0"/>
              <a:t>c)    bratranci Veverkové</a:t>
            </a:r>
          </a:p>
          <a:p>
            <a:pPr marL="857250" lvl="1" indent="-457200">
              <a:buAutoNum type="alphaLcParenR"/>
            </a:pPr>
            <a:endParaRPr lang="cs-CZ" sz="2400" dirty="0" smtClean="0"/>
          </a:p>
          <a:p>
            <a:pPr marL="857250" lvl="1" indent="-457200">
              <a:buAutoNum type="alphaLcParenR"/>
            </a:pPr>
            <a:endParaRPr lang="cs-CZ" sz="2400" dirty="0" smtClean="0"/>
          </a:p>
          <a:p>
            <a:endParaRPr lang="cs-CZ" dirty="0"/>
          </a:p>
        </p:txBody>
      </p:sp>
      <p:pic>
        <p:nvPicPr>
          <p:cNvPr id="17410" name="Picture 2" descr="C:\Users\pdokoupilova\AppData\Local\Microsoft\Windows\Temporary Internet Files\Content.IE5\36YIJY3L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8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Kvíz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8. Josef Božek vynalezl</a:t>
            </a:r>
          </a:p>
          <a:p>
            <a:pPr marL="0" indent="0">
              <a:buNone/>
            </a:pPr>
            <a:r>
              <a:rPr lang="cs-CZ" sz="2400" dirty="0" smtClean="0"/>
              <a:t>    a) první parní automobil a parní loď v Čechách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b) ruchadlo</a:t>
            </a:r>
          </a:p>
          <a:p>
            <a:pPr marL="0" indent="0">
              <a:buNone/>
            </a:pPr>
            <a:r>
              <a:rPr lang="cs-CZ" sz="2400" dirty="0" smtClean="0"/>
              <a:t>    c) uzemněný </a:t>
            </a:r>
            <a:r>
              <a:rPr lang="cs-CZ" sz="2400" dirty="0" err="1" smtClean="0"/>
              <a:t>bleskovod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9. Velký význam pro zdokonalení lodní dopravy měl lodní šroub   </a:t>
            </a:r>
            <a:r>
              <a:rPr lang="cs-CZ" sz="2400" dirty="0" smtClean="0"/>
              <a:t>           	a) </a:t>
            </a:r>
            <a:r>
              <a:rPr lang="cs-CZ" sz="2400" dirty="0"/>
              <a:t>J</a:t>
            </a:r>
            <a:r>
              <a:rPr lang="cs-CZ" sz="2400" dirty="0" smtClean="0"/>
              <a:t>amese </a:t>
            </a:r>
            <a:r>
              <a:rPr lang="cs-CZ" sz="2400" dirty="0" err="1" smtClean="0"/>
              <a:t>Watta</a:t>
            </a:r>
            <a:r>
              <a:rPr lang="cs-CZ" sz="2400" dirty="0" smtClean="0"/>
              <a:t>            b) Josefa Ressela</a:t>
            </a:r>
          </a:p>
          <a:p>
            <a:pPr marL="0" indent="0">
              <a:buNone/>
            </a:pPr>
            <a:r>
              <a:rPr lang="cs-CZ" sz="2400" b="1" dirty="0" smtClean="0"/>
              <a:t>10. Uzemněný </a:t>
            </a:r>
            <a:r>
              <a:rPr lang="cs-CZ" sz="2400" b="1" dirty="0" err="1" smtClean="0"/>
              <a:t>bleskovod</a:t>
            </a:r>
            <a:r>
              <a:rPr lang="cs-CZ" sz="2400" b="1" dirty="0" smtClean="0"/>
              <a:t> je vynálezem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a) faráře Prokopa Diviše      b) </a:t>
            </a:r>
            <a:r>
              <a:rPr lang="cs-CZ" sz="2400" dirty="0" err="1" smtClean="0"/>
              <a:t>J.Ressela</a:t>
            </a:r>
            <a:r>
              <a:rPr lang="cs-CZ" sz="2400" dirty="0" smtClean="0"/>
              <a:t>          c) F.J. </a:t>
            </a:r>
            <a:r>
              <a:rPr lang="cs-CZ" sz="2400" dirty="0" err="1" smtClean="0"/>
              <a:t>Gerstnera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11. Ruchadlo bratranců Veverkových umělo</a:t>
            </a:r>
          </a:p>
          <a:p>
            <a:pPr marL="0" indent="0">
              <a:buNone/>
            </a:pPr>
            <a:r>
              <a:rPr lang="cs-CZ" sz="2400" dirty="0" smtClean="0"/>
              <a:t>       a)  nadzvedávat půdu        B) obracet půdu        C) plít</a:t>
            </a:r>
          </a:p>
        </p:txBody>
      </p:sp>
      <p:pic>
        <p:nvPicPr>
          <p:cNvPr id="18434" name="Picture 2" descr="C:\Users\pdokoupilova\AppData\Local\Microsoft\Windows\Temporary Internet Files\Content.IE5\36YIJY3L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864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94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Správné odpovědi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1b</a:t>
            </a:r>
            <a:r>
              <a:rPr lang="cs-CZ" b="1" dirty="0" smtClean="0"/>
              <a:t>  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2a</a:t>
            </a:r>
          </a:p>
          <a:p>
            <a:r>
              <a:rPr lang="cs-CZ" b="1" dirty="0" smtClean="0"/>
              <a:t>3a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4b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5a,b,c</a:t>
            </a:r>
          </a:p>
          <a:p>
            <a:r>
              <a:rPr lang="cs-CZ" b="1" dirty="0" smtClean="0"/>
              <a:t>6b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7a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8a</a:t>
            </a:r>
          </a:p>
          <a:p>
            <a:r>
              <a:rPr lang="cs-CZ" b="1" dirty="0" smtClean="0"/>
              <a:t>9b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10a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11a,b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19458" name="Picture 2" descr="C:\Users\pdokoupilova\AppData\Local\Microsoft\Windows\Temporary Internet Files\Content.IE5\36YIJY3L\MC90043800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16832"/>
            <a:ext cx="3343129" cy="227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10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4929411"/>
          </a:xfrm>
        </p:spPr>
        <p:txBody>
          <a:bodyPr>
            <a:normAutofit fontScale="25000" lnSpcReduction="20000"/>
          </a:bodyPr>
          <a:lstStyle/>
          <a:p>
            <a:pPr hangingPunct="0"/>
            <a:r>
              <a:rPr lang="cs-CZ" dirty="0"/>
              <a:t> </a:t>
            </a:r>
          </a:p>
          <a:p>
            <a:pPr hangingPunct="0"/>
            <a:r>
              <a:rPr lang="cs-CZ" sz="4300" u="sng" dirty="0">
                <a:hlinkClick r:id="rId2"/>
              </a:rPr>
              <a:t>http://img.cas.sk/img/12/gallery/797404_james-watt-para-parny-stroj.jpg</a:t>
            </a:r>
            <a:endParaRPr lang="cs-CZ" sz="4300" dirty="0"/>
          </a:p>
          <a:p>
            <a:pPr hangingPunct="0"/>
            <a:r>
              <a:rPr lang="cs-CZ" sz="4800" u="sng" dirty="0">
                <a:hlinkClick r:id="rId3"/>
              </a:rPr>
              <a:t>http://www.staretraktory.cz/wp-content/uploads/2008/08/parni-stroj-05.jpg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4"/>
              </a:rPr>
              <a:t>http://www.ferda.cz/pictures/plakat-manufaktura-dok.jpg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5"/>
              </a:rPr>
              <a:t>http://www.lanov.cz/obeclanov/galerie/historie/500/tov2.jpg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6"/>
              </a:rPr>
              <a:t>http://www.realit.cz/files/imagecache/dust_filerenderer_big/files/upload/story_press/2155/56_000_jpg_4a5737e2a4.jpg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7"/>
              </a:rPr>
              <a:t>http://web.vscht.cz/pipekp/ii/24-manufaktura.jpg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8"/>
              </a:rPr>
              <a:t>http://i3.cn.cz/1127378579_bozek-josef.jpg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9"/>
              </a:rPr>
              <a:t>http://img.auto.cz/blog/blogs.dir/30/files/2008/09/2146.jpg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0"/>
              </a:rPr>
              <a:t>http://media-1.web.britannica.com/eb-media/50/8350-004-093D1998.jpg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1"/>
              </a:rPr>
              <a:t>http://g.denik.cz/5/23/konesprezka-cb12-vyroci-trat-kun-sul-draha_denik-380.jpg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2"/>
              </a:rPr>
              <a:t>http://www.papirove-modely.cz/img/upload/modely/galerie-p--kubely/20110424212215-116401-v.jpg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3"/>
              </a:rPr>
              <a:t>http://www.plavidla.cz/image/201009241807_bozek.jpg?PHPSESSID=afaee4ba05e47a42c02bfd9cd781a9ed</a:t>
            </a:r>
            <a:endParaRPr lang="cs-CZ" sz="4800" dirty="0"/>
          </a:p>
          <a:p>
            <a:pPr hangingPunct="0"/>
            <a:r>
              <a:rPr lang="cs-CZ" sz="4800" u="sng" dirty="0">
                <a:hlinkClick r:id="rId14"/>
              </a:rPr>
              <a:t>http://www.cvut.cz/fotobanka/historie/gerstner.jpg/image_preview</a:t>
            </a:r>
            <a:endParaRPr lang="cs-CZ" sz="4800" dirty="0"/>
          </a:p>
          <a:p>
            <a:pPr hangingPunct="0"/>
            <a:r>
              <a:rPr lang="cs-CZ" sz="4800" u="sng" dirty="0">
                <a:hlinkClick r:id="rId15"/>
              </a:rPr>
              <a:t>http://i.idnes.cz/10/102/c460/CHU367cde_Watt_James.jpg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6"/>
              </a:rPr>
              <a:t>http://www.kult.cz/web_kult/images/16347_big.jpg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7"/>
              </a:rPr>
              <a:t>http://www.pilsner-urquell.cz/files/images/1230930/4026433_B_cs_510619.jpg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8"/>
              </a:rPr>
              <a:t>http://cr.ic.cz/clanky/para/1017_1m.jpg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19"/>
              </a:rPr>
              <a:t>http://vlastenci.cz/obr/vynalezy/divis.jpg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20"/>
              </a:rPr>
              <a:t>http://www.ireceptar.cz/res/data/066/008208.jpg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21"/>
              </a:rPr>
              <a:t>http://3pol.cz/img/pic/0/2009/04/pametnik.jpg</a:t>
            </a:r>
            <a:endParaRPr lang="cs-CZ" sz="4800" dirty="0"/>
          </a:p>
          <a:p>
            <a:pPr hangingPunct="0"/>
            <a:r>
              <a:rPr lang="cs-CZ" sz="4800" u="sng" dirty="0">
                <a:hlinkClick r:id="rId22"/>
              </a:rPr>
              <a:t>http://nd04.jxs.cz/116/387/8b2e107808_70913470_o2.jpg</a:t>
            </a:r>
            <a:endParaRPr lang="cs-CZ" sz="4800" dirty="0"/>
          </a:p>
          <a:p>
            <a:pPr hangingPunct="0"/>
            <a:r>
              <a:rPr lang="cs-CZ" sz="4800" dirty="0"/>
              <a:t> </a:t>
            </a:r>
          </a:p>
          <a:p>
            <a:pPr hangingPunct="0"/>
            <a:r>
              <a:rPr lang="cs-CZ" sz="4800" dirty="0"/>
              <a:t> </a:t>
            </a:r>
          </a:p>
          <a:p>
            <a:pPr hangingPunct="0"/>
            <a:r>
              <a:rPr lang="cs-CZ" sz="4300" dirty="0"/>
              <a:t> </a:t>
            </a:r>
          </a:p>
          <a:p>
            <a:pPr hangingPunct="0"/>
            <a:r>
              <a:rPr lang="cs-CZ" dirty="0"/>
              <a:t> </a:t>
            </a:r>
          </a:p>
          <a:p>
            <a:pPr hangingPunct="0"/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948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 </a:t>
            </a:r>
            <a:r>
              <a:rPr lang="cs-CZ" sz="1800" b="1" dirty="0" smtClean="0">
                <a:hlinkClick r:id="rId2"/>
              </a:rPr>
              <a:t>www.office.microsoft.com</a:t>
            </a:r>
            <a:endParaRPr lang="cs-CZ" sz="1800" b="1" dirty="0" smtClean="0"/>
          </a:p>
          <a:p>
            <a:r>
              <a:rPr lang="cs-CZ" sz="1800" dirty="0" smtClean="0"/>
              <a:t>  Učebnice Vlastivěda 5 , významné události nových českých dějin,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doc. PhDr. František Čapka, CSc.,  nakladatelství Nová škola</a:t>
            </a:r>
          </a:p>
          <a:p>
            <a:endParaRPr lang="cs-CZ" sz="1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192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518</Words>
  <Application>Microsoft Office PowerPoint</Application>
  <PresentationFormat>Předvádění na obrazovce (4:3)</PresentationFormat>
  <Paragraphs>164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systému Office</vt:lpstr>
      <vt:lpstr>          </vt:lpstr>
      <vt:lpstr>Anotace</vt:lpstr>
      <vt:lpstr>Vznik manufaktur</vt:lpstr>
      <vt:lpstr>Manufaktury</vt:lpstr>
      <vt:lpstr>Práce v manufakturách</vt:lpstr>
      <vt:lpstr>První stroje v manufakturách</vt:lpstr>
      <vt:lpstr>Parní stroj</vt:lpstr>
      <vt:lpstr>Čeští vynálezci</vt:lpstr>
      <vt:lpstr>Čeští vynálezci</vt:lpstr>
      <vt:lpstr>Prezentace aplikace PowerPoint</vt:lpstr>
      <vt:lpstr>Koňská železniční dráha</vt:lpstr>
      <vt:lpstr>První parní železnice v Čechách</vt:lpstr>
      <vt:lpstr>         Lodní šroub</vt:lpstr>
      <vt:lpstr>Uzemněný bleskovod</vt:lpstr>
      <vt:lpstr>Ruchadlo</vt:lpstr>
      <vt:lpstr>Čím se liší manufaktura od řemeslnické dílny?</vt:lpstr>
      <vt:lpstr>                 Kvíz Zapisuj všechny správné odpovědi. </vt:lpstr>
      <vt:lpstr>KVÍZ</vt:lpstr>
      <vt:lpstr>Kvíz</vt:lpstr>
      <vt:lpstr>Správné odpovědi</vt:lpstr>
      <vt:lpstr>Zdroje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       </dc:title>
  <dc:creator>Dokoupilová Pavla</dc:creator>
  <cp:lastModifiedBy>Dokoupilová Pavla</cp:lastModifiedBy>
  <cp:revision>30</cp:revision>
  <dcterms:created xsi:type="dcterms:W3CDTF">2013-04-09T15:49:17Z</dcterms:created>
  <dcterms:modified xsi:type="dcterms:W3CDTF">2013-04-14T15:54:51Z</dcterms:modified>
</cp:coreProperties>
</file>