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1F1AC6-7119-4876-8427-822E4A17C207}" type="datetimeFigureOut">
              <a:rPr lang="cs-CZ" smtClean="0"/>
              <a:t>10.4.2013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9D2159-03FF-4668-B1DF-0C04F60C2A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55509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1F1AC6-7119-4876-8427-822E4A17C207}" type="datetimeFigureOut">
              <a:rPr lang="cs-CZ" smtClean="0"/>
              <a:t>10.4.2013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9D2159-03FF-4668-B1DF-0C04F60C2A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18615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1F1AC6-7119-4876-8427-822E4A17C207}" type="datetimeFigureOut">
              <a:rPr lang="cs-CZ" smtClean="0"/>
              <a:t>10.4.2013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9D2159-03FF-4668-B1DF-0C04F60C2A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44120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1F1AC6-7119-4876-8427-822E4A17C207}" type="datetimeFigureOut">
              <a:rPr lang="cs-CZ" smtClean="0"/>
              <a:t>10.4.2013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9D2159-03FF-4668-B1DF-0C04F60C2A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77256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1F1AC6-7119-4876-8427-822E4A17C207}" type="datetimeFigureOut">
              <a:rPr lang="cs-CZ" smtClean="0"/>
              <a:t>10.4.2013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9D2159-03FF-4668-B1DF-0C04F60C2A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54867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1F1AC6-7119-4876-8427-822E4A17C207}" type="datetimeFigureOut">
              <a:rPr lang="cs-CZ" smtClean="0"/>
              <a:t>10.4.2013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9D2159-03FF-4668-B1DF-0C04F60C2A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11306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1F1AC6-7119-4876-8427-822E4A17C207}" type="datetimeFigureOut">
              <a:rPr lang="cs-CZ" smtClean="0"/>
              <a:t>10.4.2013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9D2159-03FF-4668-B1DF-0C04F60C2A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24333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1F1AC6-7119-4876-8427-822E4A17C207}" type="datetimeFigureOut">
              <a:rPr lang="cs-CZ" smtClean="0"/>
              <a:t>10.4.2013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9D2159-03FF-4668-B1DF-0C04F60C2A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7215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1F1AC6-7119-4876-8427-822E4A17C207}" type="datetimeFigureOut">
              <a:rPr lang="cs-CZ" smtClean="0"/>
              <a:t>10.4.2013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9D2159-03FF-4668-B1DF-0C04F60C2A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70097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1F1AC6-7119-4876-8427-822E4A17C207}" type="datetimeFigureOut">
              <a:rPr lang="cs-CZ" smtClean="0"/>
              <a:t>10.4.2013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9D2159-03FF-4668-B1DF-0C04F60C2A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11065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1F1AC6-7119-4876-8427-822E4A17C207}" type="datetimeFigureOut">
              <a:rPr lang="cs-CZ" smtClean="0"/>
              <a:t>10.4.2013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9D2159-03FF-4668-B1DF-0C04F60C2A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82645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51F1AC6-7119-4876-8427-822E4A17C207}" type="datetimeFigureOut">
              <a:rPr lang="cs-CZ" smtClean="0"/>
              <a:t>10.4.2013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9D2159-03FF-4668-B1DF-0C04F60C2A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26091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1840" y="448526"/>
            <a:ext cx="3294915" cy="7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539552" y="1196751"/>
            <a:ext cx="8064896" cy="1077218"/>
          </a:xfrm>
          <a:prstGeom prst="rect">
            <a:avLst/>
          </a:prstGeom>
          <a:ln>
            <a:solidFill>
              <a:srgbClr val="002060"/>
            </a:solidFill>
          </a:ln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cap="all" dirty="0" smtClean="0">
                <a:ln w="0"/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  <a:t>Prokazování shody, certifikace</a:t>
            </a:r>
            <a:endParaRPr lang="cs-CZ" sz="3200" b="1" cap="all" dirty="0">
              <a:ln w="0"/>
              <a:solidFill>
                <a:schemeClr val="accent3">
                  <a:lumMod val="50000"/>
                </a:schemeClr>
              </a:solidFill>
              <a:effectLst/>
              <a:latin typeface="Arial Black" pitchFamily="34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99578213"/>
              </p:ext>
            </p:extLst>
          </p:nvPr>
        </p:nvGraphicFramePr>
        <p:xfrm>
          <a:off x="539552" y="2420888"/>
          <a:ext cx="8064896" cy="2762879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tableStyleId>{5940675A-B579-460E-94D1-54222C63F5DA}</a:tableStyleId>
              </a:tblPr>
              <a:tblGrid>
                <a:gridCol w="1980220"/>
                <a:gridCol w="6084676"/>
              </a:tblGrid>
              <a:tr h="451479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CZ.1.07/1.5.00/34.0762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VY_32_INOVACE_MA_TP_20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Střední</a:t>
                      </a:r>
                      <a:r>
                        <a:rPr lang="cs-CZ" sz="1200" baseline="0" dirty="0" smtClean="0"/>
                        <a:t> odborné  učiliště a Středisko praktického vyučování s.r.o.,</a:t>
                      </a:r>
                    </a:p>
                    <a:p>
                      <a:r>
                        <a:rPr lang="cs-CZ" sz="1200" baseline="0" dirty="0" smtClean="0"/>
                        <a:t>Zádveřice č. 5, Zádveřice –Raková, 763 12</a:t>
                      </a:r>
                      <a:endParaRPr lang="cs-CZ" sz="1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Ing. Josef Kůra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Tematický</a:t>
                      </a:r>
                      <a:r>
                        <a:rPr lang="cs-CZ" sz="16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celek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Materiály pro </a:t>
                      </a:r>
                      <a:r>
                        <a:rPr lang="cs-CZ" smtClean="0"/>
                        <a:t>tesařské práce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 Ročník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březen </a:t>
                      </a:r>
                      <a:r>
                        <a:rPr lang="cs-CZ" dirty="0" smtClean="0"/>
                        <a:t>2013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26749588"/>
              </p:ext>
            </p:extLst>
          </p:nvPr>
        </p:nvGraphicFramePr>
        <p:xfrm>
          <a:off x="506521" y="5386088"/>
          <a:ext cx="8097927" cy="121126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097927"/>
              </a:tblGrid>
              <a:tr h="405980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Anotace</a:t>
                      </a:r>
                      <a:endParaRPr lang="cs-CZ" sz="1400" dirty="0"/>
                    </a:p>
                  </a:txBody>
                  <a:tcPr anchor="ctr"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805284">
                <a:tc>
                  <a:txBody>
                    <a:bodyPr/>
                    <a:lstStyle/>
                    <a:p>
                      <a:pPr algn="just"/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Materiál slouží pro výuku 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speciálních oborů, pro žáky  oboru tesařské práce. </a:t>
                      </a:r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Prezentace obsahuje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 výklad prokazování shody a certifikace výrobků ve stavebnictví.</a:t>
                      </a:r>
                      <a:endParaRPr lang="cs-CZ" sz="900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138086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Prokazování shody a certifikace výrobků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53" name="Tabulka 5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91361456"/>
              </p:ext>
            </p:extLst>
          </p:nvPr>
        </p:nvGraphicFramePr>
        <p:xfrm>
          <a:off x="323528" y="1052736"/>
          <a:ext cx="8496944" cy="5669280"/>
        </p:xfrm>
        <a:graphic>
          <a:graphicData uri="http://schemas.openxmlformats.org/drawingml/2006/table">
            <a:tbl>
              <a:tblPr firstRow="1" bandRow="1">
                <a:tableStyleId>{08FB837D-C827-4EFA-A057-4D05807E0F7C}</a:tableStyleId>
              </a:tblPr>
              <a:tblGrid>
                <a:gridCol w="8496944"/>
              </a:tblGrid>
              <a:tr h="385031">
                <a:tc>
                  <a:txBody>
                    <a:bodyPr/>
                    <a:lstStyle/>
                    <a:p>
                      <a:pPr algn="just"/>
                      <a:r>
                        <a:rPr lang="cs-CZ" u="sng" dirty="0" smtClean="0"/>
                        <a:t>Prohlášení o shodě </a:t>
                      </a:r>
                      <a:r>
                        <a:rPr lang="cs-CZ" dirty="0" smtClean="0"/>
                        <a:t>- </a:t>
                      </a:r>
                      <a:r>
                        <a:rPr lang="cs-CZ" sz="1800" b="1" i="0" kern="1200" dirty="0" smtClean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je písemné ujištění výrobce nebo dovozce o tom, že výrobek splňuje požadavky technických předpisů platných v ČR a že byl dodržen stanovený postup při posouzení shody .</a:t>
                      </a:r>
                      <a:endParaRPr lang="cs-CZ" sz="1800" b="0" i="0" kern="1200" dirty="0" smtClean="0">
                        <a:solidFill>
                          <a:schemeClr val="bg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390379">
                <a:tc>
                  <a:txBody>
                    <a:bodyPr/>
                    <a:lstStyle/>
                    <a:p>
                      <a:r>
                        <a:rPr lang="cs-CZ" sz="1800" b="1" i="0" u="sng" kern="120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ES </a:t>
                      </a:r>
                      <a:r>
                        <a:rPr lang="cs-CZ" sz="1800" b="1" i="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Prohlášení o shodě </a:t>
                      </a:r>
                      <a:r>
                        <a:rPr lang="cs-CZ" sz="1800" b="1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se vydává na výrobky v harmonizované sféře s EU. </a:t>
                      </a:r>
                    </a:p>
                    <a:p>
                      <a:r>
                        <a:rPr lang="cs-CZ" sz="1800" b="1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Značí se CE.</a:t>
                      </a:r>
                      <a:r>
                        <a:rPr lang="cs-CZ" sz="1800" b="1" i="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Není nutno zákazníkovi mimo návodu k použití předávat další</a:t>
                      </a:r>
                    </a:p>
                    <a:p>
                      <a:r>
                        <a:rPr lang="cs-CZ" sz="1800" b="1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dokumenty.  Skutečnost, že byla posouzena shoda, označuje značka CE</a:t>
                      </a:r>
                    </a:p>
                    <a:p>
                      <a:r>
                        <a:rPr lang="cs-CZ" sz="1800" b="1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na výrobku.</a:t>
                      </a:r>
                    </a:p>
                    <a:p>
                      <a:r>
                        <a:rPr lang="cs-CZ" sz="1800" b="1" i="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Prohlášení o shodě </a:t>
                      </a:r>
                      <a:r>
                        <a:rPr lang="cs-CZ" sz="1800" b="1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se vydává na výrobky, které nejsou v harmonizované sféře s EU.</a:t>
                      </a:r>
                      <a:r>
                        <a:rPr lang="cs-CZ" sz="1800" b="1" i="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U neharmonizované sféry (např. některé stavební výrobky) se výrobky značkou CE neoznačují.</a:t>
                      </a:r>
                      <a:endParaRPr lang="cs-CZ" sz="1800" b="0" i="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390379">
                <a:tc>
                  <a:txBody>
                    <a:bodyPr/>
                    <a:lstStyle/>
                    <a:p>
                      <a:pPr marL="285750" indent="-285750" algn="just">
                        <a:buFontTx/>
                        <a:buChar char="-"/>
                      </a:pPr>
                      <a:r>
                        <a:rPr lang="cs-CZ" sz="1800" b="1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Výrobky, u kterých je třeba provést posouzení shody jsou stanoveny zákonem a    příslušnými nařízeními vlády. Prohlášení o shodě se musí vydávat i na výrobky repasované, dovážené použité výrobky a náhradní díly. </a:t>
                      </a:r>
                      <a:endParaRPr lang="cs-CZ" b="0" baseline="0" dirty="0" smtClean="0"/>
                    </a:p>
                  </a:txBody>
                  <a:tcPr/>
                </a:tc>
              </a:tr>
              <a:tr h="390379">
                <a:tc>
                  <a:txBody>
                    <a:bodyPr/>
                    <a:lstStyle/>
                    <a:p>
                      <a:pPr marL="285750" marR="0" indent="-28575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Char char="-"/>
                        <a:tabLst/>
                        <a:defRPr/>
                      </a:pPr>
                      <a:r>
                        <a:rPr lang="cs-CZ" sz="1800" b="1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prohlášení o shodě si může vydat výrobce nebo dovozce sám, bez účasti autorizované nebo notifikované osoby, pokud příslušné nařízení vlády nestanovuje jiný postup. </a:t>
                      </a:r>
                      <a:endParaRPr lang="cs-CZ" sz="1800" b="0" i="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390379">
                <a:tc>
                  <a:txBody>
                    <a:bodyPr/>
                    <a:lstStyle/>
                    <a:p>
                      <a:pPr marL="285750" indent="-285750" algn="just">
                        <a:buFontTx/>
                        <a:buChar char="-"/>
                      </a:pPr>
                      <a:r>
                        <a:rPr lang="cs-CZ" sz="1800" b="1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Prohlášení o shodě je výrobce nebo dovozce povinen předkládat pouze orgánu dozoru (ČOI). Tuto povinnost má výrobce nebo dovozce ještě 10 let po ukončení výroby nebo dovozu výrobku. </a:t>
                      </a:r>
                      <a:endParaRPr lang="cs-CZ" sz="1800" b="0" i="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4" name="Picture 2" descr="C:\Users\3\Downloads\certifikac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2132857"/>
            <a:ext cx="1107341" cy="1008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824264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9" name="Tabulka 5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69763393"/>
              </p:ext>
            </p:extLst>
          </p:nvPr>
        </p:nvGraphicFramePr>
        <p:xfrm>
          <a:off x="467544" y="1076712"/>
          <a:ext cx="8208912" cy="1920240"/>
        </p:xfrm>
        <a:graphic>
          <a:graphicData uri="http://schemas.openxmlformats.org/drawingml/2006/table">
            <a:tbl>
              <a:tblPr firstRow="1" bandRow="1">
                <a:tableStyleId>{775DCB02-9BB8-47FD-8907-85C794F793BA}</a:tableStyleId>
              </a:tblPr>
              <a:tblGrid>
                <a:gridCol w="8208912"/>
              </a:tblGrid>
              <a:tr h="0">
                <a:tc>
                  <a:txBody>
                    <a:bodyPr/>
                    <a:lstStyle/>
                    <a:p>
                      <a:r>
                        <a:rPr lang="cs-CZ" sz="1800" b="0" i="0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Na výrobky z </a:t>
                      </a:r>
                      <a:r>
                        <a:rPr lang="cs-CZ" sz="1800" b="1" i="0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členských státu EU se vztahuje princip vzájemného uznávání</a:t>
                      </a:r>
                      <a:r>
                        <a:rPr lang="cs-CZ" sz="1800" b="0" i="0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. Výrobky ze </a:t>
                      </a:r>
                      <a:r>
                        <a:rPr lang="cs-CZ" sz="1800" b="1" i="0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třetích</a:t>
                      </a:r>
                      <a:r>
                        <a:rPr lang="cs-CZ" sz="1800" b="0" i="0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 zemí musí být posouzeny podle požadavků EU nebo podle požadavků českých.</a:t>
                      </a:r>
                      <a:endParaRPr lang="cs-CZ" dirty="0" smtClean="0"/>
                    </a:p>
                  </a:txBody>
                  <a:tcPr/>
                </a:tc>
              </a:tr>
              <a:tr h="151956">
                <a:tc>
                  <a:txBody>
                    <a:bodyPr/>
                    <a:lstStyle/>
                    <a:p>
                      <a:r>
                        <a:rPr lang="cs-CZ" b="1" dirty="0" smtClean="0"/>
                        <a:t>Výrobce</a:t>
                      </a:r>
                      <a:r>
                        <a:rPr lang="cs-CZ" b="1" baseline="0" dirty="0" smtClean="0"/>
                        <a:t> nebo dovozce musí u výrobků zajistit: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b="0" baseline="0" dirty="0" smtClean="0"/>
                        <a:t>Technickou dokumentaci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cs-CZ" b="0" baseline="0" dirty="0" smtClean="0"/>
                        <a:t>Vlastnosti výrobků musí odpovídat základním požadavkům na výrobky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cs-CZ" b="0" baseline="0" dirty="0" smtClean="0"/>
                        <a:t>Všechny výrobky musí odpovídat technické dokumentaci</a:t>
                      </a: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1" name="Nadpis 1"/>
          <p:cNvSpPr>
            <a:spLocks noGrp="1"/>
          </p:cNvSpPr>
          <p:nvPr>
            <p:ph type="title"/>
          </p:nvPr>
        </p:nvSpPr>
        <p:spPr>
          <a:xfrm>
            <a:off x="446856" y="188640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Prokazování shody a certifikace výrobků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38766350"/>
              </p:ext>
            </p:extLst>
          </p:nvPr>
        </p:nvGraphicFramePr>
        <p:xfrm>
          <a:off x="467544" y="3329136"/>
          <a:ext cx="5040560" cy="3124200"/>
        </p:xfrm>
        <a:graphic>
          <a:graphicData uri="http://schemas.openxmlformats.org/drawingml/2006/table">
            <a:tbl>
              <a:tblPr firstRow="1" bandRow="1">
                <a:tableStyleId>{284E427A-3D55-4303-BF80-6455036E1DE7}</a:tableStyleId>
              </a:tblPr>
              <a:tblGrid>
                <a:gridCol w="5040560"/>
              </a:tblGrid>
              <a:tr h="0"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Prohlášení o shodě musí obsahovat tyto náležitosti</a:t>
                      </a:r>
                    </a:p>
                  </a:txBody>
                  <a:tcPr/>
                </a:tc>
              </a:tr>
              <a:tr h="151956">
                <a:tc>
                  <a:txBody>
                    <a:bodyPr/>
                    <a:lstStyle/>
                    <a:p>
                      <a:pPr marL="285750" indent="-285750">
                        <a:buFont typeface="Wingdings" pitchFamily="2" charset="2"/>
                        <a:buChar char="q"/>
                      </a:pPr>
                      <a:r>
                        <a:rPr lang="cs-CZ" b="0" dirty="0" smtClean="0"/>
                        <a:t>Údaje o výrobci nebo dovozci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285750" indent="-285750">
                        <a:buFont typeface="Wingdings" pitchFamily="2" charset="2"/>
                        <a:buChar char="q"/>
                      </a:pPr>
                      <a:r>
                        <a:rPr lang="cs-CZ" b="0" baseline="0" dirty="0" smtClean="0"/>
                        <a:t>Údaje o výrobku – značka, název, typ, model, výrobní číslo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285750" indent="-285750">
                        <a:buFont typeface="Wingdings" pitchFamily="2" charset="2"/>
                        <a:buChar char="q"/>
                      </a:pPr>
                      <a:r>
                        <a:rPr lang="cs-CZ" b="0" baseline="0" dirty="0" smtClean="0"/>
                        <a:t>Popis a určení výrobku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285750" indent="-285750">
                        <a:buFont typeface="Wingdings" pitchFamily="2" charset="2"/>
                        <a:buChar char="q"/>
                      </a:pPr>
                      <a:r>
                        <a:rPr lang="cs-CZ" b="0" baseline="0" dirty="0" smtClean="0"/>
                        <a:t>Seznam technických předpisů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285750" indent="-285750">
                        <a:buFont typeface="Wingdings" pitchFamily="2" charset="2"/>
                        <a:buChar char="q"/>
                      </a:pPr>
                      <a:r>
                        <a:rPr lang="cs-CZ" b="0" baseline="0" dirty="0" smtClean="0"/>
                        <a:t>Potvrzení, že výrobek splňuje základní požadavky na výrobky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285750" indent="-285750">
                        <a:buFont typeface="Wingdings" pitchFamily="2" charset="2"/>
                        <a:buChar char="q"/>
                      </a:pPr>
                      <a:r>
                        <a:rPr lang="cs-CZ" b="0" baseline="0" dirty="0" smtClean="0"/>
                        <a:t>Datum vydání certifikátu</a:t>
                      </a: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C:\Users\1\Desktop\DSC01533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6968"/>
          <a:stretch/>
        </p:blipFill>
        <p:spPr bwMode="auto">
          <a:xfrm rot="5400000">
            <a:off x="5490180" y="3411076"/>
            <a:ext cx="3348216" cy="3024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575253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7" name="Tabulka 2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69467573"/>
              </p:ext>
            </p:extLst>
          </p:nvPr>
        </p:nvGraphicFramePr>
        <p:xfrm>
          <a:off x="539552" y="1052736"/>
          <a:ext cx="8064896" cy="2834640"/>
        </p:xfrm>
        <a:graphic>
          <a:graphicData uri="http://schemas.openxmlformats.org/drawingml/2006/table">
            <a:tbl>
              <a:tblPr firstRow="1" bandRow="1">
                <a:tableStyleId>{284E427A-3D55-4303-BF80-6455036E1DE7}</a:tableStyleId>
              </a:tblPr>
              <a:tblGrid>
                <a:gridCol w="8064896"/>
              </a:tblGrid>
              <a:tr h="0">
                <a:tc>
                  <a:txBody>
                    <a:bodyPr/>
                    <a:lstStyle/>
                    <a:p>
                      <a:r>
                        <a:rPr lang="cs-CZ" sz="1800" b="1" i="0" u="sng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Výrobková certifikace </a:t>
                      </a:r>
                      <a:r>
                        <a:rPr lang="cs-CZ" sz="1800" b="0" i="0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je proces potvrzení shody vlastností výrobků s požadavky technického předpisu. </a:t>
                      </a:r>
                      <a:endParaRPr lang="cs-CZ" baseline="0" dirty="0" smtClean="0"/>
                    </a:p>
                  </a:txBody>
                  <a:tcPr/>
                </a:tc>
              </a:tr>
              <a:tr h="151956">
                <a:tc>
                  <a:txBody>
                    <a:bodyPr/>
                    <a:lstStyle/>
                    <a:p>
                      <a:r>
                        <a:rPr lang="cs-CZ" sz="1800" b="0" i="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Certifikace</a:t>
                      </a:r>
                      <a:r>
                        <a:rPr lang="cs-CZ" sz="1800" b="0" i="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také  obnáší </a:t>
                      </a:r>
                      <a:r>
                        <a:rPr lang="cs-CZ" sz="1800" b="0" i="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dozor jakosti certifikovaného výrobku po dobu platnosti certifikátu.  (může být odebrán,</a:t>
                      </a:r>
                      <a:r>
                        <a:rPr lang="cs-CZ" sz="1800" b="0" i="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při nedodržování  např. hygienických nebo bezpečnostních předpisů)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b="0" i="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 certifikátem</a:t>
                      </a:r>
                      <a:r>
                        <a:rPr lang="cs-CZ" sz="1800" b="0" i="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se </a:t>
                      </a:r>
                      <a:r>
                        <a:rPr lang="cs-CZ" sz="1800" b="0" i="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často uděluje licence k užívání některé certifikační značky (  např. "Bezpečné hračky"). </a:t>
                      </a:r>
                      <a:endParaRPr lang="cs-CZ" b="1" baseline="0" dirty="0" smtClean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b="0" i="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Certifikace výrobků může být prováděna akreditovaným certifikačním orgánem popř.  </a:t>
                      </a:r>
                      <a:r>
                        <a:rPr lang="cs-CZ" sz="1800" b="0" i="0" kern="1200" dirty="0" err="1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neakreditovaně</a:t>
                      </a:r>
                      <a:endParaRPr lang="cs-CZ" b="1" baseline="0" dirty="0" smtClean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0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Prokazování shody a certifikace výrobků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2050" name="Picture 2" descr="C:\Users\1\Desktop\DSC01534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1168"/>
          <a:stretch/>
        </p:blipFill>
        <p:spPr bwMode="auto">
          <a:xfrm>
            <a:off x="539552" y="4102663"/>
            <a:ext cx="8064896" cy="24946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802646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827584" y="1124744"/>
            <a:ext cx="7632848" cy="3139321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cs-CZ" b="1" dirty="0" smtClean="0">
              <a:solidFill>
                <a:schemeClr val="tx1"/>
              </a:solidFill>
            </a:endParaRPr>
          </a:p>
          <a:p>
            <a:pPr marL="342900" indent="-342900">
              <a:buFont typeface="+mj-lt"/>
              <a:buAutoNum type="arabicPeriod"/>
            </a:pPr>
            <a:r>
              <a:rPr lang="cs-CZ" b="1" dirty="0" smtClean="0"/>
              <a:t>otázka:  </a:t>
            </a:r>
            <a:r>
              <a:rPr lang="cs-CZ" b="1" dirty="0" smtClean="0">
                <a:solidFill>
                  <a:schemeClr val="tx1"/>
                </a:solidFill>
              </a:rPr>
              <a:t> Co musí obsahovat prohlášení o shodě?</a:t>
            </a:r>
          </a:p>
          <a:p>
            <a:endParaRPr lang="cs-CZ" b="1" dirty="0">
              <a:solidFill>
                <a:schemeClr val="tx1"/>
              </a:solidFill>
            </a:endParaRPr>
          </a:p>
          <a:p>
            <a:endParaRPr lang="cs-CZ" b="1" dirty="0" smtClean="0">
              <a:solidFill>
                <a:schemeClr val="tx1"/>
              </a:solidFill>
            </a:endParaRPr>
          </a:p>
          <a:p>
            <a:endParaRPr lang="cs-CZ" b="1" dirty="0">
              <a:solidFill>
                <a:schemeClr val="tx1"/>
              </a:solidFill>
            </a:endParaRPr>
          </a:p>
          <a:p>
            <a:endParaRPr lang="cs-CZ" b="1" dirty="0" smtClean="0">
              <a:solidFill>
                <a:schemeClr val="tx1"/>
              </a:solidFill>
            </a:endParaRPr>
          </a:p>
          <a:p>
            <a:endParaRPr lang="cs-CZ" b="1" dirty="0">
              <a:solidFill>
                <a:schemeClr val="tx1"/>
              </a:solidFill>
            </a:endParaRPr>
          </a:p>
          <a:p>
            <a:endParaRPr lang="cs-CZ" b="1" dirty="0" smtClean="0">
              <a:solidFill>
                <a:schemeClr val="tx1"/>
              </a:solidFill>
            </a:endParaRPr>
          </a:p>
          <a:p>
            <a:endParaRPr lang="cs-CZ" b="1" dirty="0">
              <a:solidFill>
                <a:schemeClr val="tx1"/>
              </a:solidFill>
            </a:endParaRPr>
          </a:p>
          <a:p>
            <a:endParaRPr lang="cs-CZ" b="1" dirty="0" smtClean="0">
              <a:solidFill>
                <a:schemeClr val="tx1"/>
              </a:solidFill>
            </a:endParaRPr>
          </a:p>
          <a:p>
            <a:endParaRPr lang="cs-CZ" b="1" dirty="0" smtClean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27584" y="5517232"/>
            <a:ext cx="7620318" cy="276999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schemeClr val="tx1"/>
                </a:solidFill>
              </a:rPr>
              <a:t>Použité zdroje:    archiv autora</a:t>
            </a:r>
            <a:endParaRPr lang="cs-CZ" sz="1200" b="1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1403648" y="2060848"/>
            <a:ext cx="5976664" cy="1800200"/>
          </a:xfrm>
          <a:prstGeom prst="roundRect">
            <a:avLst>
              <a:gd name="adj" fmla="val 17725"/>
            </a:avLst>
          </a:prstGeom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fontAlgn="t"/>
            <a:endParaRPr lang="cs-CZ" dirty="0" smtClean="0"/>
          </a:p>
          <a:p>
            <a:pPr fontAlgn="t"/>
            <a:r>
              <a:rPr lang="cs-CZ" dirty="0" smtClean="0"/>
              <a:t>Údaje </a:t>
            </a:r>
            <a:r>
              <a:rPr lang="cs-CZ" dirty="0"/>
              <a:t>o výrobci nebo dovozci</a:t>
            </a:r>
          </a:p>
          <a:p>
            <a:pPr fontAlgn="t"/>
            <a:r>
              <a:rPr lang="cs-CZ" dirty="0"/>
              <a:t>Údaje o výrobku – značka, název, typ, model, výrobní číslo</a:t>
            </a:r>
          </a:p>
          <a:p>
            <a:pPr fontAlgn="t"/>
            <a:r>
              <a:rPr lang="cs-CZ" dirty="0"/>
              <a:t>Popis a určení výrobku</a:t>
            </a:r>
          </a:p>
          <a:p>
            <a:pPr fontAlgn="t"/>
            <a:r>
              <a:rPr lang="cs-CZ" dirty="0"/>
              <a:t>Seznam technických předpisů</a:t>
            </a:r>
          </a:p>
          <a:p>
            <a:pPr fontAlgn="t"/>
            <a:r>
              <a:rPr lang="cs-CZ" dirty="0"/>
              <a:t>Potvrzení, že výrobek splňuje základní požadavky na výrobky</a:t>
            </a:r>
          </a:p>
          <a:p>
            <a:pPr fontAlgn="t"/>
            <a:r>
              <a:rPr lang="cs-CZ" dirty="0"/>
              <a:t>Datum vydání certifikátu</a:t>
            </a:r>
          </a:p>
          <a:p>
            <a:pPr algn="ctr"/>
            <a:endParaRPr lang="cs-CZ" b="1" dirty="0">
              <a:solidFill>
                <a:schemeClr val="tx1"/>
              </a:solidFill>
              <a:effectLst/>
            </a:endParaRPr>
          </a:p>
        </p:txBody>
      </p:sp>
      <p:sp>
        <p:nvSpPr>
          <p:cNvPr id="9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Prokazování shody a certifikace výrobků</a:t>
            </a:r>
          </a:p>
        </p:txBody>
      </p:sp>
    </p:spTree>
    <p:extLst>
      <p:ext uri="{BB962C8B-B14F-4D97-AF65-F5344CB8AC3E}">
        <p14:creationId xmlns:p14="http://schemas.microsoft.com/office/powerpoint/2010/main" val="40978420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build="p" animBg="1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201</TotalTime>
  <Words>497</Words>
  <Application>Microsoft Office PowerPoint</Application>
  <PresentationFormat>Předvádění na obrazovce (4:3)</PresentationFormat>
  <Paragraphs>64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Prokazování shody a certifikace výrobků</vt:lpstr>
      <vt:lpstr>Prokazování shody a certifikace výrobků</vt:lpstr>
      <vt:lpstr>Prokazování shody a certifikace výrobků</vt:lpstr>
      <vt:lpstr>Prokazování shody a certifikace výrobků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1</dc:creator>
  <cp:lastModifiedBy>1</cp:lastModifiedBy>
  <cp:revision>8</cp:revision>
  <dcterms:created xsi:type="dcterms:W3CDTF">2013-03-06T14:31:48Z</dcterms:created>
  <dcterms:modified xsi:type="dcterms:W3CDTF">2013-04-10T12:04:09Z</dcterms:modified>
</cp:coreProperties>
</file>