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72" r:id="rId5"/>
    <p:sldId id="259" r:id="rId6"/>
    <p:sldId id="273" r:id="rId7"/>
    <p:sldId id="260" r:id="rId8"/>
    <p:sldId id="274" r:id="rId9"/>
    <p:sldId id="261" r:id="rId10"/>
    <p:sldId id="263" r:id="rId11"/>
    <p:sldId id="275" r:id="rId12"/>
    <p:sldId id="262" r:id="rId13"/>
    <p:sldId id="276" r:id="rId14"/>
    <p:sldId id="264" r:id="rId15"/>
    <p:sldId id="277" r:id="rId16"/>
    <p:sldId id="265" r:id="rId17"/>
    <p:sldId id="278" r:id="rId18"/>
    <p:sldId id="266" r:id="rId19"/>
    <p:sldId id="279" r:id="rId20"/>
    <p:sldId id="268" r:id="rId21"/>
    <p:sldId id="280" r:id="rId22"/>
    <p:sldId id="269" r:id="rId23"/>
    <p:sldId id="281" r:id="rId24"/>
    <p:sldId id="267" r:id="rId25"/>
    <p:sldId id="282" r:id="rId26"/>
    <p:sldId id="270" r:id="rId27"/>
    <p:sldId id="283" r:id="rId28"/>
    <p:sldId id="271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856" autoAdjust="0"/>
  </p:normalViewPr>
  <p:slideViewPr>
    <p:cSldViewPr>
      <p:cViewPr varScale="1">
        <p:scale>
          <a:sx n="64" d="100"/>
          <a:sy n="64" d="100"/>
        </p:scale>
        <p:origin x="-15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200" baseline="0" dirty="0" smtClean="0"/>
            <a:t>VY_12_INOVACE_35_ČS</a:t>
          </a:r>
          <a:endParaRPr lang="cs-CZ" sz="12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800" dirty="0" smtClean="0"/>
            <a:t>Základní škola a Mateřská škola Halže,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České národní obrození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CZ.1.07/1.4.00/21.3551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2C90433-5833-4FBB-B44D-19162BCCA373}">
      <dgm:prSet custT="1"/>
      <dgm:spPr/>
      <dgm:t>
        <a:bodyPr/>
        <a:lstStyle/>
        <a:p>
          <a:pPr algn="l" rtl="0"/>
          <a:r>
            <a:rPr lang="cs-CZ" sz="2000" dirty="0"/>
            <a:t>                         </a:t>
          </a:r>
          <a:r>
            <a:rPr lang="cs-CZ" sz="1800" dirty="0"/>
            <a:t>příspěvková organizace</a:t>
          </a:r>
          <a:endParaRPr lang="cs-CZ" sz="2000" dirty="0"/>
        </a:p>
      </dgm:t>
    </dgm:pt>
    <dgm:pt modelId="{FE263347-0334-4678-A4E1-694A34352365}" type="parTrans" cxnId="{44F76B10-125B-49BC-B31D-2D21480A6EC6}">
      <dgm:prSet/>
      <dgm:spPr/>
      <dgm:t>
        <a:bodyPr/>
        <a:lstStyle/>
        <a:p>
          <a:endParaRPr lang="cs-CZ"/>
        </a:p>
      </dgm:t>
    </dgm:pt>
    <dgm:pt modelId="{85A51028-DDCB-4FE7-B282-F905D135B24A}" type="sibTrans" cxnId="{44F76B10-125B-49BC-B31D-2D21480A6EC6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Pavla Dokoupilová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 custLinFactNeighborX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97" custLinFactNeighborY="1829"/>
      <dgm:spPr/>
      <dgm:t>
        <a:bodyPr/>
        <a:lstStyle/>
        <a:p>
          <a:endParaRPr lang="cs-CZ"/>
        </a:p>
      </dgm:t>
    </dgm:pt>
    <dgm:pt modelId="{4F6CFBA2-9153-4703-BA77-A719B4C5992C}" type="pres">
      <dgm:prSet presAssocID="{B2C90433-5833-4FBB-B44D-19162BCCA373}" presName="vertSpace2" presStyleLbl="node1" presStyleIdx="0" presStyleCnt="6"/>
      <dgm:spPr/>
    </dgm:pt>
    <dgm:pt modelId="{14A8BC0B-DAF3-4FCE-8B99-89DA11DD994F}" type="pres">
      <dgm:prSet presAssocID="{B2C90433-5833-4FBB-B44D-19162BCCA373}" presName="circle2" presStyleLbl="node1" presStyleIdx="1" presStyleCnt="6"/>
      <dgm:spPr/>
      <dgm:t>
        <a:bodyPr/>
        <a:lstStyle/>
        <a:p>
          <a:endParaRPr lang="cs-CZ"/>
        </a:p>
      </dgm:t>
    </dgm:pt>
    <dgm:pt modelId="{D9392410-2770-4347-933B-60A9F6903FBE}" type="pres">
      <dgm:prSet presAssocID="{B2C90433-5833-4FBB-B44D-19162BCCA373}" presName="rect2" presStyleLbl="alignAcc1" presStyleIdx="1" presStyleCnt="6"/>
      <dgm:spPr/>
      <dgm:t>
        <a:bodyPr/>
        <a:lstStyle/>
        <a:p>
          <a:endParaRPr lang="cs-CZ"/>
        </a:p>
      </dgm:t>
    </dgm:pt>
    <dgm:pt modelId="{09EDFEAC-03A2-463C-9AF0-B3BDF8DF2AE1}" type="pres">
      <dgm:prSet presAssocID="{D1B46980-6531-4606-95E6-44980827E919}" presName="vertSpace3" presStyleLbl="node1" presStyleIdx="1" presStyleCnt="6"/>
      <dgm:spPr/>
    </dgm:pt>
    <dgm:pt modelId="{7CF15BB8-F72E-45BD-9712-5ED6653D95D5}" type="pres">
      <dgm:prSet presAssocID="{D1B46980-6531-4606-95E6-44980827E919}" presName="circle3" presStyleLbl="node1" presStyleIdx="2" presStyleCnt="6"/>
      <dgm:spPr/>
    </dgm:pt>
    <dgm:pt modelId="{5F013748-4A2A-480C-96C5-0CD231CBE889}" type="pres">
      <dgm:prSet presAssocID="{D1B46980-6531-4606-95E6-44980827E919}" presName="rect3" presStyleLbl="alignAcc1" presStyleIdx="2" presStyleCnt="6"/>
      <dgm:spPr/>
      <dgm:t>
        <a:bodyPr/>
        <a:lstStyle/>
        <a:p>
          <a:endParaRPr lang="cs-CZ"/>
        </a:p>
      </dgm:t>
    </dgm:pt>
    <dgm:pt modelId="{4E9C25AC-9260-44B9-B073-F9B14E98DB74}" type="pres">
      <dgm:prSet presAssocID="{B651F6E3-6281-48DB-9319-2AEAFDAE7572}" presName="vertSpace4" presStyleLbl="node1" presStyleIdx="2" presStyleCnt="6"/>
      <dgm:spPr/>
    </dgm:pt>
    <dgm:pt modelId="{C9A5F600-7420-4D42-9687-33E03BDF265C}" type="pres">
      <dgm:prSet presAssocID="{B651F6E3-6281-48DB-9319-2AEAFDAE7572}" presName="circle4" presStyleLbl="node1" presStyleIdx="3" presStyleCnt="6"/>
      <dgm:spPr/>
      <dgm:t>
        <a:bodyPr/>
        <a:lstStyle/>
        <a:p>
          <a:endParaRPr lang="cs-CZ"/>
        </a:p>
      </dgm:t>
    </dgm:pt>
    <dgm:pt modelId="{3AA16991-9ECE-445A-A70C-A94F691C7006}" type="pres">
      <dgm:prSet presAssocID="{B651F6E3-6281-48DB-9319-2AEAFDAE7572}" presName="rect4" presStyleLbl="alignAcc1" presStyleIdx="3" presStyleCnt="6"/>
      <dgm:spPr/>
      <dgm:t>
        <a:bodyPr/>
        <a:lstStyle/>
        <a:p>
          <a:endParaRPr lang="cs-CZ"/>
        </a:p>
      </dgm:t>
    </dgm:pt>
    <dgm:pt modelId="{DD3786C8-B436-4B50-9608-196999D0516C}" type="pres">
      <dgm:prSet presAssocID="{D8197B8C-B260-4A16-BDF4-0947B075E274}" presName="vertSpace5" presStyleLbl="node1" presStyleIdx="3" presStyleCnt="6"/>
      <dgm:spPr/>
    </dgm:pt>
    <dgm:pt modelId="{F8FC9227-4FB5-4957-BB25-93061D0C28FB}" type="pres">
      <dgm:prSet presAssocID="{D8197B8C-B260-4A16-BDF4-0947B075E274}" presName="circle5" presStyleLbl="node1" presStyleIdx="4" presStyleCnt="6"/>
      <dgm:spPr/>
    </dgm:pt>
    <dgm:pt modelId="{CA38FC10-2C5A-4897-8271-E6B0CE1D6BB0}" type="pres">
      <dgm:prSet presAssocID="{D8197B8C-B260-4A16-BDF4-0947B075E274}" presName="rect5" presStyleLbl="alignAcc1" presStyleIdx="4" presStyleCnt="6"/>
      <dgm:spPr/>
      <dgm:t>
        <a:bodyPr/>
        <a:lstStyle/>
        <a:p>
          <a:endParaRPr lang="cs-CZ"/>
        </a:p>
      </dgm:t>
    </dgm:pt>
    <dgm:pt modelId="{31B89C0F-C23D-4A3E-8A0B-BECE90065C6E}" type="pres">
      <dgm:prSet presAssocID="{4C35D32F-0EAB-4CD7-82EE-45574DC2A586}" presName="vertSpace6" presStyleLbl="node1" presStyleIdx="4" presStyleCnt="6"/>
      <dgm:spPr/>
    </dgm:pt>
    <dgm:pt modelId="{5D5757ED-2392-418D-A431-E9244F111100}" type="pres">
      <dgm:prSet presAssocID="{4C35D32F-0EAB-4CD7-82EE-45574DC2A586}" presName="circle6" presStyleLbl="node1" presStyleIdx="5" presStyleCnt="6"/>
      <dgm:spPr/>
    </dgm:pt>
    <dgm:pt modelId="{3C37292F-5271-4C3A-A997-20B5C1B6872D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6A7B9D-E3A6-4D41-8CDA-DEA199065E9E}" type="pres">
      <dgm:prSet presAssocID="{B2C90433-5833-4FBB-B44D-19162BCCA373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E5CC36-9736-4704-B22E-2D7944A0BBD1}" type="pres">
      <dgm:prSet presAssocID="{D1B46980-6531-4606-95E6-44980827E91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DB4571-421D-4058-AAB5-064D170F22B0}" type="pres">
      <dgm:prSet presAssocID="{B651F6E3-6281-48DB-9319-2AEAFDAE7572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D4614E-3F74-4EC4-B359-7FB1B8348A94}" type="pres">
      <dgm:prSet presAssocID="{D8197B8C-B260-4A16-BDF4-0947B075E274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616B6F-1171-4D86-B1AD-21F3C76E9237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99253EE-5740-431A-9399-37F447966D56}" type="presOf" srcId="{B651F6E3-6281-48DB-9319-2AEAFDAE7572}" destId="{3AA16991-9ECE-445A-A70C-A94F691C7006}" srcOrd="0" destOrd="0" presId="urn:microsoft.com/office/officeart/2005/8/layout/target3"/>
    <dgm:cxn modelId="{52B5A2C5-A054-4E76-B47D-7E576933DD28}" type="presOf" srcId="{B2C90433-5833-4FBB-B44D-19162BCCA373}" destId="{526A7B9D-E3A6-4D41-8CDA-DEA199065E9E}" srcOrd="1" destOrd="0" presId="urn:microsoft.com/office/officeart/2005/8/layout/target3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3964AEC1-A82B-451D-9E8A-7F41CDD9FB7D}" type="presOf" srcId="{D1B46980-6531-4606-95E6-44980827E919}" destId="{37E5CC36-9736-4704-B22E-2D7944A0BBD1}" srcOrd="1" destOrd="0" presId="urn:microsoft.com/office/officeart/2005/8/layout/target3"/>
    <dgm:cxn modelId="{16DD21C0-ED47-478E-8C7C-A3C8F18EA538}" type="presOf" srcId="{B651F6E3-6281-48DB-9319-2AEAFDAE7572}" destId="{64DB4571-421D-4058-AAB5-064D170F22B0}" srcOrd="1" destOrd="0" presId="urn:microsoft.com/office/officeart/2005/8/layout/target3"/>
    <dgm:cxn modelId="{F98C15D8-54FE-466A-B822-AC55BC810A4C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E2A2ED7-3089-4D2A-8A78-2AD4B2A302EF}" type="presOf" srcId="{D8197B8C-B260-4A16-BDF4-0947B075E274}" destId="{CA38FC10-2C5A-4897-8271-E6B0CE1D6BB0}" srcOrd="0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47EE8F10-7E49-405F-AC1E-5D686A1C3C74}" type="presOf" srcId="{B2C90433-5833-4FBB-B44D-19162BCCA373}" destId="{D9392410-2770-4347-933B-60A9F6903FBE}" srcOrd="0" destOrd="0" presId="urn:microsoft.com/office/officeart/2005/8/layout/target3"/>
    <dgm:cxn modelId="{44F76B10-125B-49BC-B31D-2D21480A6EC6}" srcId="{757F3AB3-0718-4624-B441-E567A8F0AB56}" destId="{B2C90433-5833-4FBB-B44D-19162BCCA373}" srcOrd="1" destOrd="0" parTransId="{FE263347-0334-4678-A4E1-694A34352365}" sibTransId="{85A51028-DDCB-4FE7-B282-F905D135B24A}"/>
    <dgm:cxn modelId="{3897FF10-4122-4D26-81C9-037A854592A3}" type="presOf" srcId="{D8197B8C-B260-4A16-BDF4-0947B075E274}" destId="{12D4614E-3F74-4EC4-B359-7FB1B8348A94}" srcOrd="1" destOrd="0" presId="urn:microsoft.com/office/officeart/2005/8/layout/target3"/>
    <dgm:cxn modelId="{269784D0-6940-41BF-8CF7-74775DF2C891}" type="presOf" srcId="{4C35D32F-0EAB-4CD7-82EE-45574DC2A586}" destId="{3C37292F-5271-4C3A-A997-20B5C1B6872D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3E9F3929-CB64-4AEF-AC06-4FB1BFEDF887}" type="presOf" srcId="{757F3AB3-0718-4624-B441-E567A8F0AB56}" destId="{333A1088-737F-45CB-B68E-254E46348037}" srcOrd="0" destOrd="0" presId="urn:microsoft.com/office/officeart/2005/8/layout/target3"/>
    <dgm:cxn modelId="{F76DAB1D-39FF-46D9-BBA8-74CEA2108409}" type="presOf" srcId="{D1D4F407-5343-4D3F-B5B9-D407B03CAEB4}" destId="{AED2198E-93D5-4001-81B4-73124B309672}" srcOrd="1" destOrd="0" presId="urn:microsoft.com/office/officeart/2005/8/layout/target3"/>
    <dgm:cxn modelId="{55D9CADB-F0D0-4989-BCE1-1ACD92E24FC6}" type="presOf" srcId="{4C35D32F-0EAB-4CD7-82EE-45574DC2A586}" destId="{69616B6F-1171-4D86-B1AD-21F3C76E9237}" srcOrd="1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20FCD7BE-126A-4AC5-844B-9251AA4FB846}" type="presOf" srcId="{D1B46980-6531-4606-95E6-44980827E919}" destId="{5F013748-4A2A-480C-96C5-0CD231CBE889}" srcOrd="0" destOrd="0" presId="urn:microsoft.com/office/officeart/2005/8/layout/target3"/>
    <dgm:cxn modelId="{797F4E46-3F7F-48A5-9C7C-67D0B1007A05}" type="presParOf" srcId="{333A1088-737F-45CB-B68E-254E46348037}" destId="{F5ABB229-8D3B-4694-996A-96F23CF14429}" srcOrd="0" destOrd="0" presId="urn:microsoft.com/office/officeart/2005/8/layout/target3"/>
    <dgm:cxn modelId="{93694C24-9198-456A-A627-47F4ECECF407}" type="presParOf" srcId="{333A1088-737F-45CB-B68E-254E46348037}" destId="{F41139FD-01EE-4571-8B17-4FB00FC51163}" srcOrd="1" destOrd="0" presId="urn:microsoft.com/office/officeart/2005/8/layout/target3"/>
    <dgm:cxn modelId="{62BB1E06-EAAC-4C1F-9025-6D6B2CD54F27}" type="presParOf" srcId="{333A1088-737F-45CB-B68E-254E46348037}" destId="{D005CE8C-CC26-4C3E-AC11-E15060ECD759}" srcOrd="2" destOrd="0" presId="urn:microsoft.com/office/officeart/2005/8/layout/target3"/>
    <dgm:cxn modelId="{323CB21B-FBDB-45B5-8357-DC9344E1DA6F}" type="presParOf" srcId="{333A1088-737F-45CB-B68E-254E46348037}" destId="{4F6CFBA2-9153-4703-BA77-A719B4C5992C}" srcOrd="3" destOrd="0" presId="urn:microsoft.com/office/officeart/2005/8/layout/target3"/>
    <dgm:cxn modelId="{ABA3AFC9-D1E7-4462-A33D-A1E270C9F935}" type="presParOf" srcId="{333A1088-737F-45CB-B68E-254E46348037}" destId="{14A8BC0B-DAF3-4FCE-8B99-89DA11DD994F}" srcOrd="4" destOrd="0" presId="urn:microsoft.com/office/officeart/2005/8/layout/target3"/>
    <dgm:cxn modelId="{A59E30BB-B8B0-4FFC-AFA9-C93BCCD14124}" type="presParOf" srcId="{333A1088-737F-45CB-B68E-254E46348037}" destId="{D9392410-2770-4347-933B-60A9F6903FBE}" srcOrd="5" destOrd="0" presId="urn:microsoft.com/office/officeart/2005/8/layout/target3"/>
    <dgm:cxn modelId="{ECC7866B-B56D-49EA-B0FA-590A8405E9F3}" type="presParOf" srcId="{333A1088-737F-45CB-B68E-254E46348037}" destId="{09EDFEAC-03A2-463C-9AF0-B3BDF8DF2AE1}" srcOrd="6" destOrd="0" presId="urn:microsoft.com/office/officeart/2005/8/layout/target3"/>
    <dgm:cxn modelId="{46649903-3859-4937-9E94-C56476B70FA8}" type="presParOf" srcId="{333A1088-737F-45CB-B68E-254E46348037}" destId="{7CF15BB8-F72E-45BD-9712-5ED6653D95D5}" srcOrd="7" destOrd="0" presId="urn:microsoft.com/office/officeart/2005/8/layout/target3"/>
    <dgm:cxn modelId="{4549FF33-E375-4C4E-A88C-454BDEC06D0E}" type="presParOf" srcId="{333A1088-737F-45CB-B68E-254E46348037}" destId="{5F013748-4A2A-480C-96C5-0CD231CBE889}" srcOrd="8" destOrd="0" presId="urn:microsoft.com/office/officeart/2005/8/layout/target3"/>
    <dgm:cxn modelId="{DEF30247-5A91-4CC8-B72D-C32C71849EF0}" type="presParOf" srcId="{333A1088-737F-45CB-B68E-254E46348037}" destId="{4E9C25AC-9260-44B9-B073-F9B14E98DB74}" srcOrd="9" destOrd="0" presId="urn:microsoft.com/office/officeart/2005/8/layout/target3"/>
    <dgm:cxn modelId="{9E07AB3C-4C36-4026-A5B2-3F24E4456266}" type="presParOf" srcId="{333A1088-737F-45CB-B68E-254E46348037}" destId="{C9A5F600-7420-4D42-9687-33E03BDF265C}" srcOrd="10" destOrd="0" presId="urn:microsoft.com/office/officeart/2005/8/layout/target3"/>
    <dgm:cxn modelId="{371B17CD-E06B-448E-8343-E9E4AA428891}" type="presParOf" srcId="{333A1088-737F-45CB-B68E-254E46348037}" destId="{3AA16991-9ECE-445A-A70C-A94F691C7006}" srcOrd="11" destOrd="0" presId="urn:microsoft.com/office/officeart/2005/8/layout/target3"/>
    <dgm:cxn modelId="{F0D2DECF-CE2A-4881-8C0E-C670762E6A24}" type="presParOf" srcId="{333A1088-737F-45CB-B68E-254E46348037}" destId="{DD3786C8-B436-4B50-9608-196999D0516C}" srcOrd="12" destOrd="0" presId="urn:microsoft.com/office/officeart/2005/8/layout/target3"/>
    <dgm:cxn modelId="{27222D53-30AB-4E5F-B2B6-54C69DCC475E}" type="presParOf" srcId="{333A1088-737F-45CB-B68E-254E46348037}" destId="{F8FC9227-4FB5-4957-BB25-93061D0C28FB}" srcOrd="13" destOrd="0" presId="urn:microsoft.com/office/officeart/2005/8/layout/target3"/>
    <dgm:cxn modelId="{B1259507-AAC2-47AA-AA15-08CC79117975}" type="presParOf" srcId="{333A1088-737F-45CB-B68E-254E46348037}" destId="{CA38FC10-2C5A-4897-8271-E6B0CE1D6BB0}" srcOrd="14" destOrd="0" presId="urn:microsoft.com/office/officeart/2005/8/layout/target3"/>
    <dgm:cxn modelId="{3FDC4F21-466D-4E76-88F7-F340EA2E3120}" type="presParOf" srcId="{333A1088-737F-45CB-B68E-254E46348037}" destId="{31B89C0F-C23D-4A3E-8A0B-BECE90065C6E}" srcOrd="15" destOrd="0" presId="urn:microsoft.com/office/officeart/2005/8/layout/target3"/>
    <dgm:cxn modelId="{0996BBF9-AAA5-40E9-8267-6A68A15DD3E7}" type="presParOf" srcId="{333A1088-737F-45CB-B68E-254E46348037}" destId="{5D5757ED-2392-418D-A431-E9244F111100}" srcOrd="16" destOrd="0" presId="urn:microsoft.com/office/officeart/2005/8/layout/target3"/>
    <dgm:cxn modelId="{A73E4362-7ECC-443A-A983-99D3F437D3F8}" type="presParOf" srcId="{333A1088-737F-45CB-B68E-254E46348037}" destId="{3C37292F-5271-4C3A-A997-20B5C1B6872D}" srcOrd="17" destOrd="0" presId="urn:microsoft.com/office/officeart/2005/8/layout/target3"/>
    <dgm:cxn modelId="{DF7976A5-F1AD-4AA5-9D24-27DC463F3E33}" type="presParOf" srcId="{333A1088-737F-45CB-B68E-254E46348037}" destId="{AED2198E-93D5-4001-81B4-73124B309672}" srcOrd="18" destOrd="0" presId="urn:microsoft.com/office/officeart/2005/8/layout/target3"/>
    <dgm:cxn modelId="{F7405B75-E25A-4DC6-94E9-9D7CF52C0062}" type="presParOf" srcId="{333A1088-737F-45CB-B68E-254E46348037}" destId="{526A7B9D-E3A6-4D41-8CDA-DEA199065E9E}" srcOrd="19" destOrd="0" presId="urn:microsoft.com/office/officeart/2005/8/layout/target3"/>
    <dgm:cxn modelId="{494D7AC1-0B42-4106-8D4F-93EAC54BE424}" type="presParOf" srcId="{333A1088-737F-45CB-B68E-254E46348037}" destId="{37E5CC36-9736-4704-B22E-2D7944A0BBD1}" srcOrd="20" destOrd="0" presId="urn:microsoft.com/office/officeart/2005/8/layout/target3"/>
    <dgm:cxn modelId="{840ECDD5-9968-42BB-98D5-082E4D0F8483}" type="presParOf" srcId="{333A1088-737F-45CB-B68E-254E46348037}" destId="{64DB4571-421D-4058-AAB5-064D170F22B0}" srcOrd="21" destOrd="0" presId="urn:microsoft.com/office/officeart/2005/8/layout/target3"/>
    <dgm:cxn modelId="{3ADC799E-9B2C-4DF7-99CE-C05118AA7759}" type="presParOf" srcId="{333A1088-737F-45CB-B68E-254E46348037}" destId="{12D4614E-3F74-4EC4-B359-7FB1B8348A94}" srcOrd="22" destOrd="0" presId="urn:microsoft.com/office/officeart/2005/8/layout/target3"/>
    <dgm:cxn modelId="{30168A09-54CD-4BFE-813B-EFEF5266FCA4}" type="presParOf" srcId="{333A1088-737F-45CB-B68E-254E46348037}" destId="{69616B6F-1171-4D86-B1AD-21F3C76E9237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156" y="0"/>
          <a:ext cx="2604135" cy="260413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02067" y="0"/>
          <a:ext cx="5150802" cy="26041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800" kern="1200" dirty="0" smtClean="0"/>
            <a:t>Základní škola a Mateřská škola Halže,</a:t>
          </a:r>
          <a:endParaRPr lang="cs-CZ" sz="2000" kern="1200" dirty="0"/>
        </a:p>
      </dsp:txBody>
      <dsp:txXfrm>
        <a:off x="1302067" y="0"/>
        <a:ext cx="5150802" cy="325517"/>
      </dsp:txXfrm>
    </dsp:sp>
    <dsp:sp modelId="{14A8BC0B-DAF3-4FCE-8B99-89DA11DD994F}">
      <dsp:nvSpPr>
        <dsp:cNvPr id="0" name=""/>
        <dsp:cNvSpPr/>
      </dsp:nvSpPr>
      <dsp:spPr>
        <a:xfrm>
          <a:off x="227862" y="325517"/>
          <a:ext cx="2148410" cy="21484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9392410-2770-4347-933B-60A9F6903FBE}">
      <dsp:nvSpPr>
        <dsp:cNvPr id="0" name=""/>
        <dsp:cNvSpPr/>
      </dsp:nvSpPr>
      <dsp:spPr>
        <a:xfrm>
          <a:off x="1302067" y="325517"/>
          <a:ext cx="5150802" cy="21484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/>
            <a:t>                         </a:t>
          </a:r>
          <a:r>
            <a:rPr lang="cs-CZ" sz="1800" kern="1200" dirty="0"/>
            <a:t>příspěvková organizace</a:t>
          </a:r>
          <a:endParaRPr lang="cs-CZ" sz="2000" kern="1200" dirty="0"/>
        </a:p>
      </dsp:txBody>
      <dsp:txXfrm>
        <a:off x="1302067" y="325517"/>
        <a:ext cx="5150802" cy="325517"/>
      </dsp:txXfrm>
    </dsp:sp>
    <dsp:sp modelId="{7CF15BB8-F72E-45BD-9712-5ED6653D95D5}">
      <dsp:nvSpPr>
        <dsp:cNvPr id="0" name=""/>
        <dsp:cNvSpPr/>
      </dsp:nvSpPr>
      <dsp:spPr>
        <a:xfrm>
          <a:off x="455724" y="651035"/>
          <a:ext cx="1692686" cy="169268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013748-4A2A-480C-96C5-0CD231CBE889}">
      <dsp:nvSpPr>
        <dsp:cNvPr id="0" name=""/>
        <dsp:cNvSpPr/>
      </dsp:nvSpPr>
      <dsp:spPr>
        <a:xfrm>
          <a:off x="1302067" y="651035"/>
          <a:ext cx="5150802" cy="16926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Pavla Dokoupilová</a:t>
          </a:r>
          <a:endParaRPr lang="cs-CZ" sz="2000" kern="1200" dirty="0"/>
        </a:p>
      </dsp:txBody>
      <dsp:txXfrm>
        <a:off x="1302067" y="651035"/>
        <a:ext cx="5150802" cy="325515"/>
      </dsp:txXfrm>
    </dsp:sp>
    <dsp:sp modelId="{C9A5F600-7420-4D42-9687-33E03BDF265C}">
      <dsp:nvSpPr>
        <dsp:cNvPr id="0" name=""/>
        <dsp:cNvSpPr/>
      </dsp:nvSpPr>
      <dsp:spPr>
        <a:xfrm>
          <a:off x="683585" y="976550"/>
          <a:ext cx="1236964" cy="12369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AA16991-9ECE-445A-A70C-A94F691C7006}">
      <dsp:nvSpPr>
        <dsp:cNvPr id="0" name=""/>
        <dsp:cNvSpPr/>
      </dsp:nvSpPr>
      <dsp:spPr>
        <a:xfrm>
          <a:off x="1302067" y="976550"/>
          <a:ext cx="5150802" cy="12369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200" kern="1200" baseline="0" dirty="0" smtClean="0"/>
            <a:t>VY_12_INOVACE_35_ČS</a:t>
          </a:r>
          <a:endParaRPr lang="cs-CZ" sz="1200" kern="1200" dirty="0"/>
        </a:p>
      </dsp:txBody>
      <dsp:txXfrm>
        <a:off x="1302067" y="976550"/>
        <a:ext cx="5150802" cy="325517"/>
      </dsp:txXfrm>
    </dsp:sp>
    <dsp:sp modelId="{F8FC9227-4FB5-4957-BB25-93061D0C28FB}">
      <dsp:nvSpPr>
        <dsp:cNvPr id="0" name=""/>
        <dsp:cNvSpPr/>
      </dsp:nvSpPr>
      <dsp:spPr>
        <a:xfrm>
          <a:off x="911447" y="1302068"/>
          <a:ext cx="781239" cy="781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A38FC10-2C5A-4897-8271-E6B0CE1D6BB0}">
      <dsp:nvSpPr>
        <dsp:cNvPr id="0" name=""/>
        <dsp:cNvSpPr/>
      </dsp:nvSpPr>
      <dsp:spPr>
        <a:xfrm>
          <a:off x="1302067" y="1302068"/>
          <a:ext cx="5150802" cy="781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České národní obrození</a:t>
          </a:r>
          <a:endParaRPr lang="cs-CZ" sz="2000" kern="1200" dirty="0"/>
        </a:p>
      </dsp:txBody>
      <dsp:txXfrm>
        <a:off x="1302067" y="1302068"/>
        <a:ext cx="5150802" cy="325517"/>
      </dsp:txXfrm>
    </dsp:sp>
    <dsp:sp modelId="{5D5757ED-2392-418D-A431-E9244F111100}">
      <dsp:nvSpPr>
        <dsp:cNvPr id="0" name=""/>
        <dsp:cNvSpPr/>
      </dsp:nvSpPr>
      <dsp:spPr>
        <a:xfrm>
          <a:off x="1139309" y="1627586"/>
          <a:ext cx="325515" cy="3255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C37292F-5271-4C3A-A997-20B5C1B6872D}">
      <dsp:nvSpPr>
        <dsp:cNvPr id="0" name=""/>
        <dsp:cNvSpPr/>
      </dsp:nvSpPr>
      <dsp:spPr>
        <a:xfrm>
          <a:off x="1302067" y="1627586"/>
          <a:ext cx="5150802" cy="3255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CZ.1.07/1.4.00/21.3551</a:t>
          </a:r>
          <a:endParaRPr lang="cs-CZ" sz="2000" kern="1200" dirty="0"/>
        </a:p>
      </dsp:txBody>
      <dsp:txXfrm>
        <a:off x="1302067" y="1627586"/>
        <a:ext cx="5150802" cy="3255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140386-8B17-4B87-B2A7-B73824A29560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1F0017-6A85-4527-8AE7-A52BA0D865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9034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1F0017-6A85-4527-8AE7-A52BA0D865E6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7148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1F0017-6A85-4527-8AE7-A52BA0D865E6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467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0F02-0FE6-4F9B-864F-466437D18A0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98C5-30CE-4575-AF5E-294B4E5D4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8173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0F02-0FE6-4F9B-864F-466437D18A0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98C5-30CE-4575-AF5E-294B4E5D4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59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0F02-0FE6-4F9B-864F-466437D18A0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98C5-30CE-4575-AF5E-294B4E5D4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1626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0F02-0FE6-4F9B-864F-466437D18A0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98C5-30CE-4575-AF5E-294B4E5D4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200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0F02-0FE6-4F9B-864F-466437D18A0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98C5-30CE-4575-AF5E-294B4E5D4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4689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0F02-0FE6-4F9B-864F-466437D18A0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98C5-30CE-4575-AF5E-294B4E5D4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9919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0F02-0FE6-4F9B-864F-466437D18A0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98C5-30CE-4575-AF5E-294B4E5D4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7487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0F02-0FE6-4F9B-864F-466437D18A0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98C5-30CE-4575-AF5E-294B4E5D4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0758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0F02-0FE6-4F9B-864F-466437D18A0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98C5-30CE-4575-AF5E-294B4E5D4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5770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0F02-0FE6-4F9B-864F-466437D18A0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98C5-30CE-4575-AF5E-294B4E5D4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844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0F02-0FE6-4F9B-864F-466437D18A0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E98C5-30CE-4575-AF5E-294B4E5D4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35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F0F02-0FE6-4F9B-864F-466437D18A0A}" type="datetimeFigureOut">
              <a:rPr lang="cs-CZ" smtClean="0"/>
              <a:t>12.4.2013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E98C5-30CE-4575-AF5E-294B4E5D4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8339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slib.cz/david.rybczuk/prazdniny/WWW/kasparek.JPG" TargetMode="External"/><Relationship Id="rId13" Type="http://schemas.openxmlformats.org/officeDocument/2006/relationships/hyperlink" Target="http://img.radio.cz/pictures/knihy/kde_domov_muj1.jpg" TargetMode="External"/><Relationship Id="rId3" Type="http://schemas.openxmlformats.org/officeDocument/2006/relationships/hyperlink" Target="http://www.zememeric.cz/osobnosti/foto/802_II._Josef.jpg" TargetMode="External"/><Relationship Id="rId7" Type="http://schemas.openxmlformats.org/officeDocument/2006/relationships/hyperlink" Target="http://upload.wikimedia.org/wikipedia/commons/8/89/Mat%C4%9Bj_Kopeck%C3%BD.jpg" TargetMode="External"/><Relationship Id="rId12" Type="http://schemas.openxmlformats.org/officeDocument/2006/relationships/hyperlink" Target="http://img.radio.cz/pictures/osobnosti/tyl_j_k.jpg" TargetMode="External"/><Relationship Id="rId2" Type="http://schemas.openxmlformats.org/officeDocument/2006/relationships/hyperlink" Target="http://www.panovnici.estranky.cz/img/picture/262/Marie-Terezi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dn.dipity.com/uploads/events/55099b2a104cc72ccadf25f9001a265a_1M.png" TargetMode="External"/><Relationship Id="rId11" Type="http://schemas.openxmlformats.org/officeDocument/2006/relationships/hyperlink" Target="http://www.literama.sk/data/produkty/obrazky/4/7/5/5/dejiny-narodu-ceskeho_s.jpg" TargetMode="External"/><Relationship Id="rId5" Type="http://schemas.openxmlformats.org/officeDocument/2006/relationships/hyperlink" Target="http://simonak.eu/images/obrazky_ostatni_strany/h_k/2_9.jpg" TargetMode="External"/><Relationship Id="rId10" Type="http://schemas.openxmlformats.org/officeDocument/2006/relationships/hyperlink" Target="http://upload.wikimedia.org/wikipedia/commons/thumb/b/ba/Franti%C5%A1ek_Palack%C3%BD.jpg/220px-Franti%C5%A1ek_Palack%C3%BD.jpg" TargetMode="External"/><Relationship Id="rId4" Type="http://schemas.openxmlformats.org/officeDocument/2006/relationships/hyperlink" Target="http://www.neaktuality.cz/wp-content/uploads/2_9_11.jpg" TargetMode="External"/><Relationship Id="rId9" Type="http://schemas.openxmlformats.org/officeDocument/2006/relationships/hyperlink" Target="http://www.rodinnevylety.cz/wp-content/uploads/2010/01/Prachatice-exponat-1.jpg" TargetMode="External"/><Relationship Id="rId14" Type="http://schemas.openxmlformats.org/officeDocument/2006/relationships/hyperlink" Target="http://d.gr-assets.com/books/1271013444l/7989178.jpg" TargetMode="Externa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img3.ceskatelevize.cz/program/porady/1096911352/foto/4659.jpg" TargetMode="External"/><Relationship Id="rId3" Type="http://schemas.openxmlformats.org/officeDocument/2006/relationships/hyperlink" Target="http://media.novinky.cz/805/268050-original1-ln4yq.jpg" TargetMode="External"/><Relationship Id="rId7" Type="http://schemas.openxmlformats.org/officeDocument/2006/relationships/hyperlink" Target="http://www.antikvariatik.cz/fotovelke/14915.jpg" TargetMode="External"/><Relationship Id="rId2" Type="http://schemas.openxmlformats.org/officeDocument/2006/relationships/hyperlink" Target="http://www.antikvariat59.cz/product_images/temp_big/1349873873lp-15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arm6.staticflickr.com/5046/5333940702_4094568e9c_z.jpg" TargetMode="External"/><Relationship Id="rId5" Type="http://schemas.openxmlformats.org/officeDocument/2006/relationships/hyperlink" Target="http://upload.wikimedia.org/wikipedia/commons/6/68/Josef_Dobrovsky_Vilimek.jpg" TargetMode="External"/><Relationship Id="rId4" Type="http://schemas.openxmlformats.org/officeDocument/2006/relationships/hyperlink" Target="http://upload.wikimedia.org/wikipedia/commons/thumb/b/b0/Jan_Vil%C3%ADmek_-_Franti%C5%A1ek_%C5%A0kroup.jpg/190px-Jan_Vil%C3%ADmek_-_Franti%C5%A1ek_%C5%A0kroup.jpg" TargetMode="External"/><Relationship Id="rId9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7" name="Diagram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7569639"/>
              </p:ext>
            </p:extLst>
          </p:nvPr>
        </p:nvGraphicFramePr>
        <p:xfrm>
          <a:off x="327660" y="994410"/>
          <a:ext cx="6452870" cy="26041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47900" algn="l"/>
              </a:tabLst>
            </a:pPr>
            <a:r>
              <a:rPr kumimoji="0" lang="cs-CZ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   	</a:t>
            </a:r>
            <a:endParaRPr kumimoji="0" lang="cs-CZ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47900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595" y="4941168"/>
            <a:ext cx="5972810" cy="120396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6888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5. ročníku.</a:t>
            </a:r>
          </a:p>
          <a:p>
            <a:r>
              <a:rPr lang="cs-CZ" dirty="0" smtClean="0"/>
              <a:t>Slouží jako seznámení s novým učivem České národní obrození.</a:t>
            </a:r>
          </a:p>
          <a:p>
            <a:r>
              <a:rPr lang="cs-CZ" dirty="0" smtClean="0"/>
              <a:t>V závěru prezentace je zařazen kvíz, s jehož pomocí si žáci ověří získané znalosti z probraného učiva.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137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Nadvláda němčiny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70912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Marie Terezie a Josef II. chtěli, aby byla habsburská říše </a:t>
            </a:r>
            <a:r>
              <a:rPr lang="cs-CZ" sz="2800" b="1" dirty="0" smtClean="0"/>
              <a:t>silným - slabým státem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V jednotlivých částech říše se </a:t>
            </a:r>
            <a:r>
              <a:rPr lang="cs-CZ" sz="2800" b="1" dirty="0" smtClean="0"/>
              <a:t>mluvilo jedním -mnoha  jazyky. </a:t>
            </a:r>
          </a:p>
          <a:p>
            <a:r>
              <a:rPr lang="cs-CZ" sz="2800" b="1" dirty="0" smtClean="0"/>
              <a:t>Špatně</a:t>
            </a:r>
            <a:r>
              <a:rPr lang="cs-CZ" sz="2800" dirty="0" smtClean="0"/>
              <a:t> se mezi sebou </a:t>
            </a:r>
            <a:r>
              <a:rPr lang="cs-CZ" sz="2800" b="1" dirty="0" smtClean="0"/>
              <a:t>dorozumívali</a:t>
            </a:r>
            <a:r>
              <a:rPr lang="cs-CZ" sz="2800" dirty="0" smtClean="0"/>
              <a:t> vojáci v císařské </a:t>
            </a:r>
            <a:r>
              <a:rPr lang="cs-CZ" sz="2800" b="1" dirty="0" smtClean="0"/>
              <a:t>armádě</a:t>
            </a:r>
            <a:r>
              <a:rPr lang="cs-CZ" sz="2800" dirty="0" smtClean="0"/>
              <a:t>. </a:t>
            </a:r>
          </a:p>
          <a:p>
            <a:r>
              <a:rPr lang="cs-CZ" sz="2800" dirty="0" smtClean="0"/>
              <a:t>Při jednáních </a:t>
            </a:r>
            <a:r>
              <a:rPr lang="cs-CZ" sz="2800" b="1" dirty="0" smtClean="0"/>
              <a:t>na úřadech, </a:t>
            </a:r>
            <a:r>
              <a:rPr lang="cs-CZ" sz="2800" dirty="0" smtClean="0"/>
              <a:t>dochází k nedorozumění.</a:t>
            </a:r>
          </a:p>
          <a:p>
            <a:r>
              <a:rPr lang="cs-CZ" sz="2800" dirty="0" smtClean="0"/>
              <a:t>Habsburkové vládnou z Vídně, mluví se zde německy.</a:t>
            </a:r>
          </a:p>
          <a:p>
            <a:r>
              <a:rPr lang="cs-CZ" sz="2800" dirty="0" smtClean="0"/>
              <a:t>Proto se stala jedinou úřední řečí </a:t>
            </a:r>
            <a:r>
              <a:rPr lang="cs-CZ" sz="2800" b="1" dirty="0" smtClean="0"/>
              <a:t>němčina.</a:t>
            </a:r>
          </a:p>
          <a:p>
            <a:endParaRPr lang="cs-CZ" sz="28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 descr="C:\Users\pdokoupilova\Desktop\Marie-Terez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1585289" cy="1458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dokoupilova\Desktop\802_II__Jose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973" y="248094"/>
            <a:ext cx="970693" cy="1339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2699792" y="2060848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300192" y="2492896"/>
            <a:ext cx="14058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283968" y="4941168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196399" y="4941168"/>
            <a:ext cx="135557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724127" y="5445224"/>
            <a:ext cx="1472271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516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      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3600" b="1" dirty="0" smtClean="0"/>
          </a:p>
          <a:p>
            <a:pPr marL="0" indent="0">
              <a:buNone/>
            </a:pP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/>
              <a:t>	</a:t>
            </a:r>
            <a:r>
              <a:rPr lang="cs-CZ" sz="3600" b="1" dirty="0" smtClean="0"/>
              <a:t>Proč bylo rozhodnuto, že se jedinou 	úřední řečí v habsburské říši stane   				němčina?</a:t>
            </a:r>
            <a:endParaRPr lang="cs-CZ" sz="3600" b="1" dirty="0"/>
          </a:p>
        </p:txBody>
      </p:sp>
      <p:sp>
        <p:nvSpPr>
          <p:cNvPr id="4" name="Obdélník 3"/>
          <p:cNvSpPr/>
          <p:nvPr/>
        </p:nvSpPr>
        <p:spPr>
          <a:xfrm>
            <a:off x="4139952" y="4149080"/>
            <a:ext cx="165618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386" name="Picture 2" descr="C:\Users\pdokoupilova\AppData\Local\Microsoft\Windows\Temporary Internet Files\Content.IE5\8QAIU81M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46993">
            <a:off x="3471643" y="818765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061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 českých zemích - poněmčování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1196752"/>
            <a:ext cx="8136904" cy="5256584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Pouze německy se mluvilo</a:t>
            </a:r>
          </a:p>
          <a:p>
            <a:pPr>
              <a:buFont typeface="Wingdings" pitchFamily="2" charset="2"/>
              <a:buChar char="Ø"/>
            </a:pPr>
            <a:r>
              <a:rPr lang="cs-CZ" sz="2400" i="1" dirty="0" smtClean="0"/>
              <a:t>v armádě, </a:t>
            </a:r>
          </a:p>
          <a:p>
            <a:pPr>
              <a:buFont typeface="Wingdings" pitchFamily="2" charset="2"/>
              <a:buChar char="Ø"/>
            </a:pPr>
            <a:r>
              <a:rPr lang="cs-CZ" sz="2400" i="1" dirty="0" smtClean="0"/>
              <a:t>na úřadech</a:t>
            </a:r>
          </a:p>
          <a:p>
            <a:pPr>
              <a:buFont typeface="Wingdings" pitchFamily="2" charset="2"/>
              <a:buChar char="Ø"/>
            </a:pPr>
            <a:r>
              <a:rPr lang="cs-CZ" sz="2400" i="1" dirty="0" smtClean="0"/>
              <a:t>ve vyšších školách</a:t>
            </a:r>
            <a:r>
              <a:rPr lang="cs-CZ" sz="2400" dirty="0" smtClean="0"/>
              <a:t>  	</a:t>
            </a:r>
          </a:p>
          <a:p>
            <a:pPr>
              <a:buFont typeface="Wingdings" pitchFamily="2" charset="2"/>
              <a:buChar char="Ø"/>
            </a:pPr>
            <a:r>
              <a:rPr lang="cs-CZ" sz="2400" i="1" dirty="0"/>
              <a:t>k</a:t>
            </a:r>
            <a:r>
              <a:rPr lang="cs-CZ" sz="2400" i="1" dirty="0" smtClean="0"/>
              <a:t>nihy se tiskly převážně v němčině</a:t>
            </a:r>
            <a:r>
              <a:rPr lang="cs-CZ" sz="2400" dirty="0" smtClean="0"/>
              <a:t>	</a:t>
            </a:r>
          </a:p>
          <a:p>
            <a:pPr>
              <a:buFont typeface="Wingdings" pitchFamily="2" charset="2"/>
              <a:buChar char="Ø"/>
            </a:pPr>
            <a:r>
              <a:rPr lang="cs-CZ" sz="2400" i="1" dirty="0"/>
              <a:t>n</a:t>
            </a:r>
            <a:r>
              <a:rPr lang="cs-CZ" sz="2400" i="1" dirty="0" smtClean="0"/>
              <a:t>ěmčina byla řečí vrchnosti, bohatých měšťanů, vzdělaných lidí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Česky mluvili jen</a:t>
            </a:r>
          </a:p>
          <a:p>
            <a:pPr>
              <a:buFont typeface="Wingdings" pitchFamily="2" charset="2"/>
              <a:buChar char="Ø"/>
            </a:pPr>
            <a:r>
              <a:rPr lang="cs-CZ" sz="2400" i="1" dirty="0"/>
              <a:t>p</a:t>
            </a:r>
            <a:r>
              <a:rPr lang="cs-CZ" sz="2400" i="1" dirty="0" smtClean="0"/>
              <a:t>oddaní na venkově</a:t>
            </a:r>
          </a:p>
          <a:p>
            <a:pPr>
              <a:buFont typeface="Wingdings" pitchFamily="2" charset="2"/>
              <a:buChar char="Ø"/>
            </a:pPr>
            <a:r>
              <a:rPr lang="cs-CZ" sz="2400" i="1" dirty="0"/>
              <a:t>p</a:t>
            </a:r>
            <a:r>
              <a:rPr lang="cs-CZ" sz="2400" i="1" dirty="0" smtClean="0"/>
              <a:t>rostí lidé ve městech </a:t>
            </a:r>
          </a:p>
          <a:p>
            <a:pPr marL="0" indent="0">
              <a:buNone/>
            </a:pPr>
            <a:r>
              <a:rPr lang="cs-CZ" sz="2400" dirty="0" smtClean="0"/>
              <a:t>Hrozilo nebezpečí, že bude </a:t>
            </a:r>
            <a:r>
              <a:rPr lang="cs-CZ" sz="2400" dirty="0" smtClean="0">
                <a:solidFill>
                  <a:srgbClr val="C00000"/>
                </a:solidFill>
              </a:rPr>
              <a:t>český jazyk </a:t>
            </a:r>
            <a:r>
              <a:rPr lang="cs-CZ" sz="2400" dirty="0" smtClean="0"/>
              <a:t>postupně</a:t>
            </a:r>
            <a:r>
              <a:rPr lang="cs-CZ" sz="2400" dirty="0" smtClean="0">
                <a:solidFill>
                  <a:srgbClr val="C00000"/>
                </a:solidFill>
              </a:rPr>
              <a:t> zapomenut.</a:t>
            </a:r>
          </a:p>
          <a:p>
            <a:pPr>
              <a:buFont typeface="Wingdings" pitchFamily="2" charset="2"/>
              <a:buChar char="Ø"/>
            </a:pPr>
            <a:endParaRPr lang="cs-CZ" sz="2400" dirty="0" smtClean="0"/>
          </a:p>
          <a:p>
            <a:pPr>
              <a:buFont typeface="Wingdings" pitchFamily="2" charset="2"/>
              <a:buChar char="Ø"/>
            </a:pPr>
            <a:endParaRPr lang="cs-CZ" sz="2400" dirty="0" smtClean="0"/>
          </a:p>
        </p:txBody>
      </p:sp>
      <p:pic>
        <p:nvPicPr>
          <p:cNvPr id="4099" name="Picture 3" descr="C:\Users\pdokoupilova\AppData\Local\Microsoft\Windows\Temporary Internet Files\Content.IE5\JZCYPMQS\MC900019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20535"/>
            <a:ext cx="1440160" cy="1256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254330" y="3429000"/>
            <a:ext cx="518457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483768" y="4653136"/>
            <a:ext cx="115212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267744" y="5157192"/>
            <a:ext cx="170648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254330" y="5589240"/>
            <a:ext cx="499007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3929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b="1" dirty="0" smtClean="0"/>
          </a:p>
          <a:p>
            <a:pPr marL="514350" indent="-514350">
              <a:buAutoNum type="arabicPeriod"/>
            </a:pPr>
            <a:r>
              <a:rPr lang="cs-CZ" b="1" dirty="0" smtClean="0"/>
              <a:t>V českých zemích nastalo období    	poněmčování.</a:t>
            </a:r>
          </a:p>
          <a:p>
            <a:pPr marL="514350" indent="-514350">
              <a:buAutoNum type="arabicPeriod"/>
            </a:pPr>
            <a:r>
              <a:rPr lang="cs-CZ" b="1" dirty="0" smtClean="0"/>
              <a:t>Kde se mluvilo pouze německy?</a:t>
            </a:r>
          </a:p>
          <a:p>
            <a:pPr marL="514350" indent="-514350">
              <a:buAutoNum type="arabicPeriod"/>
            </a:pPr>
            <a:r>
              <a:rPr lang="cs-CZ" b="1" dirty="0" smtClean="0"/>
              <a:t>Jaké vrstvy obyvatel mezi sebou komunikovaly česky?</a:t>
            </a:r>
          </a:p>
          <a:p>
            <a:pPr marL="514350" indent="-514350">
              <a:buAutoNum type="arabicPeriod"/>
            </a:pPr>
            <a:r>
              <a:rPr lang="cs-CZ" b="1" dirty="0" smtClean="0"/>
              <a:t>Co hrozilo?</a:t>
            </a:r>
            <a:endParaRPr lang="cs-CZ" b="1" dirty="0"/>
          </a:p>
        </p:txBody>
      </p:sp>
      <p:pic>
        <p:nvPicPr>
          <p:cNvPr id="17410" name="Picture 2" descr="C:\Users\pdokoupilova\AppData\Local\Microsoft\Windows\Temporary Internet Files\Content.IE5\8QAIU81M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03266">
            <a:off x="3628366" y="476672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187624" y="2791757"/>
            <a:ext cx="25202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55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Počátky národního obrození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 zrušení nevolnictví roku 1781 – na studia do měst přichází i chlapci z venkova.</a:t>
            </a:r>
          </a:p>
          <a:p>
            <a:pPr marL="0" indent="0">
              <a:buNone/>
            </a:pPr>
            <a:r>
              <a:rPr lang="cs-CZ" dirty="0" smtClean="0"/>
              <a:t>Začali studovat </a:t>
            </a:r>
            <a:r>
              <a:rPr lang="cs-CZ" b="1" dirty="0" smtClean="0"/>
              <a:t>český</a:t>
            </a:r>
            <a:r>
              <a:rPr lang="cs-CZ" dirty="0" smtClean="0"/>
              <a:t> jazyk, dějiny i kulturu.</a:t>
            </a:r>
          </a:p>
          <a:p>
            <a:r>
              <a:rPr lang="cs-CZ" dirty="0" smtClean="0"/>
              <a:t>Stávají se z nich </a:t>
            </a:r>
            <a:r>
              <a:rPr lang="cs-CZ" sz="2400" dirty="0" smtClean="0"/>
              <a:t>učitelé, kněží, úředníci, umělci, vědci.</a:t>
            </a:r>
          </a:p>
          <a:p>
            <a:r>
              <a:rPr lang="cs-CZ" dirty="0" smtClean="0"/>
              <a:t>Říkáme jim </a:t>
            </a:r>
            <a:r>
              <a:rPr lang="cs-CZ" b="1" dirty="0" smtClean="0"/>
              <a:t>vlastenci </a:t>
            </a:r>
            <a:r>
              <a:rPr lang="cs-CZ" dirty="0" smtClean="0"/>
              <a:t>(</a:t>
            </a:r>
            <a:r>
              <a:rPr lang="cs-CZ" i="1" dirty="0" smtClean="0"/>
              <a:t>národní buditelé</a:t>
            </a:r>
            <a:r>
              <a:rPr lang="cs-CZ" dirty="0" smtClean="0"/>
              <a:t>).</a:t>
            </a:r>
          </a:p>
          <a:p>
            <a:r>
              <a:rPr lang="cs-CZ" dirty="0" smtClean="0"/>
              <a:t>Snažili se český jazyk zachránit.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436096" y="1628800"/>
            <a:ext cx="86409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923928" y="2132856"/>
            <a:ext cx="288032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491880" y="3284984"/>
            <a:ext cx="489654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771800" y="3933056"/>
            <a:ext cx="4824536" cy="565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 flipV="1">
            <a:off x="4355976" y="4592684"/>
            <a:ext cx="1656184" cy="432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6826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1. 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Kdo byli vlastenci?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284984"/>
            <a:ext cx="7488832" cy="3559430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8434" name="Picture 2" descr="C:\Users\pdokoupilova\AppData\Local\Microsoft\Windows\Temporary Internet Files\Content.IE5\8QAIU81M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88178">
            <a:off x="3398640" y="130496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175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Vlastenci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Vystupují na obranu </a:t>
            </a:r>
            <a:r>
              <a:rPr lang="cs-CZ" sz="3600" b="1" dirty="0" smtClean="0">
                <a:solidFill>
                  <a:srgbClr val="FF0000"/>
                </a:solidFill>
              </a:rPr>
              <a:t>své české vlasti</a:t>
            </a:r>
          </a:p>
          <a:p>
            <a:r>
              <a:rPr lang="cs-CZ" sz="3600" dirty="0" smtClean="0">
                <a:solidFill>
                  <a:srgbClr val="0070C0"/>
                </a:solidFill>
              </a:rPr>
              <a:t>Učitelé a kněží vystupují </a:t>
            </a:r>
            <a:r>
              <a:rPr lang="cs-CZ" sz="3600" b="1" dirty="0" smtClean="0">
                <a:solidFill>
                  <a:srgbClr val="0070C0"/>
                </a:solidFill>
              </a:rPr>
              <a:t>proti poněmčování</a:t>
            </a:r>
          </a:p>
          <a:p>
            <a:r>
              <a:rPr lang="cs-CZ" sz="3600" dirty="0" smtClean="0"/>
              <a:t>Národní hrdost a sebevědomí –  </a:t>
            </a:r>
            <a:r>
              <a:rPr lang="cs-CZ" sz="3600" b="1" dirty="0" smtClean="0"/>
              <a:t>stoupal zájem o českou minulost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Píší</a:t>
            </a:r>
            <a:r>
              <a:rPr lang="cs-CZ" sz="3600" dirty="0" smtClean="0">
                <a:solidFill>
                  <a:srgbClr val="FF0000"/>
                </a:solidFill>
              </a:rPr>
              <a:t> knihy </a:t>
            </a:r>
            <a:r>
              <a:rPr lang="cs-CZ" sz="3600" b="1" dirty="0" smtClean="0">
                <a:solidFill>
                  <a:srgbClr val="FF0000"/>
                </a:solidFill>
              </a:rPr>
              <a:t>v českém jazyce</a:t>
            </a:r>
          </a:p>
          <a:p>
            <a:r>
              <a:rPr lang="cs-CZ" sz="3600" b="1" dirty="0" smtClean="0">
                <a:solidFill>
                  <a:srgbClr val="0070C0"/>
                </a:solidFill>
              </a:rPr>
              <a:t>Překládají </a:t>
            </a:r>
            <a:r>
              <a:rPr lang="cs-CZ" sz="3600" dirty="0" smtClean="0">
                <a:solidFill>
                  <a:srgbClr val="0070C0"/>
                </a:solidFill>
              </a:rPr>
              <a:t>do češtiny knihy z jiných jazyků</a:t>
            </a:r>
          </a:p>
        </p:txBody>
      </p:sp>
      <p:pic>
        <p:nvPicPr>
          <p:cNvPr id="5124" name="Picture 4" descr="C:\Users\pdokoupilova\Desktop\tyl_j_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193644" cy="131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pdokoupilova\Desktop\václav matěj krameriu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78587"/>
            <a:ext cx="966596" cy="123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pdokoupilova\Desktop\palacký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773" y="228169"/>
            <a:ext cx="1068464" cy="1340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pdokoupilova\Desktop\Josef_Dobrovsky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25102"/>
            <a:ext cx="1100485" cy="134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932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56541"/>
            <a:ext cx="8229600" cy="1143000"/>
          </a:xfrm>
        </p:spPr>
        <p:txBody>
          <a:bodyPr/>
          <a:lstStyle/>
          <a:p>
            <a:r>
              <a:rPr lang="cs-CZ" b="1" dirty="0" smtClean="0"/>
              <a:t>Česká expedice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rvní české vydavatelství a knihkupectví</a:t>
            </a:r>
          </a:p>
          <a:p>
            <a:r>
              <a:rPr lang="cs-CZ" sz="2400" b="1" dirty="0" smtClean="0"/>
              <a:t>Václav Matěj Kramerius</a:t>
            </a:r>
          </a:p>
          <a:p>
            <a:r>
              <a:rPr lang="cs-CZ" sz="2400" i="1" dirty="0"/>
              <a:t>č</a:t>
            </a:r>
            <a:r>
              <a:rPr lang="cs-CZ" sz="2400" i="1" dirty="0" smtClean="0"/>
              <a:t>eské knihy, kalendáře, noviny</a:t>
            </a:r>
          </a:p>
          <a:p>
            <a:r>
              <a:rPr lang="cs-CZ" sz="2400" dirty="0" smtClean="0"/>
              <a:t>z Prahy se dostávají i do malých českých vesniček</a:t>
            </a:r>
            <a:endParaRPr lang="cs-CZ" sz="2400" dirty="0"/>
          </a:p>
        </p:txBody>
      </p:sp>
      <p:pic>
        <p:nvPicPr>
          <p:cNvPr id="6146" name="Picture 2" descr="C:\Users\pdokoupilova\Desktop\václav matěj krameri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48680"/>
            <a:ext cx="1872208" cy="2392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pdokoupilova\Desktop\česká expedi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452175"/>
            <a:ext cx="3600400" cy="316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pdokoupilova\Desktop\noviny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746" y="3407949"/>
            <a:ext cx="2261019" cy="3253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6419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sz="4000" b="1" dirty="0" smtClean="0"/>
              <a:t>Co sis zapamatoval o České expedici?</a:t>
            </a:r>
            <a:endParaRPr lang="cs-CZ" sz="4000" b="1" dirty="0"/>
          </a:p>
        </p:txBody>
      </p:sp>
      <p:pic>
        <p:nvPicPr>
          <p:cNvPr id="19458" name="Picture 2" descr="C:\Users\pdokoupilova\AppData\Local\Microsoft\Windows\Temporary Internet Files\Content.IE5\8QAIU81M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34797">
            <a:off x="3200628" y="116899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375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Divadlo </a:t>
            </a:r>
            <a:r>
              <a:rPr lang="cs-CZ" b="1" dirty="0" smtClean="0"/>
              <a:t>Bouda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Praze na dnešním Václavském náměstí</a:t>
            </a:r>
          </a:p>
          <a:p>
            <a:r>
              <a:rPr lang="cs-CZ" dirty="0"/>
              <a:t>d</a:t>
            </a:r>
            <a:r>
              <a:rPr lang="cs-CZ" dirty="0" smtClean="0"/>
              <a:t>řevěná divadelní budova – hry v češtině</a:t>
            </a:r>
            <a:endParaRPr lang="cs-CZ" dirty="0"/>
          </a:p>
        </p:txBody>
      </p:sp>
      <p:pic>
        <p:nvPicPr>
          <p:cNvPr id="7170" name="Picture 2" descr="C:\Users\pdokoupilova\Desktop\václavské náměst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1" y="2924944"/>
            <a:ext cx="5994789" cy="3625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8918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/>
              <a:t>  1.  Jak se jmenovalo první české divadlo na    	    dnešním Václavském náměstí?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 2.  V jakém jazyce  se v něm hrály divadelní 				hry?</a:t>
            </a:r>
            <a:endParaRPr lang="cs-CZ" b="1" dirty="0"/>
          </a:p>
        </p:txBody>
      </p:sp>
      <p:pic>
        <p:nvPicPr>
          <p:cNvPr id="20482" name="Picture 2" descr="C:\Users\pdokoupilova\AppData\Local\Microsoft\Windows\Temporary Internet Files\Content.IE5\8QAIU81M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56258">
            <a:off x="3563888" y="88442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0637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Kočovní loutkáři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Jezdí na venkov s českými divadelními hrami</a:t>
            </a:r>
          </a:p>
          <a:p>
            <a:r>
              <a:rPr lang="cs-CZ" dirty="0" smtClean="0"/>
              <a:t>Loutkář </a:t>
            </a:r>
            <a:r>
              <a:rPr lang="cs-CZ" b="1" dirty="0" smtClean="0"/>
              <a:t>Matěj Kopecký </a:t>
            </a:r>
            <a:r>
              <a:rPr lang="cs-CZ" dirty="0" smtClean="0"/>
              <a:t>– </a:t>
            </a:r>
            <a:r>
              <a:rPr lang="cs-CZ" i="1" dirty="0" smtClean="0"/>
              <a:t>Kašpárek</a:t>
            </a:r>
          </a:p>
          <a:p>
            <a:endParaRPr lang="cs-CZ" dirty="0"/>
          </a:p>
        </p:txBody>
      </p:sp>
      <p:pic>
        <p:nvPicPr>
          <p:cNvPr id="8194" name="Picture 2" descr="C:\Users\pdokoupilova\Desktop\kaspare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74380"/>
            <a:ext cx="2649984" cy="3854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pdokoupilova\Desktop\Prachatice-exponat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839702"/>
            <a:ext cx="4413485" cy="3723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pdokoupilova\Desktop\MATĚJ KOPECKÝ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88640"/>
            <a:ext cx="1077240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060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</a:t>
            </a:r>
            <a:r>
              <a:rPr lang="cs-CZ" b="1" dirty="0" smtClean="0"/>
              <a:t>Kdo byli kočovní loutkáři?</a:t>
            </a:r>
            <a:endParaRPr lang="cs-CZ" b="1" dirty="0"/>
          </a:p>
        </p:txBody>
      </p:sp>
      <p:pic>
        <p:nvPicPr>
          <p:cNvPr id="21506" name="Picture 2" descr="C:\Users\pdokoupilova\AppData\Local\Microsoft\Windows\Temporary Internet Files\Content.IE5\8QAIU81M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7913">
            <a:off x="3201620" y="153143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42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František Palacký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</a:t>
            </a:r>
            <a:r>
              <a:rPr lang="cs-CZ" dirty="0" smtClean="0"/>
              <a:t>istorik a politik</a:t>
            </a:r>
          </a:p>
          <a:p>
            <a:r>
              <a:rPr lang="cs-CZ" b="1" dirty="0"/>
              <a:t>v</a:t>
            </a:r>
            <a:r>
              <a:rPr lang="cs-CZ" b="1" dirty="0" smtClean="0"/>
              <a:t>ylíčil historii českého národa do roku 1526</a:t>
            </a:r>
            <a:endParaRPr lang="cs-CZ" b="1" dirty="0"/>
          </a:p>
        </p:txBody>
      </p:sp>
      <p:pic>
        <p:nvPicPr>
          <p:cNvPr id="9218" name="Picture 2" descr="C:\Users\pdokoupilova\Desktop\dejiny-narodu-ceskeho_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996953"/>
            <a:ext cx="2232248" cy="348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pdokoupilova\Desktop\palacký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8640"/>
            <a:ext cx="1690687" cy="212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69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b="1" dirty="0" smtClean="0"/>
              <a:t>Jak se jmenuje dílo Františka Palackého?</a:t>
            </a:r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O čem v knize psal?</a:t>
            </a:r>
            <a:endParaRPr lang="cs-CZ" b="1" dirty="0"/>
          </a:p>
        </p:txBody>
      </p:sp>
      <p:pic>
        <p:nvPicPr>
          <p:cNvPr id="22530" name="Picture 2" descr="C:\Users\pdokoupilova\AppData\Local\Microsoft\Windows\Temporary Internet Files\Content.IE5\8QAIU81M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98554">
            <a:off x="3655679" y="1196752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94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Josef Dobrovský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</a:t>
            </a:r>
            <a:r>
              <a:rPr lang="cs-CZ" dirty="0" smtClean="0"/>
              <a:t>ílo - </a:t>
            </a:r>
            <a:r>
              <a:rPr lang="cs-CZ" b="1" dirty="0" smtClean="0"/>
              <a:t>Dějiny české řeči a literatury</a:t>
            </a:r>
            <a:endParaRPr lang="cs-CZ" b="1" dirty="0"/>
          </a:p>
        </p:txBody>
      </p:sp>
      <p:pic>
        <p:nvPicPr>
          <p:cNvPr id="10242" name="Picture 2" descr="C:\Users\pdokoupilova\Desktop\Josef_Dobrovsk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93893"/>
            <a:ext cx="2598847" cy="3172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pdokoupilova\Desktop\149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520" y="2276872"/>
            <a:ext cx="2857500" cy="423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408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endParaRPr lang="cs-CZ" b="1" dirty="0"/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Kdo napsal knihu Dějiny české řeči a literatury?</a:t>
            </a:r>
            <a:endParaRPr lang="cs-CZ" b="1" dirty="0"/>
          </a:p>
        </p:txBody>
      </p:sp>
      <p:pic>
        <p:nvPicPr>
          <p:cNvPr id="23554" name="Picture 2" descr="C:\Users\pdokoupilova\AppData\Local\Microsoft\Windows\Temporary Internet Files\Content.IE5\8QAIU81M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89679">
            <a:off x="3419872" y="1196752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390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dirty="0" smtClean="0"/>
              <a:t>Josef Kajetán Tyl 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1484784"/>
            <a:ext cx="8712968" cy="5373216"/>
          </a:xfrm>
        </p:spPr>
        <p:txBody>
          <a:bodyPr>
            <a:normAutofit/>
          </a:bodyPr>
          <a:lstStyle/>
          <a:p>
            <a:r>
              <a:rPr lang="cs-CZ" sz="2400" b="1" i="1" dirty="0" smtClean="0"/>
              <a:t>dramatik, herec</a:t>
            </a:r>
            <a:r>
              <a:rPr lang="cs-CZ" sz="2400" dirty="0" smtClean="0"/>
              <a:t>, řídil divadlo v Praze</a:t>
            </a:r>
          </a:p>
          <a:p>
            <a:r>
              <a:rPr lang="cs-CZ" sz="2400" dirty="0" smtClean="0"/>
              <a:t>rakouské úřady jeho </a:t>
            </a:r>
            <a:r>
              <a:rPr lang="cs-CZ" sz="2400" b="1" dirty="0" smtClean="0"/>
              <a:t>divadlo rozpustily</a:t>
            </a:r>
          </a:p>
          <a:p>
            <a:r>
              <a:rPr lang="cs-CZ" sz="2400" dirty="0" smtClean="0"/>
              <a:t>založil vlastní </a:t>
            </a:r>
            <a:r>
              <a:rPr lang="cs-CZ" sz="2400" b="1" dirty="0" smtClean="0"/>
              <a:t>kočovnou společnost</a:t>
            </a:r>
          </a:p>
          <a:p>
            <a:r>
              <a:rPr lang="cs-CZ" sz="2400" dirty="0" smtClean="0"/>
              <a:t>Nejslavnější z her </a:t>
            </a:r>
            <a:r>
              <a:rPr lang="cs-CZ" sz="2400" b="1" dirty="0" smtClean="0"/>
              <a:t>Fidlovačka aneb žádný hněv a žádná rvačka </a:t>
            </a:r>
            <a:r>
              <a:rPr lang="cs-CZ" sz="2400" dirty="0" smtClean="0"/>
              <a:t>–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v ní poprvé zazněla r. 1834 píseň - </a:t>
            </a:r>
            <a:r>
              <a:rPr lang="cs-CZ" sz="2400" i="1" dirty="0" smtClean="0">
                <a:solidFill>
                  <a:srgbClr val="FF0000"/>
                </a:solidFill>
              </a:rPr>
              <a:t>Kde domov můj </a:t>
            </a:r>
            <a:r>
              <a:rPr lang="cs-CZ" sz="2400" u="sng" dirty="0" smtClean="0"/>
              <a:t>  </a:t>
            </a:r>
          </a:p>
          <a:p>
            <a:pPr marL="0" indent="0">
              <a:buNone/>
            </a:pPr>
            <a:r>
              <a:rPr lang="cs-CZ" sz="2400" u="sng" dirty="0" smtClean="0"/>
              <a:t>hudbu </a:t>
            </a:r>
            <a:r>
              <a:rPr lang="cs-CZ" sz="2400" dirty="0" smtClean="0"/>
              <a:t>složil </a:t>
            </a:r>
            <a:r>
              <a:rPr lang="cs-CZ" sz="2400" u="sng" dirty="0" smtClean="0"/>
              <a:t>František Škroup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                       -  byla zpívána při lidových poutích, na výletech,</a:t>
            </a:r>
          </a:p>
          <a:p>
            <a:pPr marL="0" indent="0">
              <a:buNone/>
            </a:pPr>
            <a:r>
              <a:rPr lang="cs-CZ" sz="2400" dirty="0" smtClean="0"/>
              <a:t>                                - po vzniku Československé republiky r. 1918  </a:t>
            </a:r>
          </a:p>
          <a:p>
            <a:pPr marL="0" indent="0">
              <a:buNone/>
            </a:pPr>
            <a:r>
              <a:rPr lang="cs-CZ" sz="2400" dirty="0" smtClean="0"/>
              <a:t>  			se stala první částí státní hymny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     </a:t>
            </a:r>
          </a:p>
        </p:txBody>
      </p:sp>
      <p:pic>
        <p:nvPicPr>
          <p:cNvPr id="11269" name="Picture 5" descr="C:\Users\pdokoupilova\Desktop\tyl_j_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154" y="404664"/>
            <a:ext cx="2126655" cy="2343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049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endParaRPr lang="cs-CZ" sz="2800" dirty="0" smtClean="0"/>
          </a:p>
          <a:p>
            <a:endParaRPr lang="cs-CZ" sz="2800" dirty="0" smtClean="0"/>
          </a:p>
          <a:p>
            <a:pPr marL="514350" indent="-514350" algn="ctr">
              <a:buAutoNum type="arabicPeriod"/>
            </a:pPr>
            <a:r>
              <a:rPr lang="cs-CZ" sz="2800" b="1" dirty="0" smtClean="0"/>
              <a:t>Kdo byl Josef Kajetán Tyl?</a:t>
            </a:r>
          </a:p>
          <a:p>
            <a:pPr marL="514350" indent="-514350" algn="ctr">
              <a:buAutoNum type="arabicPeriod"/>
            </a:pPr>
            <a:endParaRPr lang="cs-CZ" sz="2800" b="1" dirty="0" smtClean="0"/>
          </a:p>
          <a:p>
            <a:pPr marL="0" indent="0" algn="ctr">
              <a:buNone/>
            </a:pPr>
            <a:r>
              <a:rPr lang="cs-CZ" sz="2800" b="1" dirty="0" smtClean="0"/>
              <a:t>2. Jak se jmenovala jeho nejznámější divadelní  hra?</a:t>
            </a:r>
          </a:p>
          <a:p>
            <a:pPr marL="0" indent="0" algn="ctr">
              <a:buNone/>
            </a:pPr>
            <a:endParaRPr lang="cs-CZ" sz="2800" b="1" dirty="0" smtClean="0"/>
          </a:p>
          <a:p>
            <a:pPr marL="0" indent="0" algn="ctr">
              <a:buNone/>
            </a:pPr>
            <a:r>
              <a:rPr lang="cs-CZ" sz="2800" b="1" dirty="0" smtClean="0"/>
              <a:t>3. Co jste si zapamatovali o písni Kde domov můj?</a:t>
            </a:r>
            <a:endParaRPr lang="cs-CZ" sz="2800" b="1" dirty="0"/>
          </a:p>
        </p:txBody>
      </p:sp>
      <p:pic>
        <p:nvPicPr>
          <p:cNvPr id="24578" name="Picture 2" descr="C:\Users\pdokoupilova\AppData\Local\Microsoft\Windows\Temporary Internet Files\Content.IE5\8QAIU81M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22947">
            <a:off x="3131840" y="692696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374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Josef Kajetán Tyl</a:t>
            </a:r>
            <a:endParaRPr lang="cs-CZ" b="1" dirty="0"/>
          </a:p>
        </p:txBody>
      </p:sp>
      <p:pic>
        <p:nvPicPr>
          <p:cNvPr id="13314" name="Picture 2" descr="C:\Users\pdokoupilova\Desktop\strakonický dudák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41392"/>
            <a:ext cx="2803864" cy="411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pdokoupilova\Desktop\jan hu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287" y="2420888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89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b="1" dirty="0" smtClean="0"/>
              <a:t>Jaké další divadelní hry Josef Kajetán Tyl napsal?</a:t>
            </a:r>
            <a:endParaRPr lang="cs-CZ" b="1" dirty="0"/>
          </a:p>
        </p:txBody>
      </p:sp>
      <p:pic>
        <p:nvPicPr>
          <p:cNvPr id="25602" name="Picture 2" descr="C:\Users\pdokoupilova\AppData\Local\Microsoft\Windows\Temporary Internet Files\Content.IE5\8QAIU81M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34664">
            <a:off x="3203848" y="692696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18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Josef Jungmann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Česko – německý slovník</a:t>
            </a:r>
            <a:endParaRPr lang="cs-CZ" b="1" dirty="0"/>
          </a:p>
        </p:txBody>
      </p:sp>
      <p:pic>
        <p:nvPicPr>
          <p:cNvPr id="12290" name="Picture 2" descr="C:\Users\pdokoupilova\Desktop\5333940702_4094568e9c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564904"/>
            <a:ext cx="5159141" cy="3869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35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endParaRPr lang="cs-CZ" b="1" dirty="0"/>
          </a:p>
          <a:p>
            <a:pPr marL="0" indent="0" algn="ctr">
              <a:buNone/>
            </a:pPr>
            <a:r>
              <a:rPr lang="cs-CZ" b="1" dirty="0" smtClean="0"/>
              <a:t>Jaký slovník napsal Josef Jungmann?</a:t>
            </a:r>
            <a:endParaRPr lang="cs-CZ" b="1" dirty="0"/>
          </a:p>
        </p:txBody>
      </p:sp>
      <p:pic>
        <p:nvPicPr>
          <p:cNvPr id="26626" name="Picture 2" descr="C:\Users\pdokoupilova\AppData\Local\Microsoft\Windows\Temporary Internet Files\Content.IE5\8QAIU81M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78473">
            <a:off x="3543593" y="1463006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74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Obrození pokračuje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4857403"/>
          </a:xfrm>
        </p:spPr>
        <p:txBody>
          <a:bodyPr/>
          <a:lstStyle/>
          <a:p>
            <a:r>
              <a:rPr lang="cs-CZ" sz="2400" dirty="0" smtClean="0"/>
              <a:t>vznik </a:t>
            </a:r>
            <a:r>
              <a:rPr lang="cs-CZ" sz="2400" b="1" dirty="0" smtClean="0"/>
              <a:t>muzeí</a:t>
            </a:r>
          </a:p>
          <a:p>
            <a:r>
              <a:rPr lang="cs-CZ" sz="2400" dirty="0" smtClean="0"/>
              <a:t>v městečkách, větších vesnicích prostí lidé zakládají - </a:t>
            </a:r>
            <a:r>
              <a:rPr lang="cs-CZ" sz="2400" b="1" dirty="0" smtClean="0"/>
              <a:t>čtenářské spolky, ochotnická divadla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ořádaly se </a:t>
            </a:r>
            <a:r>
              <a:rPr lang="cs-CZ" sz="2400" b="1" dirty="0" smtClean="0"/>
              <a:t>taneční zábavy, večírky </a:t>
            </a:r>
          </a:p>
          <a:p>
            <a:pPr marL="0" indent="0"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      </a:t>
            </a:r>
            <a:r>
              <a:rPr lang="cs-CZ" sz="2400" dirty="0"/>
              <a:t> </a:t>
            </a:r>
            <a:r>
              <a:rPr lang="cs-CZ" sz="2400" dirty="0" smtClean="0"/>
              <a:t>-  </a:t>
            </a:r>
            <a:r>
              <a:rPr lang="cs-CZ" sz="2400" i="1" dirty="0" smtClean="0"/>
              <a:t>recitace</a:t>
            </a:r>
            <a:r>
              <a:rPr lang="cs-CZ" sz="2400" dirty="0" smtClean="0"/>
              <a:t> českých básní        				</a:t>
            </a:r>
            <a:endParaRPr lang="cs-CZ" sz="2400" dirty="0"/>
          </a:p>
          <a:p>
            <a:pPr marL="0" indent="0">
              <a:buNone/>
            </a:pPr>
            <a:r>
              <a:rPr lang="cs-CZ" sz="2400" i="1" dirty="0" smtClean="0"/>
              <a:t>            -   zpěv</a:t>
            </a:r>
            <a:r>
              <a:rPr lang="cs-CZ" sz="2400" dirty="0" smtClean="0"/>
              <a:t> lidových písní </a:t>
            </a:r>
          </a:p>
          <a:p>
            <a:pPr marL="0" indent="0">
              <a:buNone/>
            </a:pPr>
            <a:r>
              <a:rPr lang="cs-CZ" sz="2400" dirty="0" smtClean="0"/>
              <a:t>	-  </a:t>
            </a:r>
            <a:r>
              <a:rPr lang="cs-CZ" sz="2400" i="1" dirty="0" smtClean="0"/>
              <a:t>hrají se skladby </a:t>
            </a:r>
            <a:r>
              <a:rPr lang="cs-CZ" sz="2400" dirty="0" smtClean="0"/>
              <a:t>českých hudebních skladatelů</a:t>
            </a:r>
          </a:p>
          <a:p>
            <a:r>
              <a:rPr lang="cs-CZ" sz="2400" b="1" dirty="0"/>
              <a:t>č</a:t>
            </a:r>
            <a:r>
              <a:rPr lang="cs-CZ" sz="2400" b="1" dirty="0" smtClean="0"/>
              <a:t>eské bály </a:t>
            </a:r>
            <a:r>
              <a:rPr lang="cs-CZ" sz="2400" dirty="0" smtClean="0"/>
              <a:t>– český tanec - polka</a:t>
            </a:r>
          </a:p>
        </p:txBody>
      </p:sp>
      <p:pic>
        <p:nvPicPr>
          <p:cNvPr id="14338" name="Picture 2" descr="C:\Users\pdokoupilova\Desktop\46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444934"/>
            <a:ext cx="4047418" cy="228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555776" y="3068960"/>
            <a:ext cx="187220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228565" y="3429000"/>
            <a:ext cx="172819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563888" y="3933056"/>
            <a:ext cx="3744415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031940" y="4338228"/>
            <a:ext cx="79208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8925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514350" indent="-514350" algn="ctr">
              <a:buAutoNum type="arabicPeriod"/>
            </a:pPr>
            <a:r>
              <a:rPr lang="cs-CZ" b="1" dirty="0" smtClean="0"/>
              <a:t>Jak se na národním obrození podíleli prostí lidé?</a:t>
            </a:r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2. Jak se jmenoval nový český tanec, který vznikl v tomto období a později se rozšířil do celé Evropy?</a:t>
            </a:r>
            <a:endParaRPr lang="cs-CZ" b="1" dirty="0"/>
          </a:p>
        </p:txBody>
      </p:sp>
      <p:pic>
        <p:nvPicPr>
          <p:cNvPr id="27650" name="Picture 2" descr="C:\Users\pdokoupilova\AppData\Local\Microsoft\Windows\Temporary Internet Files\Content.IE5\8QAIU81M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0606">
            <a:off x="3102920" y="759987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85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300" b="1" dirty="0" smtClean="0">
                <a:solidFill>
                  <a:srgbClr val="FF0000"/>
                </a:solidFill>
              </a:rPr>
              <a:t>Kvíz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2200" b="1" dirty="0">
                <a:solidFill>
                  <a:srgbClr val="0070C0"/>
                </a:solidFill>
              </a:rPr>
              <a:t>Z</a:t>
            </a:r>
            <a:r>
              <a:rPr lang="cs-CZ" sz="2200" b="1" dirty="0" smtClean="0">
                <a:solidFill>
                  <a:srgbClr val="0070C0"/>
                </a:solidFill>
              </a:rPr>
              <a:t>apisuj všechny správné odpovědi.</a:t>
            </a:r>
            <a:endParaRPr lang="cs-CZ" sz="22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buAutoNum type="arabicPeriod"/>
            </a:pPr>
            <a:r>
              <a:rPr lang="cs-CZ" b="1" dirty="0" smtClean="0"/>
              <a:t>Jakou řeč zvolili habsburští panovníci jako úřední?</a:t>
            </a:r>
          </a:p>
          <a:p>
            <a:pPr marL="0" indent="0">
              <a:buNone/>
            </a:pPr>
            <a:r>
              <a:rPr lang="cs-CZ" dirty="0" smtClean="0"/>
              <a:t>      a) češtinu	b) němčinu    c) angličtinu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2. Oč se čeští vlastenci snažili?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</a:t>
            </a:r>
            <a:r>
              <a:rPr lang="cs-CZ" dirty="0" smtClean="0"/>
              <a:t>a) zachránit český jazyk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b) připomenout lidem českou minulost</a:t>
            </a:r>
            <a:endParaRPr lang="cs-CZ" b="1" dirty="0" smtClean="0"/>
          </a:p>
          <a:p>
            <a:pPr marL="514350" indent="-514350">
              <a:buAutoNum type="arabicPeriod"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3. Jak se jmenovalo první české vydavatelství a 	knihkupectví ?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</a:t>
            </a:r>
            <a:r>
              <a:rPr lang="cs-CZ" dirty="0" smtClean="0"/>
              <a:t>a) Bouda                                    b) Česká expedice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4. V divadle Bouda se hrály</a:t>
            </a:r>
          </a:p>
          <a:p>
            <a:pPr marL="0" indent="0">
              <a:buNone/>
            </a:pPr>
            <a:r>
              <a:rPr lang="cs-CZ" dirty="0" smtClean="0"/>
              <a:t>        a) české divadelní hry	b) německé divadelní hry</a:t>
            </a:r>
          </a:p>
          <a:p>
            <a:pPr marL="0" indent="0">
              <a:buNone/>
            </a:pPr>
            <a:endParaRPr lang="cs-CZ" b="1" dirty="0" smtClean="0"/>
          </a:p>
          <a:p>
            <a:pPr marL="514350" indent="-514350">
              <a:buAutoNum type="arabicPeriod"/>
            </a:pPr>
            <a:endParaRPr lang="cs-CZ" b="1" dirty="0" smtClean="0"/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  <p:pic>
        <p:nvPicPr>
          <p:cNvPr id="15363" name="Picture 3" descr="C:\Users\pdokoupilova\AppData\Local\Microsoft\Windows\Temporary Internet Files\Content.IE5\36YIJY3L\MC900437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60648"/>
            <a:ext cx="1370536" cy="1305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963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Kvíz</a:t>
            </a:r>
            <a:r>
              <a:rPr lang="cs-CZ" b="1" dirty="0" smtClean="0"/>
              <a:t> 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5.Jak se jmenuje loutkář, který vymyslel  Kašpárka?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a) </a:t>
            </a:r>
            <a:r>
              <a:rPr lang="cs-CZ" dirty="0"/>
              <a:t>J</a:t>
            </a:r>
            <a:r>
              <a:rPr lang="cs-CZ" dirty="0" smtClean="0"/>
              <a:t>osef Dobrovský         b) Matěj Kopecký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6. František Palacký napsal knihu</a:t>
            </a:r>
          </a:p>
          <a:p>
            <a:pPr marL="0" indent="0">
              <a:buNone/>
            </a:pPr>
            <a:r>
              <a:rPr lang="cs-CZ" b="1" dirty="0" smtClean="0"/>
              <a:t>                  </a:t>
            </a:r>
            <a:r>
              <a:rPr lang="cs-CZ" b="1" i="1" dirty="0" smtClean="0"/>
              <a:t>Dějiny národu  českého v Čechách a na Moravě</a:t>
            </a:r>
          </a:p>
          <a:p>
            <a:pPr marL="0" indent="0">
              <a:buNone/>
            </a:pPr>
            <a:r>
              <a:rPr lang="cs-CZ" dirty="0" smtClean="0"/>
              <a:t>	a) ano 		b) ne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</a:t>
            </a:r>
          </a:p>
          <a:p>
            <a:pPr marL="0" indent="0">
              <a:buNone/>
            </a:pPr>
            <a:r>
              <a:rPr lang="cs-CZ" b="1" dirty="0" smtClean="0"/>
              <a:t>7. Josef Kajetán Tyl napsal divadelní hru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</a:t>
            </a:r>
            <a:r>
              <a:rPr lang="cs-CZ" dirty="0" smtClean="0"/>
              <a:t>a) Jan Hus	       b) Strakonický dudák	c) Fidlovačka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8. Josef Jungmann napsal slovník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</a:t>
            </a:r>
            <a:r>
              <a:rPr lang="cs-CZ" dirty="0" smtClean="0"/>
              <a:t>a) </a:t>
            </a:r>
            <a:r>
              <a:rPr lang="cs-CZ" dirty="0" err="1" smtClean="0"/>
              <a:t>česko</a:t>
            </a:r>
            <a:r>
              <a:rPr lang="cs-CZ" dirty="0" smtClean="0"/>
              <a:t> – anglický		b) </a:t>
            </a:r>
            <a:r>
              <a:rPr lang="cs-CZ" dirty="0" err="1" smtClean="0"/>
              <a:t>česko</a:t>
            </a:r>
            <a:r>
              <a:rPr lang="cs-CZ" dirty="0" smtClean="0"/>
              <a:t> – německý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28675" name="Picture 3" descr="C:\Users\pdokoupilova\AppData\Local\Microsoft\Windows\Temporary Internet Files\Content.IE5\36YIJY3L\MC900437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993" y="332656"/>
            <a:ext cx="1087255" cy="1035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154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Vyhodnocení</a:t>
            </a:r>
            <a:endParaRPr lang="cs-CZ" b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Správné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7544" y="2204864"/>
            <a:ext cx="4040188" cy="3951288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b="1" dirty="0" smtClean="0">
                <a:solidFill>
                  <a:srgbClr val="FF0000"/>
                </a:solidFill>
              </a:rPr>
              <a:t>a, b</a:t>
            </a:r>
          </a:p>
          <a:p>
            <a:pPr marL="514350" indent="-514350">
              <a:buAutoNum type="arabicPeriod"/>
            </a:pPr>
            <a:r>
              <a:rPr lang="cs-CZ" b="1" dirty="0">
                <a:solidFill>
                  <a:srgbClr val="00B050"/>
                </a:solidFill>
              </a:rPr>
              <a:t>b</a:t>
            </a:r>
            <a:endParaRPr lang="cs-CZ" b="1" dirty="0" smtClean="0">
              <a:solidFill>
                <a:srgbClr val="00B050"/>
              </a:solidFill>
            </a:endParaRPr>
          </a:p>
          <a:p>
            <a:pPr marL="514350" indent="-514350">
              <a:buAutoNum type="arabicPeriod"/>
            </a:pPr>
            <a:r>
              <a:rPr lang="cs-CZ" b="1" dirty="0">
                <a:solidFill>
                  <a:srgbClr val="FF0000"/>
                </a:solidFill>
              </a:rPr>
              <a:t>a</a:t>
            </a:r>
            <a:endParaRPr lang="cs-CZ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b</a:t>
            </a:r>
            <a:endParaRPr lang="cs-CZ" b="1" dirty="0" smtClean="0">
              <a:solidFill>
                <a:srgbClr val="0070C0"/>
              </a:solidFill>
            </a:endParaRPr>
          </a:p>
          <a:p>
            <a:pPr marL="514350" indent="-514350">
              <a:buAutoNum type="arabicPeriod"/>
            </a:pPr>
            <a:r>
              <a:rPr lang="cs-CZ" b="1" dirty="0">
                <a:solidFill>
                  <a:srgbClr val="FF0000"/>
                </a:solidFill>
              </a:rPr>
              <a:t>a</a:t>
            </a:r>
            <a:endParaRPr lang="cs-CZ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r>
              <a:rPr lang="cs-CZ" b="1" dirty="0">
                <a:solidFill>
                  <a:srgbClr val="00B050"/>
                </a:solidFill>
              </a:rPr>
              <a:t>a</a:t>
            </a:r>
            <a:r>
              <a:rPr lang="cs-CZ" b="1" dirty="0" smtClean="0">
                <a:solidFill>
                  <a:srgbClr val="00B050"/>
                </a:solidFill>
              </a:rPr>
              <a:t>, b, c</a:t>
            </a:r>
          </a:p>
          <a:p>
            <a:pPr marL="514350" indent="-514350"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b</a:t>
            </a:r>
          </a:p>
          <a:p>
            <a:pPr marL="514350" indent="-514350">
              <a:buAutoNum type="arabicPeriod"/>
            </a:pPr>
            <a:r>
              <a:rPr lang="cs-CZ" b="1" dirty="0" smtClean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endParaRPr lang="cs-CZ" dirty="0"/>
          </a:p>
          <a:p>
            <a:endParaRPr lang="cs-CZ" dirty="0" smtClean="0"/>
          </a:p>
          <a:p>
            <a:r>
              <a:rPr lang="cs-CZ" sz="8600" dirty="0" smtClean="0"/>
              <a:t>Jak jste byli úspěšní?</a:t>
            </a:r>
            <a:endParaRPr lang="cs-CZ" sz="8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11-10 bodů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r>
              <a:rPr lang="cs-CZ" dirty="0" smtClean="0"/>
              <a:t>9 - 8 bodů</a:t>
            </a:r>
          </a:p>
          <a:p>
            <a:endParaRPr lang="cs-CZ" dirty="0" smtClean="0"/>
          </a:p>
          <a:p>
            <a:r>
              <a:rPr lang="cs-CZ" dirty="0" smtClean="0"/>
              <a:t>7 – 6 bodů</a:t>
            </a:r>
          </a:p>
          <a:p>
            <a:endParaRPr lang="cs-CZ" dirty="0" smtClean="0"/>
          </a:p>
          <a:p>
            <a:r>
              <a:rPr lang="cs-CZ" dirty="0" smtClean="0"/>
              <a:t>5 – 3 body</a:t>
            </a:r>
          </a:p>
          <a:p>
            <a:endParaRPr lang="cs-CZ" dirty="0" smtClean="0"/>
          </a:p>
          <a:p>
            <a:r>
              <a:rPr lang="cs-CZ" dirty="0" smtClean="0"/>
              <a:t>2- 0 bodů</a:t>
            </a:r>
            <a:endParaRPr lang="cs-CZ" dirty="0"/>
          </a:p>
        </p:txBody>
      </p:sp>
      <p:pic>
        <p:nvPicPr>
          <p:cNvPr id="29699" name="Picture 3" descr="C:\Users\pdokoupilova\AppData\Local\Microsoft\Windows\Temporary Internet Files\Content.IE5\810RQL89\MC9004404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598" y="0"/>
            <a:ext cx="2275656" cy="1718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4" descr="C:\Users\pdokoupilova\AppData\Local\Microsoft\Windows\Temporary Internet Files\Content.IE5\0KIVVVT4\MC90043984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734" y="2314277"/>
            <a:ext cx="1249728" cy="785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1" name="Picture 5" descr="C:\Users\pdokoupilova\AppData\Local\Microsoft\Windows\Temporary Internet Files\Content.IE5\206YTOU0\MC90043440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8154" y="3910268"/>
            <a:ext cx="660460" cy="68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2" name="Picture 6" descr="C:\Users\pdokoupilova\AppData\Local\Microsoft\Windows\Temporary Internet Files\Content.IE5\EK9QBGAI\MC9004343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431" y="5593585"/>
            <a:ext cx="660921" cy="593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3" name="Picture 7" descr="C:\Users\pdokoupilova\AppData\Local\Microsoft\Windows\Temporary Internet Files\Content.IE5\JZCYPMQS\MC90044042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815" y="3100149"/>
            <a:ext cx="841446" cy="693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4" name="Picture 8" descr="C:\Users\pdokoupilova\AppData\Local\Microsoft\Windows\Temporary Internet Files\Content.IE5\J070R5KE\MC90043439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384" y="4755053"/>
            <a:ext cx="836133" cy="57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93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hangingPunct="0"/>
            <a:r>
              <a:rPr lang="cs-CZ" u="sng" dirty="0">
                <a:hlinkClick r:id="rId2"/>
              </a:rPr>
              <a:t>http://www.panovnici.estranky.cz/img/picture/262/Marie-Terezie.jpg</a:t>
            </a:r>
            <a:endParaRPr lang="cs-CZ" dirty="0"/>
          </a:p>
          <a:p>
            <a:pPr hangingPunct="0"/>
            <a:r>
              <a:rPr lang="cs-CZ" u="sng" dirty="0">
                <a:hlinkClick r:id="rId3"/>
              </a:rPr>
              <a:t>http://www.zememeric.cz/osobnosti/foto/802_II._Josef.jpg</a:t>
            </a:r>
            <a:endParaRPr lang="cs-CZ" dirty="0"/>
          </a:p>
          <a:p>
            <a:pPr hangingPunct="0"/>
            <a:r>
              <a:rPr lang="cs-CZ" u="sng" dirty="0">
                <a:hlinkClick r:id="rId4"/>
              </a:rPr>
              <a:t>http://www.neaktuality.cz/wp-content/uploads/2_9_11.jpg</a:t>
            </a:r>
            <a:endParaRPr lang="cs-CZ" dirty="0"/>
          </a:p>
          <a:p>
            <a:pPr hangingPunct="0"/>
            <a:r>
              <a:rPr lang="cs-CZ" u="sng" dirty="0">
                <a:hlinkClick r:id="rId5"/>
              </a:rPr>
              <a:t>http://simonak.eu/images/obrazky_ostatni_strany/h_k/2_9.jpg</a:t>
            </a:r>
            <a:endParaRPr lang="cs-CZ" dirty="0"/>
          </a:p>
          <a:p>
            <a:pPr hangingPunct="0"/>
            <a:r>
              <a:rPr lang="cs-CZ" u="sng" dirty="0">
                <a:hlinkClick r:id="rId6"/>
              </a:rPr>
              <a:t>http://cdn.dipity.com/uploads/events/55099b2a104cc72ccadf25f9001a265a_1M.png</a:t>
            </a:r>
            <a:endParaRPr lang="cs-CZ" dirty="0"/>
          </a:p>
          <a:p>
            <a:pPr hangingPunct="0"/>
            <a:r>
              <a:rPr lang="cs-CZ" u="sng" dirty="0">
                <a:hlinkClick r:id="rId7"/>
              </a:rPr>
              <a:t>http://upload.wikimedia.org/wikipedia/commons/8/89/Mat%C4%9Bj_Kopeck%C3%BD.jpg</a:t>
            </a:r>
            <a:endParaRPr lang="cs-CZ" dirty="0"/>
          </a:p>
          <a:p>
            <a:pPr hangingPunct="0"/>
            <a:r>
              <a:rPr lang="cs-CZ" u="sng" dirty="0">
                <a:hlinkClick r:id="rId8"/>
              </a:rPr>
              <a:t>http://www.pslib.cz/david.rybczuk/prazdniny/WWW/kasparek.JPG</a:t>
            </a:r>
            <a:endParaRPr lang="cs-CZ" dirty="0"/>
          </a:p>
          <a:p>
            <a:pPr hangingPunct="0"/>
            <a:r>
              <a:rPr lang="cs-CZ" u="sng" dirty="0">
                <a:hlinkClick r:id="rId9"/>
              </a:rPr>
              <a:t>http://www.rodinnevylety.cz/wp-content/uploads/2010/01/Prachatice-exponat-1.jpg</a:t>
            </a:r>
            <a:endParaRPr lang="cs-CZ" dirty="0"/>
          </a:p>
          <a:p>
            <a:pPr hangingPunct="0"/>
            <a:r>
              <a:rPr lang="cs-CZ" u="sng" dirty="0">
                <a:hlinkClick r:id="rId10"/>
              </a:rPr>
              <a:t>http://upload.wikimedia.org/wikipedia/commons/thumb/b/ba/Franti%C5%A1ek_Palack%C3%BD.jpg/220px-Franti%C5%A1ek_Palack%C3%BD.jpg</a:t>
            </a:r>
            <a:endParaRPr lang="cs-CZ" dirty="0"/>
          </a:p>
          <a:p>
            <a:pPr hangingPunct="0"/>
            <a:r>
              <a:rPr lang="cs-CZ" u="sng" dirty="0">
                <a:hlinkClick r:id="rId11"/>
              </a:rPr>
              <a:t>http://www.literama.sk/data/produkty/obrazky/4/7/5/5/dejiny-narodu-ceskeho_s.jpg</a:t>
            </a:r>
            <a:endParaRPr lang="cs-CZ" dirty="0"/>
          </a:p>
          <a:p>
            <a:pPr hangingPunct="0"/>
            <a:r>
              <a:rPr lang="cs-CZ" u="sng" dirty="0">
                <a:hlinkClick r:id="rId12"/>
              </a:rPr>
              <a:t>http://img.radio.cz/pictures/osobnosti/tyl_j_k.jpg</a:t>
            </a:r>
            <a:endParaRPr lang="cs-CZ" dirty="0"/>
          </a:p>
          <a:p>
            <a:pPr hangingPunct="0"/>
            <a:r>
              <a:rPr lang="cs-CZ" u="sng" dirty="0">
                <a:hlinkClick r:id="rId13"/>
              </a:rPr>
              <a:t>http://img.radio.cz/pictures/knihy/kde_domov_muj1.jpg</a:t>
            </a:r>
            <a:endParaRPr lang="cs-CZ" dirty="0"/>
          </a:p>
          <a:p>
            <a:pPr hangingPunct="0"/>
            <a:r>
              <a:rPr lang="cs-CZ" u="sng" dirty="0">
                <a:hlinkClick r:id="rId14"/>
              </a:rPr>
              <a:t>http://d.gr-assets.com/books/1271013444l/7989178.jpg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224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</a:t>
            </a:r>
            <a:r>
              <a:rPr lang="cs-CZ" b="1" dirty="0" smtClean="0"/>
              <a:t>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hangingPunct="0"/>
            <a:r>
              <a:rPr lang="cs-CZ" u="sng" dirty="0">
                <a:hlinkClick r:id="rId2"/>
              </a:rPr>
              <a:t>http://www.antikvariat59.cz/product_images/temp_big/1349873873lp-152.jpg</a:t>
            </a:r>
            <a:endParaRPr lang="cs-CZ" dirty="0"/>
          </a:p>
          <a:p>
            <a:pPr hangingPunct="0"/>
            <a:r>
              <a:rPr lang="cs-CZ" u="sng" dirty="0">
                <a:hlinkClick r:id="rId3"/>
              </a:rPr>
              <a:t>http://media.novinky.cz/805/268050-original1-ln4yq.jpg</a:t>
            </a:r>
            <a:endParaRPr lang="cs-CZ" dirty="0"/>
          </a:p>
          <a:p>
            <a:pPr hangingPunct="0"/>
            <a:r>
              <a:rPr lang="cs-CZ" u="sng" dirty="0">
                <a:hlinkClick r:id="rId4"/>
              </a:rPr>
              <a:t>http://upload.wikimedia.org/wikipedia/commons/thumb/b/b0/Jan_Vil%C3%ADmek_-_Franti%C5%A1ek_%C5%A0kroup.jpg/190px-Jan_Vil%C3%ADmek_-_Franti%C5%A1ek_%C5%A0kroup.jpg</a:t>
            </a:r>
            <a:endParaRPr lang="cs-CZ" dirty="0"/>
          </a:p>
          <a:p>
            <a:pPr hangingPunct="0"/>
            <a:r>
              <a:rPr lang="cs-CZ" u="sng" dirty="0">
                <a:hlinkClick r:id="rId5"/>
              </a:rPr>
              <a:t>http://upload.wikimedia.org/wikipedia/commons/6/68/Josef_Dobrovsky_Vilimek.jpg</a:t>
            </a:r>
            <a:endParaRPr lang="cs-CZ" dirty="0"/>
          </a:p>
          <a:p>
            <a:pPr hangingPunct="0"/>
            <a:r>
              <a:rPr lang="cs-CZ" u="sng" dirty="0">
                <a:hlinkClick r:id="rId6"/>
              </a:rPr>
              <a:t>http://farm6.staticflickr.com/5046/5333940702_4094568e9c_z.jpg</a:t>
            </a:r>
            <a:endParaRPr lang="cs-CZ" dirty="0"/>
          </a:p>
          <a:p>
            <a:pPr hangingPunct="0"/>
            <a:r>
              <a:rPr lang="cs-CZ" u="sng" dirty="0">
                <a:hlinkClick r:id="rId7"/>
              </a:rPr>
              <a:t>http://www.antikvariatik.cz/fotovelke/14915.jpg</a:t>
            </a:r>
            <a:endParaRPr lang="cs-CZ" dirty="0"/>
          </a:p>
          <a:p>
            <a:pPr hangingPunct="0"/>
            <a:r>
              <a:rPr lang="cs-CZ" u="sng" dirty="0">
                <a:hlinkClick r:id="rId8"/>
              </a:rPr>
              <a:t>http://img3.ceskatelevize.cz/program/porady/1096911352/foto/4659.jpg</a:t>
            </a:r>
            <a:endParaRPr lang="cs-CZ" dirty="0"/>
          </a:p>
          <a:p>
            <a:pPr lvl="0" hangingPunct="0"/>
            <a:r>
              <a:rPr lang="cs-CZ" b="1" u="sng" dirty="0">
                <a:hlinkClick r:id="rId9"/>
              </a:rPr>
              <a:t>www.office.microsoft.com</a:t>
            </a:r>
            <a:endParaRPr lang="cs-CZ" dirty="0"/>
          </a:p>
          <a:p>
            <a:pPr lvl="0" hangingPunct="0"/>
            <a:r>
              <a:rPr lang="cs-CZ" dirty="0"/>
              <a:t>  Učebnice Vlastivěda 5 , významné události nových českých dějin,</a:t>
            </a:r>
          </a:p>
          <a:p>
            <a:pPr marL="0" indent="0" hangingPunct="0">
              <a:buNone/>
            </a:pPr>
            <a:r>
              <a:rPr lang="cs-CZ" dirty="0"/>
              <a:t>         doc. PhDr. František Čapka, CSc.,  nakladatelství Nová škola</a:t>
            </a:r>
          </a:p>
          <a:p>
            <a:pPr marL="0" indent="0" hangingPunc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139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2898</TotalTime>
  <Words>738</Words>
  <Application>Microsoft Office PowerPoint</Application>
  <PresentationFormat>Předvádění na obrazovce (4:3)</PresentationFormat>
  <Paragraphs>215</Paragraphs>
  <Slides>32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Motiv systému Office</vt:lpstr>
      <vt:lpstr>Prezentace aplikace PowerPoint</vt:lpstr>
      <vt:lpstr>Anotace</vt:lpstr>
      <vt:lpstr>Nadvláda němčiny</vt:lpstr>
      <vt:lpstr>      </vt:lpstr>
      <vt:lpstr>V českých zemích - poněmčování</vt:lpstr>
      <vt:lpstr>Prezentace aplikace PowerPoint</vt:lpstr>
      <vt:lpstr>Počátky národního obrození</vt:lpstr>
      <vt:lpstr>1.          Kdo byli vlastenci? </vt:lpstr>
      <vt:lpstr>Vlastenci</vt:lpstr>
      <vt:lpstr>Česká expedice</vt:lpstr>
      <vt:lpstr>Prezentace aplikace PowerPoint</vt:lpstr>
      <vt:lpstr>Divadlo Bouda</vt:lpstr>
      <vt:lpstr>Prezentace aplikace PowerPoint</vt:lpstr>
      <vt:lpstr>Kočovní loutkáři</vt:lpstr>
      <vt:lpstr>Prezentace aplikace PowerPoint</vt:lpstr>
      <vt:lpstr>František Palacký</vt:lpstr>
      <vt:lpstr>Prezentace aplikace PowerPoint</vt:lpstr>
      <vt:lpstr>Josef Dobrovský</vt:lpstr>
      <vt:lpstr>   </vt:lpstr>
      <vt:lpstr>Josef Kajetán Tyl </vt:lpstr>
      <vt:lpstr>Prezentace aplikace PowerPoint</vt:lpstr>
      <vt:lpstr>Josef Kajetán Tyl</vt:lpstr>
      <vt:lpstr>Prezentace aplikace PowerPoint</vt:lpstr>
      <vt:lpstr>Josef Jungmann</vt:lpstr>
      <vt:lpstr>Prezentace aplikace PowerPoint</vt:lpstr>
      <vt:lpstr>Obrození pokračuje</vt:lpstr>
      <vt:lpstr>Prezentace aplikace PowerPoint</vt:lpstr>
      <vt:lpstr>Kvíz Zapisuj všechny správné odpovědi.</vt:lpstr>
      <vt:lpstr>Kvíz   </vt:lpstr>
      <vt:lpstr>Vyhodnocení</vt:lpstr>
      <vt:lpstr>Zdroje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Dokoupilová Pavla</dc:creator>
  <cp:lastModifiedBy>Dokoupilová Pavla</cp:lastModifiedBy>
  <cp:revision>34</cp:revision>
  <dcterms:created xsi:type="dcterms:W3CDTF">2013-04-12T15:44:03Z</dcterms:created>
  <dcterms:modified xsi:type="dcterms:W3CDTF">2013-04-14T16:03:02Z</dcterms:modified>
</cp:coreProperties>
</file>