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65" r:id="rId3"/>
    <p:sldId id="264" r:id="rId4"/>
    <p:sldId id="262" r:id="rId5"/>
    <p:sldId id="263" r:id="rId6"/>
    <p:sldId id="258" r:id="rId7"/>
    <p:sldId id="259" r:id="rId8"/>
    <p:sldId id="260" r:id="rId9"/>
    <p:sldId id="261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8924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bg1"/>
              </a:solidFill>
            </a:rPr>
            <a:t>NÁZEV:</a:t>
          </a:r>
          <a:r>
            <a:rPr lang="cs-CZ" sz="2000" baseline="0" dirty="0" smtClean="0">
              <a:solidFill>
                <a:schemeClr val="bg1"/>
              </a:solidFill>
            </a:rPr>
            <a:t> </a:t>
          </a:r>
          <a:r>
            <a:rPr lang="cs-CZ" sz="2000" baseline="0" dirty="0" smtClean="0">
              <a:solidFill>
                <a:schemeClr val="bg1"/>
              </a:solidFill>
            </a:rPr>
            <a:t>VY_32_INOVACE_02_CJ_10</a:t>
          </a:r>
          <a:endParaRPr lang="cs-CZ" sz="2000" dirty="0">
            <a:solidFill>
              <a:schemeClr val="bg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>
              <a:solidFill>
                <a:schemeClr val="bg1"/>
              </a:solidFill>
            </a:rPr>
            <a:t>: Mgr. Andrea </a:t>
          </a:r>
          <a:r>
            <a:rPr lang="cs-CZ" sz="2000" dirty="0" err="1" smtClean="0">
              <a:solidFill>
                <a:schemeClr val="bg1"/>
              </a:solidFill>
            </a:rPr>
            <a:t>Kunovjánková</a:t>
          </a:r>
          <a:endParaRPr lang="cs-CZ" sz="2000" dirty="0">
            <a:solidFill>
              <a:schemeClr val="bg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bg1"/>
              </a:solidFill>
            </a:rPr>
            <a:t>TÉMA: CJ – 1.B – R,r (skládání, čtení)</a:t>
          </a:r>
          <a:endParaRPr lang="cs-CZ" sz="2000" dirty="0">
            <a:solidFill>
              <a:schemeClr val="bg1"/>
            </a:solidFill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7F2D9F2-A6D7-4F53-A625-5342D3DB738E}" type="presOf" srcId="{D8197B8C-B260-4A16-BDF4-0947B075E274}" destId="{5A5FFA88-C948-4069-8E93-59FA12366E83}" srcOrd="1" destOrd="0" presId="urn:microsoft.com/office/officeart/2005/8/layout/target3"/>
    <dgm:cxn modelId="{43ADC8DC-C558-4444-BFE5-D68BF3EE248E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68935E0-D73F-4B9B-916C-DD93352C8EFD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77B089D-BEDB-4A20-BCCC-985C603E2488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EF619D7-40D6-4C6C-A047-403B04FEA0C9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5012099-DF3B-4767-AF7E-449C88E71827}" type="presOf" srcId="{757F3AB3-0718-4624-B441-E567A8F0AB56}" destId="{333A1088-737F-45CB-B68E-254E46348037}" srcOrd="0" destOrd="0" presId="urn:microsoft.com/office/officeart/2005/8/layout/target3"/>
    <dgm:cxn modelId="{8569F457-5A3A-402E-9B94-6537B4A64DE9}" type="presOf" srcId="{B651F6E3-6281-48DB-9319-2AEAFDAE7572}" destId="{619D679B-A015-4ECF-8348-D1034C574F40}" srcOrd="0" destOrd="0" presId="urn:microsoft.com/office/officeart/2005/8/layout/target3"/>
    <dgm:cxn modelId="{4DF389B9-8536-492E-9D88-B15AFCE23F09}" type="presOf" srcId="{D1D4F407-5343-4D3F-B5B9-D407B03CAEB4}" destId="{D005CE8C-CC26-4C3E-AC11-E15060ECD759}" srcOrd="0" destOrd="0" presId="urn:microsoft.com/office/officeart/2005/8/layout/target3"/>
    <dgm:cxn modelId="{A8DF40ED-54D9-4ACD-9296-F2948E5461A6}" type="presOf" srcId="{D1B46980-6531-4606-95E6-44980827E919}" destId="{2BE915AB-18AA-4053-B92C-3BFC9ED204BB}" srcOrd="1" destOrd="0" presId="urn:microsoft.com/office/officeart/2005/8/layout/target3"/>
    <dgm:cxn modelId="{390F4F22-B773-48CF-BE1F-B46D87344F71}" type="presOf" srcId="{B651F6E3-6281-48DB-9319-2AEAFDAE7572}" destId="{6BB5E863-4638-4E1D-BFDE-399D028AC4ED}" srcOrd="1" destOrd="0" presId="urn:microsoft.com/office/officeart/2005/8/layout/target3"/>
    <dgm:cxn modelId="{36DA1741-CEBC-450D-9AF1-20283B947923}" type="presOf" srcId="{D1D4F407-5343-4D3F-B5B9-D407B03CAEB4}" destId="{AED2198E-93D5-4001-81B4-73124B309672}" srcOrd="1" destOrd="0" presId="urn:microsoft.com/office/officeart/2005/8/layout/target3"/>
    <dgm:cxn modelId="{FFF28671-4F7E-4659-AB4D-8F87DA691F65}" type="presParOf" srcId="{333A1088-737F-45CB-B68E-254E46348037}" destId="{F5ABB229-8D3B-4694-996A-96F23CF14429}" srcOrd="0" destOrd="0" presId="urn:microsoft.com/office/officeart/2005/8/layout/target3"/>
    <dgm:cxn modelId="{522D7156-3A2E-4454-8C0C-CE0BF37760C2}" type="presParOf" srcId="{333A1088-737F-45CB-B68E-254E46348037}" destId="{F41139FD-01EE-4571-8B17-4FB00FC51163}" srcOrd="1" destOrd="0" presId="urn:microsoft.com/office/officeart/2005/8/layout/target3"/>
    <dgm:cxn modelId="{2FD1B1AD-85DD-4F63-AC25-E7638AE97A99}" type="presParOf" srcId="{333A1088-737F-45CB-B68E-254E46348037}" destId="{D005CE8C-CC26-4C3E-AC11-E15060ECD759}" srcOrd="2" destOrd="0" presId="urn:microsoft.com/office/officeart/2005/8/layout/target3"/>
    <dgm:cxn modelId="{4C4320E3-3531-4C35-9663-48197123FDED}" type="presParOf" srcId="{333A1088-737F-45CB-B68E-254E46348037}" destId="{2C702D82-9B77-49B7-9568-BB8EB47C3372}" srcOrd="3" destOrd="0" presId="urn:microsoft.com/office/officeart/2005/8/layout/target3"/>
    <dgm:cxn modelId="{147373F7-A23E-4B56-A3FE-0F62E46070A4}" type="presParOf" srcId="{333A1088-737F-45CB-B68E-254E46348037}" destId="{A52A0455-90FF-4808-ABD0-F02540D31D5A}" srcOrd="4" destOrd="0" presId="urn:microsoft.com/office/officeart/2005/8/layout/target3"/>
    <dgm:cxn modelId="{1E8D2D31-6230-43D7-B62B-9937584A7620}" type="presParOf" srcId="{333A1088-737F-45CB-B68E-254E46348037}" destId="{6140AFEC-043D-4C43-A2F9-D0F5331DF3A3}" srcOrd="5" destOrd="0" presId="urn:microsoft.com/office/officeart/2005/8/layout/target3"/>
    <dgm:cxn modelId="{5B2D4922-4536-477F-9FF0-DFDBF44452A6}" type="presParOf" srcId="{333A1088-737F-45CB-B68E-254E46348037}" destId="{9358AC05-5D7D-4327-9F80-1AD486AEA664}" srcOrd="6" destOrd="0" presId="urn:microsoft.com/office/officeart/2005/8/layout/target3"/>
    <dgm:cxn modelId="{1B66FBCC-ED09-4DEF-B2C7-6AE141238AC3}" type="presParOf" srcId="{333A1088-737F-45CB-B68E-254E46348037}" destId="{313FC574-E1CD-4FB4-B054-0B805CE0447D}" srcOrd="7" destOrd="0" presId="urn:microsoft.com/office/officeart/2005/8/layout/target3"/>
    <dgm:cxn modelId="{25E76107-70A2-4ED5-95D8-407A36526C42}" type="presParOf" srcId="{333A1088-737F-45CB-B68E-254E46348037}" destId="{619D679B-A015-4ECF-8348-D1034C574F40}" srcOrd="8" destOrd="0" presId="urn:microsoft.com/office/officeart/2005/8/layout/target3"/>
    <dgm:cxn modelId="{0652B502-538D-4891-911C-DBF22913D5AB}" type="presParOf" srcId="{333A1088-737F-45CB-B68E-254E46348037}" destId="{322283A8-4A27-4CDA-BAE3-F381106A9174}" srcOrd="9" destOrd="0" presId="urn:microsoft.com/office/officeart/2005/8/layout/target3"/>
    <dgm:cxn modelId="{47657020-11F7-4F78-993B-D9AC85EAE546}" type="presParOf" srcId="{333A1088-737F-45CB-B68E-254E46348037}" destId="{FFC9F71D-1B4F-4AD9-A4A6-86ADEFC8AF5C}" srcOrd="10" destOrd="0" presId="urn:microsoft.com/office/officeart/2005/8/layout/target3"/>
    <dgm:cxn modelId="{AD8FEE87-A4A4-4300-A03F-E17579E21910}" type="presParOf" srcId="{333A1088-737F-45CB-B68E-254E46348037}" destId="{25B08C86-7E15-44DC-BE7F-FFB55DD49D12}" srcOrd="11" destOrd="0" presId="urn:microsoft.com/office/officeart/2005/8/layout/target3"/>
    <dgm:cxn modelId="{8A7FF36D-A5B4-496E-BCC3-0A2193060EAE}" type="presParOf" srcId="{333A1088-737F-45CB-B68E-254E46348037}" destId="{76644BE8-9D7C-4C09-B250-3D10AF48CBB7}" srcOrd="12" destOrd="0" presId="urn:microsoft.com/office/officeart/2005/8/layout/target3"/>
    <dgm:cxn modelId="{9CC55149-0DF4-4F3D-B10C-1BD358556B1D}" type="presParOf" srcId="{333A1088-737F-45CB-B68E-254E46348037}" destId="{EE85B701-7295-41C0-BA7A-34D3756A2AE6}" srcOrd="13" destOrd="0" presId="urn:microsoft.com/office/officeart/2005/8/layout/target3"/>
    <dgm:cxn modelId="{A0C1FD7F-60DD-4EEF-8EDF-3CCB67BB7AFE}" type="presParOf" srcId="{333A1088-737F-45CB-B68E-254E46348037}" destId="{8BEBB6EC-1DAA-4CAC-8A25-BC0FCBD5DBD5}" srcOrd="14" destOrd="0" presId="urn:microsoft.com/office/officeart/2005/8/layout/target3"/>
    <dgm:cxn modelId="{E92CB7DB-6173-423C-B1C3-57546DD38D48}" type="presParOf" srcId="{333A1088-737F-45CB-B68E-254E46348037}" destId="{AED2198E-93D5-4001-81B4-73124B309672}" srcOrd="15" destOrd="0" presId="urn:microsoft.com/office/officeart/2005/8/layout/target3"/>
    <dgm:cxn modelId="{4F52C13B-B2E0-444D-A572-159FE23E0EC2}" type="presParOf" srcId="{333A1088-737F-45CB-B68E-254E46348037}" destId="{2BE915AB-18AA-4053-B92C-3BFC9ED204BB}" srcOrd="16" destOrd="0" presId="urn:microsoft.com/office/officeart/2005/8/layout/target3"/>
    <dgm:cxn modelId="{7B611ABC-8A5A-442D-A7DA-8AF2E5D6D1DA}" type="presParOf" srcId="{333A1088-737F-45CB-B68E-254E46348037}" destId="{6BB5E863-4638-4E1D-BFDE-399D028AC4ED}" srcOrd="17" destOrd="0" presId="urn:microsoft.com/office/officeart/2005/8/layout/target3"/>
    <dgm:cxn modelId="{88116CF9-670E-45C5-A7FB-F3B58D6431F8}" type="presParOf" srcId="{333A1088-737F-45CB-B68E-254E46348037}" destId="{5A5FFA88-C948-4069-8E93-59FA12366E83}" srcOrd="18" destOrd="0" presId="urn:microsoft.com/office/officeart/2005/8/layout/target3"/>
    <dgm:cxn modelId="{2552A46F-A24A-4822-A112-024A45DD956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43272" cy="314327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71636" y="0"/>
          <a:ext cx="6200764" cy="31432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571636" y="0"/>
        <a:ext cx="6200764" cy="502923"/>
      </dsp:txXfrm>
    </dsp:sp>
    <dsp:sp modelId="{A52A0455-90FF-4808-ABD0-F02540D31D5A}">
      <dsp:nvSpPr>
        <dsp:cNvPr id="0" name=""/>
        <dsp:cNvSpPr/>
      </dsp:nvSpPr>
      <dsp:spPr>
        <a:xfrm>
          <a:off x="330043" y="502923"/>
          <a:ext cx="2483184" cy="24831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71636" y="502923"/>
          <a:ext cx="6200764" cy="24831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>
              <a:solidFill>
                <a:schemeClr val="bg1"/>
              </a:solidFill>
            </a:rPr>
            <a:t>: Mgr. Andrea </a:t>
          </a:r>
          <a:r>
            <a:rPr lang="cs-CZ" sz="2000" kern="1200" dirty="0" err="1" smtClean="0">
              <a:solidFill>
                <a:schemeClr val="bg1"/>
              </a:solidFill>
            </a:rPr>
            <a:t>Kunovjánková</a:t>
          </a:r>
          <a:endParaRPr lang="cs-CZ" sz="2000" kern="1200" dirty="0">
            <a:solidFill>
              <a:schemeClr val="bg1"/>
            </a:solidFill>
          </a:endParaRPr>
        </a:p>
      </dsp:txBody>
      <dsp:txXfrm>
        <a:off x="1571636" y="502923"/>
        <a:ext cx="6200764" cy="502923"/>
      </dsp:txXfrm>
    </dsp:sp>
    <dsp:sp modelId="{313FC574-E1CD-4FB4-B054-0B805CE0447D}">
      <dsp:nvSpPr>
        <dsp:cNvPr id="0" name=""/>
        <dsp:cNvSpPr/>
      </dsp:nvSpPr>
      <dsp:spPr>
        <a:xfrm>
          <a:off x="660087" y="1005847"/>
          <a:ext cx="1823097" cy="182309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71636" y="1005847"/>
          <a:ext cx="6200764" cy="18230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bg1"/>
              </a:solidFill>
            </a:rPr>
            <a:t>NÁZEV:</a:t>
          </a:r>
          <a:r>
            <a:rPr lang="cs-CZ" sz="2000" kern="1200" baseline="0" dirty="0" smtClean="0">
              <a:solidFill>
                <a:schemeClr val="bg1"/>
              </a:solidFill>
            </a:rPr>
            <a:t> </a:t>
          </a:r>
          <a:r>
            <a:rPr lang="cs-CZ" sz="2000" kern="1200" baseline="0" dirty="0" smtClean="0">
              <a:solidFill>
                <a:schemeClr val="bg1"/>
              </a:solidFill>
            </a:rPr>
            <a:t>VY_32_INOVACE_02_CJ_10</a:t>
          </a:r>
          <a:endParaRPr lang="cs-CZ" sz="2000" kern="1200" dirty="0">
            <a:solidFill>
              <a:schemeClr val="bg1"/>
            </a:solidFill>
          </a:endParaRPr>
        </a:p>
      </dsp:txBody>
      <dsp:txXfrm>
        <a:off x="1571636" y="1005847"/>
        <a:ext cx="6200764" cy="502923"/>
      </dsp:txXfrm>
    </dsp:sp>
    <dsp:sp modelId="{FFC9F71D-1B4F-4AD9-A4A6-86ADEFC8AF5C}">
      <dsp:nvSpPr>
        <dsp:cNvPr id="0" name=""/>
        <dsp:cNvSpPr/>
      </dsp:nvSpPr>
      <dsp:spPr>
        <a:xfrm>
          <a:off x="990130" y="1508770"/>
          <a:ext cx="1163010" cy="11630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1636" y="1508770"/>
          <a:ext cx="6200764" cy="11630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bg1"/>
              </a:solidFill>
            </a:rPr>
            <a:t>TÉMA: CJ – 1.B – R,r (skládání, čtení)</a:t>
          </a:r>
          <a:endParaRPr lang="cs-CZ" sz="2000" kern="1200" dirty="0">
            <a:solidFill>
              <a:schemeClr val="bg1"/>
            </a:solidFill>
          </a:endParaRPr>
        </a:p>
      </dsp:txBody>
      <dsp:txXfrm>
        <a:off x="1571636" y="1508770"/>
        <a:ext cx="6200764" cy="502923"/>
      </dsp:txXfrm>
    </dsp:sp>
    <dsp:sp modelId="{EE85B701-7295-41C0-BA7A-34D3756A2AE6}">
      <dsp:nvSpPr>
        <dsp:cNvPr id="0" name=""/>
        <dsp:cNvSpPr/>
      </dsp:nvSpPr>
      <dsp:spPr>
        <a:xfrm>
          <a:off x="1320174" y="2011694"/>
          <a:ext cx="502923" cy="50292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71636" y="2011694"/>
          <a:ext cx="6200764" cy="5029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571636" y="2011694"/>
        <a:ext cx="6200764" cy="5029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6ACF5F-047D-4FD5-A3B3-801E52632EEE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1CD37F-6EC8-4F8E-B4AD-2350A06C23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FF058-83F2-415E-B210-B0BBB610E888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B5134-5639-41C6-A3B1-7E67210BB4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FF058-83F2-415E-B210-B0BBB610E888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B5134-5639-41C6-A3B1-7E67210BB4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FF058-83F2-415E-B210-B0BBB610E888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B5134-5639-41C6-A3B1-7E67210BB4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FF058-83F2-415E-B210-B0BBB610E888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B5134-5639-41C6-A3B1-7E67210BB4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FF058-83F2-415E-B210-B0BBB610E888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B5134-5639-41C6-A3B1-7E67210BB4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FF058-83F2-415E-B210-B0BBB610E888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B5134-5639-41C6-A3B1-7E67210BB4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FF058-83F2-415E-B210-B0BBB610E888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B5134-5639-41C6-A3B1-7E67210BB4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FF058-83F2-415E-B210-B0BBB610E888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B5134-5639-41C6-A3B1-7E67210BB4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FF058-83F2-415E-B210-B0BBB610E888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02B5134-5639-41C6-A3B1-7E67210BB4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FF058-83F2-415E-B210-B0BBB610E888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B5134-5639-41C6-A3B1-7E67210BB4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FF058-83F2-415E-B210-B0BBB610E888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2B5134-5639-41C6-A3B1-7E67210BB4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9DFF058-83F2-415E-B210-B0BBB610E888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02B5134-5639-41C6-A3B1-7E67210BB47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71472" y="571480"/>
          <a:ext cx="7772400" cy="3143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dobe Garamond Pro" pitchFamily="18" charset="-18"/>
              </a:rPr>
              <a:t>Anotace</a:t>
            </a:r>
            <a:endParaRPr lang="cs-CZ" sz="2800" dirty="0">
              <a:latin typeface="Adobe Garamond Pro" pitchFamily="18" charset="-18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1646237"/>
            <a:ext cx="8643998" cy="45262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 určeno pro žáky 1. tříd</a:t>
            </a:r>
          </a:p>
          <a:p>
            <a:r>
              <a:rPr lang="cs-CZ" dirty="0" smtClean="0"/>
              <a:t> použit PowerPoint</a:t>
            </a:r>
          </a:p>
          <a:p>
            <a:r>
              <a:rPr lang="cs-CZ" dirty="0" smtClean="0"/>
              <a:t> určeno pro interaktivní tabuli</a:t>
            </a:r>
          </a:p>
          <a:p>
            <a:r>
              <a:rPr lang="cs-CZ" dirty="0" smtClean="0"/>
              <a:t> zařazeno v procvičovací části hodiny českého  jazyka</a:t>
            </a:r>
          </a:p>
          <a:p>
            <a:r>
              <a:rPr lang="cs-CZ" dirty="0" smtClean="0"/>
              <a:t> leden</a:t>
            </a:r>
          </a:p>
          <a:p>
            <a:r>
              <a:rPr lang="cs-CZ" dirty="0" smtClean="0"/>
              <a:t> skládání slov a čtení vět jiným způsobem děti velmi bavilo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/>
              <a:t>R </a:t>
            </a:r>
            <a:r>
              <a:rPr lang="cs-CZ" sz="8000" dirty="0" err="1" smtClean="0"/>
              <a:t>r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SKLÁDÁNÍ, ČTENÍ</a:t>
            </a:r>
            <a:endParaRPr lang="cs-CZ" dirty="0"/>
          </a:p>
        </p:txBody>
      </p:sp>
    </p:spTree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2464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Pomocí písmen vystřihovací abecedy vyskládej slova.</a:t>
            </a:r>
            <a:endParaRPr lang="cs-CZ" sz="2800" dirty="0"/>
          </a:p>
        </p:txBody>
      </p:sp>
      <p:pic>
        <p:nvPicPr>
          <p:cNvPr id="1026" name="Picture 2" descr="C:\Documents and Settings\ZŠ\Local Settings\Temporary Internet Files\Content.IE5\S3U4XRSM\MP9004028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643050"/>
            <a:ext cx="1333510" cy="1214446"/>
          </a:xfrm>
          <a:prstGeom prst="rect">
            <a:avLst/>
          </a:prstGeom>
          <a:noFill/>
        </p:spPr>
      </p:pic>
      <p:pic>
        <p:nvPicPr>
          <p:cNvPr id="1027" name="Picture 3" descr="C:\Documents and Settings\ZŠ\Local Settings\Temporary Internet Files\Content.IE5\YE345P0G\MP90042228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3357562"/>
            <a:ext cx="1214446" cy="1214446"/>
          </a:xfrm>
          <a:prstGeom prst="rect">
            <a:avLst/>
          </a:prstGeom>
          <a:noFill/>
        </p:spPr>
      </p:pic>
      <p:pic>
        <p:nvPicPr>
          <p:cNvPr id="1029" name="Picture 5" descr="C:\Documents and Settings\ZŠ\Local Settings\Temporary Internet Files\Content.IE5\2YJKNLEF\MP90038787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34" y="4857760"/>
            <a:ext cx="1143008" cy="1602347"/>
          </a:xfrm>
          <a:prstGeom prst="rect">
            <a:avLst/>
          </a:prstGeom>
          <a:noFill/>
        </p:spPr>
      </p:pic>
      <p:pic>
        <p:nvPicPr>
          <p:cNvPr id="1030" name="Picture 6" descr="C:\Documents and Settings\ZŠ\Local Settings\Temporary Internet Files\Content.IE5\YE345P0G\MC90043803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4876" y="1785926"/>
            <a:ext cx="1014410" cy="1014410"/>
          </a:xfrm>
          <a:prstGeom prst="rect">
            <a:avLst/>
          </a:prstGeom>
          <a:noFill/>
        </p:spPr>
      </p:pic>
      <p:pic>
        <p:nvPicPr>
          <p:cNvPr id="1031" name="Picture 7" descr="C:\Documents and Settings\ZŠ\Local Settings\Temporary Internet Files\Content.IE5\2YJKNLEF\MC90044184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4876" y="3286124"/>
            <a:ext cx="1219412" cy="1246190"/>
          </a:xfrm>
          <a:prstGeom prst="rect">
            <a:avLst/>
          </a:prstGeom>
          <a:noFill/>
        </p:spPr>
      </p:pic>
      <p:pic>
        <p:nvPicPr>
          <p:cNvPr id="1032" name="Picture 8" descr="C:\Documents and Settings\ZŠ\Local Settings\Temporary Internet Files\Content.IE5\S3U4XRSM\MC90021577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14876" y="5143512"/>
            <a:ext cx="1239600" cy="1150310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1857356" y="164305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643834" y="342900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143768" y="342900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643702" y="342900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143636" y="342900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143768" y="521495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643702" y="521495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143636" y="521495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8143900" y="164305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643834" y="164305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143768" y="164305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643702" y="164305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143636" y="164305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851920" y="5157192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347864" y="5157192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843808" y="5157192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339752" y="5157192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835696" y="5157192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857356" y="342900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357422" y="342900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857488" y="342900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357554" y="342900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857620" y="342900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2357422" y="164305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857488" y="164305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357554" y="164305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3857620" y="164305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2464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Řešení</a:t>
            </a:r>
            <a:endParaRPr lang="cs-CZ" sz="3200" dirty="0"/>
          </a:p>
        </p:txBody>
      </p:sp>
      <p:pic>
        <p:nvPicPr>
          <p:cNvPr id="1026" name="Picture 2" descr="C:\Documents and Settings\ZŠ\Local Settings\Temporary Internet Files\Content.IE5\S3U4XRSM\MP90040289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1643050"/>
            <a:ext cx="1333510" cy="1214446"/>
          </a:xfrm>
          <a:prstGeom prst="rect">
            <a:avLst/>
          </a:prstGeom>
          <a:noFill/>
        </p:spPr>
      </p:pic>
      <p:pic>
        <p:nvPicPr>
          <p:cNvPr id="1027" name="Picture 3" descr="C:\Documents and Settings\ZŠ\Local Settings\Temporary Internet Files\Content.IE5\YE345P0G\MP90042228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596" y="3357562"/>
            <a:ext cx="1214446" cy="1214446"/>
          </a:xfrm>
          <a:prstGeom prst="rect">
            <a:avLst/>
          </a:prstGeom>
          <a:noFill/>
        </p:spPr>
      </p:pic>
      <p:pic>
        <p:nvPicPr>
          <p:cNvPr id="1029" name="Picture 5" descr="C:\Documents and Settings\ZŠ\Local Settings\Temporary Internet Files\Content.IE5\2YJKNLEF\MP90038787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34" y="4857760"/>
            <a:ext cx="1143008" cy="1602347"/>
          </a:xfrm>
          <a:prstGeom prst="rect">
            <a:avLst/>
          </a:prstGeom>
          <a:noFill/>
        </p:spPr>
      </p:pic>
      <p:pic>
        <p:nvPicPr>
          <p:cNvPr id="1030" name="Picture 6" descr="C:\Documents and Settings\ZŠ\Local Settings\Temporary Internet Files\Content.IE5\YE345P0G\MC900438036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4876" y="1785926"/>
            <a:ext cx="1014410" cy="1014410"/>
          </a:xfrm>
          <a:prstGeom prst="rect">
            <a:avLst/>
          </a:prstGeom>
          <a:noFill/>
        </p:spPr>
      </p:pic>
      <p:pic>
        <p:nvPicPr>
          <p:cNvPr id="1031" name="Picture 7" descr="C:\Documents and Settings\ZŠ\Local Settings\Temporary Internet Files\Content.IE5\2YJKNLEF\MC90044184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14876" y="3286124"/>
            <a:ext cx="1219412" cy="1246190"/>
          </a:xfrm>
          <a:prstGeom prst="rect">
            <a:avLst/>
          </a:prstGeom>
          <a:noFill/>
        </p:spPr>
      </p:pic>
      <p:pic>
        <p:nvPicPr>
          <p:cNvPr id="1032" name="Picture 8" descr="C:\Documents and Settings\ZŠ\Local Settings\Temporary Internet Files\Content.IE5\S3U4XRSM\MC900215775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14876" y="5143512"/>
            <a:ext cx="1239600" cy="1150310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1857356" y="164305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643834" y="342900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143768" y="342900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643702" y="342900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143636" y="342900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143768" y="521495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643702" y="521495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143636" y="521495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8143900" y="164305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643834" y="164305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143768" y="164305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643702" y="164305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143636" y="164305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851920" y="5157192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347864" y="5157192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843808" y="5157192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339752" y="5157192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835696" y="5157192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857356" y="342900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357422" y="342900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857488" y="342900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357554" y="342900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857620" y="342900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2357422" y="164305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857488" y="164305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357554" y="164305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3857620" y="1643050"/>
            <a:ext cx="500066" cy="11430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3857620" y="192880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K</a:t>
            </a:r>
            <a:endParaRPr lang="cs-CZ" sz="40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643834" y="371475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</a:t>
            </a:r>
            <a:endParaRPr lang="cs-CZ" sz="40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143768" y="371475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K</a:t>
            </a:r>
            <a:endParaRPr lang="cs-CZ" sz="4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643702" y="371475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U</a:t>
            </a:r>
            <a:endParaRPr lang="cs-CZ" sz="40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143636" y="371475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R</a:t>
            </a:r>
            <a:endParaRPr lang="cs-CZ" sz="40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143768" y="550070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R</a:t>
            </a:r>
            <a:endParaRPr lang="cs-CZ" sz="40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643702" y="550070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Ý</a:t>
            </a:r>
            <a:endParaRPr lang="cs-CZ" sz="40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6143636" y="550070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S</a:t>
            </a:r>
            <a:endParaRPr lang="cs-CZ" sz="40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8143900" y="192880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R</a:t>
            </a:r>
            <a:endParaRPr lang="cs-CZ" sz="40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643834" y="192880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Á</a:t>
            </a:r>
            <a:endParaRPr lang="cs-CZ" sz="40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092280" y="1916832"/>
            <a:ext cx="5245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</a:t>
            </a:r>
            <a:endParaRPr lang="cs-CZ" sz="40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588224" y="191683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O</a:t>
            </a:r>
            <a:endParaRPr lang="cs-CZ" sz="40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143636" y="192880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K</a:t>
            </a:r>
            <a:endParaRPr lang="cs-CZ" sz="40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3851920" y="5445224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K</a:t>
            </a:r>
            <a:endParaRPr lang="cs-CZ" sz="40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3347864" y="5445224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E</a:t>
            </a:r>
            <a:endParaRPr lang="cs-CZ" sz="40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843808" y="5445224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R</a:t>
            </a:r>
            <a:endParaRPr lang="cs-CZ" sz="40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2267744" y="5445224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Ó</a:t>
            </a:r>
            <a:endParaRPr lang="cs-CZ" sz="40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1835696" y="5445224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</a:t>
            </a:r>
            <a:endParaRPr lang="cs-CZ" sz="40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1857356" y="192880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D</a:t>
            </a:r>
            <a:endParaRPr lang="cs-CZ" sz="40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3857620" y="371475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K</a:t>
            </a:r>
            <a:endParaRPr lang="cs-CZ" sz="40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3357554" y="371475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E</a:t>
            </a:r>
            <a:endParaRPr lang="cs-CZ" sz="40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2857488" y="371475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R</a:t>
            </a:r>
            <a:endParaRPr lang="cs-CZ" sz="40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2357422" y="371475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Á</a:t>
            </a:r>
            <a:endParaRPr lang="cs-CZ" sz="40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1857356" y="371475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</a:t>
            </a:r>
            <a:endParaRPr lang="cs-CZ" sz="40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3357554" y="192880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E</a:t>
            </a:r>
            <a:endParaRPr lang="cs-CZ" sz="40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2857488" y="192880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R</a:t>
            </a:r>
            <a:endParaRPr lang="cs-CZ" sz="40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2357422" y="192880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Á</a:t>
            </a:r>
            <a:endParaRPr lang="cs-CZ" sz="4000" dirty="0"/>
          </a:p>
        </p:txBody>
      </p:sp>
    </p:spTree>
  </p:cSld>
  <p:clrMapOvr>
    <a:masterClrMapping/>
  </p:clrMapOvr>
  <p:transition spd="slow">
    <p:strips dir="ru"/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000"/>
                            </p:stCondLst>
                            <p:childTnLst>
                              <p:par>
                                <p:cTn id="41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6000"/>
                            </p:stCondLst>
                            <p:childTnLst>
                              <p:par>
                                <p:cTn id="46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8000"/>
                            </p:stCondLst>
                            <p:childTnLst>
                              <p:par>
                                <p:cTn id="51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000"/>
                            </p:stCondLst>
                            <p:childTnLst>
                              <p:par>
                                <p:cTn id="62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4000"/>
                            </p:stCondLst>
                            <p:childTnLst>
                              <p:par>
                                <p:cTn id="67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6000"/>
                            </p:stCondLst>
                            <p:childTnLst>
                              <p:par>
                                <p:cTn id="72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8000"/>
                            </p:stCondLst>
                            <p:childTnLst>
                              <p:par>
                                <p:cTn id="77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000"/>
                            </p:stCondLst>
                            <p:childTnLst>
                              <p:par>
                                <p:cTn id="88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4000"/>
                            </p:stCondLst>
                            <p:childTnLst>
                              <p:par>
                                <p:cTn id="93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6000"/>
                            </p:stCondLst>
                            <p:childTnLst>
                              <p:par>
                                <p:cTn id="98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8000"/>
                            </p:stCondLst>
                            <p:childTnLst>
                              <p:par>
                                <p:cTn id="103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14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19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6000"/>
                            </p:stCondLst>
                            <p:childTnLst>
                              <p:par>
                                <p:cTn id="124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2000"/>
                            </p:stCondLst>
                            <p:childTnLst>
                              <p:par>
                                <p:cTn id="13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4000"/>
                            </p:stCondLst>
                            <p:childTnLst>
                              <p:par>
                                <p:cTn id="14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 písmenek v baloncích stejné barvy slož slova.</a:t>
            </a:r>
            <a:endParaRPr lang="cs-CZ" sz="3200" dirty="0"/>
          </a:p>
        </p:txBody>
      </p:sp>
      <p:sp>
        <p:nvSpPr>
          <p:cNvPr id="4" name="Elipsa 3"/>
          <p:cNvSpPr/>
          <p:nvPr/>
        </p:nvSpPr>
        <p:spPr>
          <a:xfrm>
            <a:off x="785786" y="2143116"/>
            <a:ext cx="500066" cy="92869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/>
          <p:cNvSpPr/>
          <p:nvPr/>
        </p:nvSpPr>
        <p:spPr>
          <a:xfrm>
            <a:off x="928662" y="3071810"/>
            <a:ext cx="142876" cy="785818"/>
          </a:xfrm>
          <a:prstGeom prst="arc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071670" y="3286124"/>
            <a:ext cx="500066" cy="92869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2571736" y="2143116"/>
            <a:ext cx="500066" cy="92869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3071802" y="3214686"/>
            <a:ext cx="500066" cy="928694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571868" y="2143116"/>
            <a:ext cx="500066" cy="92869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4500562" y="2500306"/>
            <a:ext cx="500066" cy="92869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5214942" y="2071678"/>
            <a:ext cx="500066" cy="928694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6000760" y="2214554"/>
            <a:ext cx="500066" cy="92869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1071538" y="3429000"/>
            <a:ext cx="500066" cy="92869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6572264" y="3071810"/>
            <a:ext cx="500066" cy="92869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571604" y="2500306"/>
            <a:ext cx="500066" cy="928694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7286644" y="2285992"/>
            <a:ext cx="500066" cy="92869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7929586" y="3357562"/>
            <a:ext cx="500066" cy="92869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4786314" y="3714752"/>
            <a:ext cx="500066" cy="92869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3929058" y="3357562"/>
            <a:ext cx="500066" cy="92869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5429256" y="3286124"/>
            <a:ext cx="500066" cy="928694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louk 20"/>
          <p:cNvSpPr/>
          <p:nvPr/>
        </p:nvSpPr>
        <p:spPr>
          <a:xfrm>
            <a:off x="4143372" y="4286256"/>
            <a:ext cx="71438" cy="714380"/>
          </a:xfrm>
          <a:prstGeom prst="arc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Zakřivená spojovací čára 23"/>
          <p:cNvCxnSpPr>
            <a:stCxn id="12" idx="4"/>
          </p:cNvCxnSpPr>
          <p:nvPr/>
        </p:nvCxnSpPr>
        <p:spPr>
          <a:xfrm rot="16200000" flipH="1">
            <a:off x="6090057" y="3303983"/>
            <a:ext cx="500066" cy="178595"/>
          </a:xfrm>
          <a:prstGeom prst="curvedConnector3">
            <a:avLst>
              <a:gd name="adj1" fmla="val 50000"/>
            </a:avLst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Zakřivená spojovací čára 25"/>
          <p:cNvCxnSpPr>
            <a:stCxn id="17" idx="4"/>
          </p:cNvCxnSpPr>
          <p:nvPr/>
        </p:nvCxnSpPr>
        <p:spPr>
          <a:xfrm rot="5400000">
            <a:off x="7804570" y="4554149"/>
            <a:ext cx="642942" cy="107157"/>
          </a:xfrm>
          <a:prstGeom prst="curvedConnector3">
            <a:avLst>
              <a:gd name="adj1" fmla="val 50000"/>
            </a:avLst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Zakřivená spojovací čára 27"/>
          <p:cNvCxnSpPr>
            <a:stCxn id="8" idx="4"/>
          </p:cNvCxnSpPr>
          <p:nvPr/>
        </p:nvCxnSpPr>
        <p:spPr>
          <a:xfrm rot="5400000">
            <a:off x="3018224" y="4268397"/>
            <a:ext cx="428628" cy="178595"/>
          </a:xfrm>
          <a:prstGeom prst="curvedConnector3">
            <a:avLst>
              <a:gd name="adj1" fmla="val 50000"/>
            </a:avLst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louk 28"/>
          <p:cNvSpPr/>
          <p:nvPr/>
        </p:nvSpPr>
        <p:spPr>
          <a:xfrm>
            <a:off x="5643570" y="4214818"/>
            <a:ext cx="71438" cy="714380"/>
          </a:xfrm>
          <a:prstGeom prst="arc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louk 29"/>
          <p:cNvSpPr/>
          <p:nvPr/>
        </p:nvSpPr>
        <p:spPr>
          <a:xfrm>
            <a:off x="5429256" y="3000372"/>
            <a:ext cx="71438" cy="500066"/>
          </a:xfrm>
          <a:prstGeom prst="arc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" name="Zakřivená spojovací čára 32"/>
          <p:cNvCxnSpPr>
            <a:stCxn id="15" idx="4"/>
          </p:cNvCxnSpPr>
          <p:nvPr/>
        </p:nvCxnSpPr>
        <p:spPr>
          <a:xfrm rot="16200000" flipH="1">
            <a:off x="1589463" y="3661173"/>
            <a:ext cx="571504" cy="107157"/>
          </a:xfrm>
          <a:prstGeom prst="curvedConnector3">
            <a:avLst>
              <a:gd name="adj1" fmla="val 50000"/>
            </a:avLst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Zakřivená spojovací čára 34"/>
          <p:cNvCxnSpPr>
            <a:stCxn id="13" idx="4"/>
          </p:cNvCxnSpPr>
          <p:nvPr/>
        </p:nvCxnSpPr>
        <p:spPr>
          <a:xfrm rot="5400000">
            <a:off x="1017960" y="4482711"/>
            <a:ext cx="428628" cy="178595"/>
          </a:xfrm>
          <a:prstGeom prst="curvedConnector3">
            <a:avLst>
              <a:gd name="adj1" fmla="val 50000"/>
            </a:avLst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Zakřivená spojovací čára 36"/>
          <p:cNvCxnSpPr>
            <a:stCxn id="7" idx="4"/>
          </p:cNvCxnSpPr>
          <p:nvPr/>
        </p:nvCxnSpPr>
        <p:spPr>
          <a:xfrm rot="5400000">
            <a:off x="2518158" y="3339703"/>
            <a:ext cx="571504" cy="35719"/>
          </a:xfrm>
          <a:prstGeom prst="curvedConnector3">
            <a:avLst>
              <a:gd name="adj1" fmla="val 50000"/>
            </a:avLst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Zakřivená spojovací čára 38"/>
          <p:cNvCxnSpPr/>
          <p:nvPr/>
        </p:nvCxnSpPr>
        <p:spPr>
          <a:xfrm rot="5400000">
            <a:off x="4464843" y="3536157"/>
            <a:ext cx="428628" cy="214314"/>
          </a:xfrm>
          <a:prstGeom prst="curvedConnector3">
            <a:avLst>
              <a:gd name="adj1" fmla="val 50000"/>
            </a:avLst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Zakřivená spojovací čára 40"/>
          <p:cNvCxnSpPr>
            <a:stCxn id="16" idx="4"/>
          </p:cNvCxnSpPr>
          <p:nvPr/>
        </p:nvCxnSpPr>
        <p:spPr>
          <a:xfrm rot="5400000">
            <a:off x="7090190" y="3554017"/>
            <a:ext cx="785818" cy="107157"/>
          </a:xfrm>
          <a:prstGeom prst="curvedConnector3">
            <a:avLst>
              <a:gd name="adj1" fmla="val 50000"/>
            </a:avLst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Zakřivená spojovací čára 42"/>
          <p:cNvCxnSpPr>
            <a:stCxn id="6" idx="4"/>
          </p:cNvCxnSpPr>
          <p:nvPr/>
        </p:nvCxnSpPr>
        <p:spPr>
          <a:xfrm rot="5400000">
            <a:off x="2018092" y="4411273"/>
            <a:ext cx="500066" cy="107157"/>
          </a:xfrm>
          <a:prstGeom prst="curvedConnector3">
            <a:avLst>
              <a:gd name="adj1" fmla="val 50000"/>
            </a:avLst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Oblouk 43"/>
          <p:cNvSpPr/>
          <p:nvPr/>
        </p:nvSpPr>
        <p:spPr>
          <a:xfrm>
            <a:off x="3714744" y="3071810"/>
            <a:ext cx="142876" cy="642942"/>
          </a:xfrm>
          <a:prstGeom prst="arc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louk 44"/>
          <p:cNvSpPr/>
          <p:nvPr/>
        </p:nvSpPr>
        <p:spPr>
          <a:xfrm>
            <a:off x="5000628" y="4643446"/>
            <a:ext cx="71438" cy="642942"/>
          </a:xfrm>
          <a:prstGeom prst="arc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7" name="Zakřivená spojovací čára 46"/>
          <p:cNvCxnSpPr>
            <a:stCxn id="14" idx="4"/>
          </p:cNvCxnSpPr>
          <p:nvPr/>
        </p:nvCxnSpPr>
        <p:spPr>
          <a:xfrm rot="5400000">
            <a:off x="6447248" y="4268397"/>
            <a:ext cx="642942" cy="107157"/>
          </a:xfrm>
          <a:prstGeom prst="curvedConnector3">
            <a:avLst>
              <a:gd name="adj1" fmla="val 50000"/>
            </a:avLst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785786" y="2285992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R</a:t>
            </a:r>
            <a:endParaRPr lang="cs-CZ" sz="36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571868" y="2285992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R</a:t>
            </a:r>
            <a:endParaRPr lang="cs-CZ" sz="36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786314" y="3857628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U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4500562" y="2643182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R</a:t>
            </a:r>
            <a:endParaRPr lang="cs-CZ" sz="36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5357818" y="3429000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M</a:t>
            </a:r>
          </a:p>
        </p:txBody>
      </p:sp>
      <p:sp>
        <p:nvSpPr>
          <p:cNvPr id="53" name="TextovéPole 52"/>
          <p:cNvSpPr txBox="1"/>
          <p:nvPr/>
        </p:nvSpPr>
        <p:spPr>
          <a:xfrm>
            <a:off x="5214942" y="2214554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Ý</a:t>
            </a:r>
            <a:endParaRPr lang="cs-CZ" sz="36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6000760" y="2357430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Á</a:t>
            </a:r>
            <a:endParaRPr lang="cs-CZ" sz="36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6572264" y="3214686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K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7286644" y="2428868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O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7929586" y="3500438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N</a:t>
            </a:r>
          </a:p>
        </p:txBody>
      </p:sp>
      <p:sp>
        <p:nvSpPr>
          <p:cNvPr id="58" name="TextovéPole 57"/>
          <p:cNvSpPr txBox="1"/>
          <p:nvPr/>
        </p:nvSpPr>
        <p:spPr>
          <a:xfrm>
            <a:off x="2071670" y="3429000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A</a:t>
            </a:r>
          </a:p>
        </p:txBody>
      </p:sp>
      <p:sp>
        <p:nvSpPr>
          <p:cNvPr id="59" name="TextovéPole 58"/>
          <p:cNvSpPr txBox="1"/>
          <p:nvPr/>
        </p:nvSpPr>
        <p:spPr>
          <a:xfrm>
            <a:off x="2571736" y="2285992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S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3071802" y="3357562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R</a:t>
            </a:r>
            <a:endParaRPr lang="cs-CZ" sz="36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3929058" y="3500438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O</a:t>
            </a:r>
          </a:p>
        </p:txBody>
      </p:sp>
      <p:sp>
        <p:nvSpPr>
          <p:cNvPr id="62" name="TextovéPole 61"/>
          <p:cNvSpPr txBox="1"/>
          <p:nvPr/>
        </p:nvSpPr>
        <p:spPr>
          <a:xfrm>
            <a:off x="1071538" y="3500438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A</a:t>
            </a:r>
          </a:p>
        </p:txBody>
      </p:sp>
      <p:sp>
        <p:nvSpPr>
          <p:cNvPr id="63" name="TextovéPole 62"/>
          <p:cNvSpPr txBox="1"/>
          <p:nvPr/>
        </p:nvSpPr>
        <p:spPr>
          <a:xfrm>
            <a:off x="1571604" y="2643182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cxnSp>
        <p:nvCxnSpPr>
          <p:cNvPr id="65" name="Přímá spojovací čára 64"/>
          <p:cNvCxnSpPr/>
          <p:nvPr/>
        </p:nvCxnSpPr>
        <p:spPr>
          <a:xfrm flipV="1">
            <a:off x="500034" y="5429264"/>
            <a:ext cx="3357586" cy="13340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čára 66"/>
          <p:cNvCxnSpPr/>
          <p:nvPr/>
        </p:nvCxnSpPr>
        <p:spPr>
          <a:xfrm flipV="1">
            <a:off x="500034" y="6215082"/>
            <a:ext cx="3357586" cy="1588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ovací čára 70"/>
          <p:cNvCxnSpPr/>
          <p:nvPr/>
        </p:nvCxnSpPr>
        <p:spPr>
          <a:xfrm flipV="1">
            <a:off x="5000628" y="5429264"/>
            <a:ext cx="3643338" cy="1588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ovací čára 72"/>
          <p:cNvCxnSpPr/>
          <p:nvPr/>
        </p:nvCxnSpPr>
        <p:spPr>
          <a:xfrm>
            <a:off x="5000628" y="6215082"/>
            <a:ext cx="3643338" cy="1588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strips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Řešení</a:t>
            </a:r>
            <a:endParaRPr lang="cs-CZ" sz="3200" dirty="0"/>
          </a:p>
        </p:txBody>
      </p:sp>
      <p:sp>
        <p:nvSpPr>
          <p:cNvPr id="4" name="Elipsa 3"/>
          <p:cNvSpPr/>
          <p:nvPr/>
        </p:nvSpPr>
        <p:spPr>
          <a:xfrm>
            <a:off x="785786" y="2143116"/>
            <a:ext cx="500066" cy="92869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/>
          <p:cNvSpPr/>
          <p:nvPr/>
        </p:nvSpPr>
        <p:spPr>
          <a:xfrm>
            <a:off x="928662" y="3071810"/>
            <a:ext cx="142876" cy="785818"/>
          </a:xfrm>
          <a:prstGeom prst="arc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071670" y="3286124"/>
            <a:ext cx="500066" cy="92869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2571736" y="2143116"/>
            <a:ext cx="500066" cy="92869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3071802" y="3214686"/>
            <a:ext cx="500066" cy="928694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571868" y="2143116"/>
            <a:ext cx="500066" cy="92869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4500562" y="2500306"/>
            <a:ext cx="500066" cy="92869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5214942" y="2071678"/>
            <a:ext cx="500066" cy="928694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6000760" y="2214554"/>
            <a:ext cx="500066" cy="92869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1071538" y="3429000"/>
            <a:ext cx="500066" cy="92869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6572264" y="3071810"/>
            <a:ext cx="500066" cy="92869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571604" y="2500306"/>
            <a:ext cx="500066" cy="928694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7286644" y="2285992"/>
            <a:ext cx="500066" cy="92869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7929586" y="3357562"/>
            <a:ext cx="500066" cy="92869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4786314" y="3714752"/>
            <a:ext cx="500066" cy="92869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3929058" y="3357562"/>
            <a:ext cx="500066" cy="92869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5429256" y="3286124"/>
            <a:ext cx="500066" cy="928694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louk 20"/>
          <p:cNvSpPr/>
          <p:nvPr/>
        </p:nvSpPr>
        <p:spPr>
          <a:xfrm>
            <a:off x="4143372" y="4286256"/>
            <a:ext cx="71438" cy="714380"/>
          </a:xfrm>
          <a:prstGeom prst="arc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Zakřivená spojovací čára 23"/>
          <p:cNvCxnSpPr>
            <a:stCxn id="12" idx="4"/>
          </p:cNvCxnSpPr>
          <p:nvPr/>
        </p:nvCxnSpPr>
        <p:spPr>
          <a:xfrm rot="16200000" flipH="1">
            <a:off x="6090057" y="3303983"/>
            <a:ext cx="500066" cy="178595"/>
          </a:xfrm>
          <a:prstGeom prst="curvedConnector3">
            <a:avLst>
              <a:gd name="adj1" fmla="val 50000"/>
            </a:avLst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Zakřivená spojovací čára 25"/>
          <p:cNvCxnSpPr>
            <a:stCxn id="17" idx="4"/>
          </p:cNvCxnSpPr>
          <p:nvPr/>
        </p:nvCxnSpPr>
        <p:spPr>
          <a:xfrm rot="5400000">
            <a:off x="7804570" y="4554149"/>
            <a:ext cx="642942" cy="107157"/>
          </a:xfrm>
          <a:prstGeom prst="curvedConnector3">
            <a:avLst>
              <a:gd name="adj1" fmla="val 50000"/>
            </a:avLst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Zakřivená spojovací čára 27"/>
          <p:cNvCxnSpPr>
            <a:stCxn id="8" idx="4"/>
          </p:cNvCxnSpPr>
          <p:nvPr/>
        </p:nvCxnSpPr>
        <p:spPr>
          <a:xfrm rot="5400000">
            <a:off x="3018224" y="4268397"/>
            <a:ext cx="428628" cy="178595"/>
          </a:xfrm>
          <a:prstGeom prst="curvedConnector3">
            <a:avLst>
              <a:gd name="adj1" fmla="val 50000"/>
            </a:avLst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louk 28"/>
          <p:cNvSpPr/>
          <p:nvPr/>
        </p:nvSpPr>
        <p:spPr>
          <a:xfrm>
            <a:off x="5643570" y="4214818"/>
            <a:ext cx="71438" cy="714380"/>
          </a:xfrm>
          <a:prstGeom prst="arc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louk 29"/>
          <p:cNvSpPr/>
          <p:nvPr/>
        </p:nvSpPr>
        <p:spPr>
          <a:xfrm>
            <a:off x="5429256" y="3000372"/>
            <a:ext cx="71438" cy="500066"/>
          </a:xfrm>
          <a:prstGeom prst="arc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" name="Zakřivená spojovací čára 32"/>
          <p:cNvCxnSpPr>
            <a:stCxn id="15" idx="4"/>
          </p:cNvCxnSpPr>
          <p:nvPr/>
        </p:nvCxnSpPr>
        <p:spPr>
          <a:xfrm rot="16200000" flipH="1">
            <a:off x="1589463" y="3661173"/>
            <a:ext cx="571504" cy="107157"/>
          </a:xfrm>
          <a:prstGeom prst="curvedConnector3">
            <a:avLst>
              <a:gd name="adj1" fmla="val 50000"/>
            </a:avLst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Zakřivená spojovací čára 34"/>
          <p:cNvCxnSpPr>
            <a:stCxn id="13" idx="4"/>
          </p:cNvCxnSpPr>
          <p:nvPr/>
        </p:nvCxnSpPr>
        <p:spPr>
          <a:xfrm rot="5400000">
            <a:off x="1017960" y="4482711"/>
            <a:ext cx="428628" cy="178595"/>
          </a:xfrm>
          <a:prstGeom prst="curvedConnector3">
            <a:avLst>
              <a:gd name="adj1" fmla="val 50000"/>
            </a:avLst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Zakřivená spojovací čára 36"/>
          <p:cNvCxnSpPr>
            <a:stCxn id="7" idx="4"/>
          </p:cNvCxnSpPr>
          <p:nvPr/>
        </p:nvCxnSpPr>
        <p:spPr>
          <a:xfrm rot="5400000">
            <a:off x="2518158" y="3339703"/>
            <a:ext cx="571504" cy="35719"/>
          </a:xfrm>
          <a:prstGeom prst="curvedConnector3">
            <a:avLst>
              <a:gd name="adj1" fmla="val 50000"/>
            </a:avLst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Zakřivená spojovací čára 38"/>
          <p:cNvCxnSpPr/>
          <p:nvPr/>
        </p:nvCxnSpPr>
        <p:spPr>
          <a:xfrm rot="5400000">
            <a:off x="4464843" y="3536157"/>
            <a:ext cx="428628" cy="214314"/>
          </a:xfrm>
          <a:prstGeom prst="curvedConnector3">
            <a:avLst>
              <a:gd name="adj1" fmla="val 50000"/>
            </a:avLst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Zakřivená spojovací čára 40"/>
          <p:cNvCxnSpPr>
            <a:stCxn id="16" idx="4"/>
          </p:cNvCxnSpPr>
          <p:nvPr/>
        </p:nvCxnSpPr>
        <p:spPr>
          <a:xfrm rot="5400000">
            <a:off x="7090190" y="3554017"/>
            <a:ext cx="785818" cy="107157"/>
          </a:xfrm>
          <a:prstGeom prst="curvedConnector3">
            <a:avLst>
              <a:gd name="adj1" fmla="val 50000"/>
            </a:avLst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Zakřivená spojovací čára 42"/>
          <p:cNvCxnSpPr>
            <a:stCxn id="6" idx="4"/>
          </p:cNvCxnSpPr>
          <p:nvPr/>
        </p:nvCxnSpPr>
        <p:spPr>
          <a:xfrm rot="5400000">
            <a:off x="2018092" y="4411273"/>
            <a:ext cx="500066" cy="107157"/>
          </a:xfrm>
          <a:prstGeom prst="curvedConnector3">
            <a:avLst>
              <a:gd name="adj1" fmla="val 50000"/>
            </a:avLst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Oblouk 43"/>
          <p:cNvSpPr/>
          <p:nvPr/>
        </p:nvSpPr>
        <p:spPr>
          <a:xfrm>
            <a:off x="3714744" y="3071810"/>
            <a:ext cx="142876" cy="642942"/>
          </a:xfrm>
          <a:prstGeom prst="arc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louk 44"/>
          <p:cNvSpPr/>
          <p:nvPr/>
        </p:nvSpPr>
        <p:spPr>
          <a:xfrm>
            <a:off x="5000628" y="4643446"/>
            <a:ext cx="71438" cy="642942"/>
          </a:xfrm>
          <a:prstGeom prst="arc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7" name="Zakřivená spojovací čára 46"/>
          <p:cNvCxnSpPr>
            <a:stCxn id="14" idx="4"/>
          </p:cNvCxnSpPr>
          <p:nvPr/>
        </p:nvCxnSpPr>
        <p:spPr>
          <a:xfrm rot="5400000">
            <a:off x="6447248" y="4268397"/>
            <a:ext cx="642942" cy="107157"/>
          </a:xfrm>
          <a:prstGeom prst="curvedConnector3">
            <a:avLst>
              <a:gd name="adj1" fmla="val 50000"/>
            </a:avLst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785786" y="2285992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R</a:t>
            </a:r>
            <a:endParaRPr lang="cs-CZ" sz="36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571868" y="2285992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R</a:t>
            </a:r>
            <a:endParaRPr lang="cs-CZ" sz="36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786314" y="3857628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U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4500562" y="2643182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R</a:t>
            </a:r>
            <a:endParaRPr lang="cs-CZ" sz="36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5357818" y="3429000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M</a:t>
            </a:r>
          </a:p>
        </p:txBody>
      </p:sp>
      <p:sp>
        <p:nvSpPr>
          <p:cNvPr id="53" name="TextovéPole 52"/>
          <p:cNvSpPr txBox="1"/>
          <p:nvPr/>
        </p:nvSpPr>
        <p:spPr>
          <a:xfrm>
            <a:off x="5214942" y="2214554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Ý</a:t>
            </a:r>
            <a:endParaRPr lang="cs-CZ" sz="36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6000760" y="2357430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Á</a:t>
            </a:r>
            <a:endParaRPr lang="cs-CZ" sz="36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6572264" y="3214686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K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7286644" y="2428868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O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7929586" y="3500438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N</a:t>
            </a:r>
          </a:p>
        </p:txBody>
      </p:sp>
      <p:sp>
        <p:nvSpPr>
          <p:cNvPr id="58" name="TextovéPole 57"/>
          <p:cNvSpPr txBox="1"/>
          <p:nvPr/>
        </p:nvSpPr>
        <p:spPr>
          <a:xfrm>
            <a:off x="2071670" y="3429000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A</a:t>
            </a:r>
          </a:p>
        </p:txBody>
      </p:sp>
      <p:sp>
        <p:nvSpPr>
          <p:cNvPr id="59" name="TextovéPole 58"/>
          <p:cNvSpPr txBox="1"/>
          <p:nvPr/>
        </p:nvSpPr>
        <p:spPr>
          <a:xfrm>
            <a:off x="2571736" y="2285992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S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3071802" y="3357562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R</a:t>
            </a:r>
            <a:endParaRPr lang="cs-CZ" sz="36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3929058" y="3500438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O</a:t>
            </a:r>
          </a:p>
        </p:txBody>
      </p:sp>
      <p:sp>
        <p:nvSpPr>
          <p:cNvPr id="62" name="TextovéPole 61"/>
          <p:cNvSpPr txBox="1"/>
          <p:nvPr/>
        </p:nvSpPr>
        <p:spPr>
          <a:xfrm>
            <a:off x="1071538" y="3500438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A</a:t>
            </a:r>
          </a:p>
        </p:txBody>
      </p:sp>
      <p:sp>
        <p:nvSpPr>
          <p:cNvPr id="63" name="TextovéPole 62"/>
          <p:cNvSpPr txBox="1"/>
          <p:nvPr/>
        </p:nvSpPr>
        <p:spPr>
          <a:xfrm>
            <a:off x="1571604" y="2643182"/>
            <a:ext cx="428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cxnSp>
        <p:nvCxnSpPr>
          <p:cNvPr id="65" name="Přímá spojovací čára 64"/>
          <p:cNvCxnSpPr/>
          <p:nvPr/>
        </p:nvCxnSpPr>
        <p:spPr>
          <a:xfrm flipV="1">
            <a:off x="500034" y="5429264"/>
            <a:ext cx="3357586" cy="13340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čára 66"/>
          <p:cNvCxnSpPr/>
          <p:nvPr/>
        </p:nvCxnSpPr>
        <p:spPr>
          <a:xfrm flipV="1">
            <a:off x="500034" y="6215082"/>
            <a:ext cx="3357586" cy="1588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ovací čára 70"/>
          <p:cNvCxnSpPr/>
          <p:nvPr/>
        </p:nvCxnSpPr>
        <p:spPr>
          <a:xfrm flipV="1">
            <a:off x="5000628" y="5429264"/>
            <a:ext cx="3643338" cy="1588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ovací čára 72"/>
          <p:cNvCxnSpPr/>
          <p:nvPr/>
        </p:nvCxnSpPr>
        <p:spPr>
          <a:xfrm>
            <a:off x="5000628" y="6215082"/>
            <a:ext cx="3643338" cy="1588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TextovéPole 77"/>
          <p:cNvSpPr txBox="1"/>
          <p:nvPr/>
        </p:nvSpPr>
        <p:spPr>
          <a:xfrm>
            <a:off x="1214414" y="5715016"/>
            <a:ext cx="29289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RÁNO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1214414" y="4929198"/>
            <a:ext cx="29289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RÝMA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5857884" y="4929198"/>
            <a:ext cx="29289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C000"/>
                </a:solidFill>
              </a:rPr>
              <a:t>RUKA</a:t>
            </a:r>
            <a:endParaRPr lang="cs-CZ" sz="3600" dirty="0">
              <a:solidFill>
                <a:srgbClr val="FFC000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5857884" y="5715016"/>
            <a:ext cx="29289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ROSA</a:t>
            </a:r>
            <a:endParaRPr lang="cs-CZ" sz="36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spd="slow">
    <p:strips/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" grpId="0"/>
      <p:bldP spid="80" grpId="0"/>
      <p:bldP spid="8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4390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Je to tak?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sz="2700" dirty="0" smtClean="0"/>
              <a:t>Přiřaď ke každé větě z levého sloupce větu z pravého sloupce.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1">
            <a:noAutofit/>
          </a:bodyPr>
          <a:lstStyle/>
          <a:p>
            <a:endParaRPr lang="cs-CZ" sz="3600" dirty="0" smtClean="0"/>
          </a:p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Radek má rýmu.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	</a:t>
            </a:r>
            <a:r>
              <a:rPr lang="cs-CZ" sz="3600" dirty="0" smtClean="0"/>
              <a:t>	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Kolo je malé. 	</a:t>
            </a:r>
          </a:p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Kamil je malý.</a:t>
            </a:r>
            <a:r>
              <a:rPr lang="cs-CZ" sz="3600" dirty="0" smtClean="0"/>
              <a:t>		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U lesa je led.</a:t>
            </a:r>
          </a:p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Roman má kolo.</a:t>
            </a:r>
            <a:r>
              <a:rPr lang="cs-CZ" sz="3600" dirty="0" smtClean="0"/>
              <a:t>		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Umí noty.</a:t>
            </a:r>
          </a:p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Je leden.</a:t>
            </a:r>
            <a:r>
              <a:rPr lang="cs-CZ" sz="3600" dirty="0" smtClean="0"/>
              <a:t>			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Má rudý nos. </a:t>
            </a:r>
          </a:p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Karel má kytaru.	</a:t>
            </a:r>
            <a:r>
              <a:rPr lang="cs-CZ" sz="3600" dirty="0" smtClean="0"/>
              <a:t>	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On je mimino.</a:t>
            </a:r>
            <a:r>
              <a:rPr lang="cs-CZ" sz="3600" dirty="0" smtClean="0"/>
              <a:t>	</a:t>
            </a:r>
            <a:endParaRPr lang="cs-CZ" sz="3600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43902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Řešení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1">
            <a:noAutofit/>
          </a:bodyPr>
          <a:lstStyle/>
          <a:p>
            <a:endParaRPr lang="cs-CZ" sz="3600" dirty="0" smtClean="0"/>
          </a:p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Radek má rýmu.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	</a:t>
            </a:r>
            <a:r>
              <a:rPr lang="cs-CZ" sz="3600" dirty="0" smtClean="0"/>
              <a:t>	</a:t>
            </a:r>
            <a:r>
              <a:rPr lang="cs-CZ" sz="3600" dirty="0" smtClean="0">
                <a:solidFill>
                  <a:srgbClr val="002060"/>
                </a:solidFill>
              </a:rPr>
              <a:t>Kolo je malé. 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	</a:t>
            </a:r>
          </a:p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Kamil je malý.</a:t>
            </a:r>
            <a:r>
              <a:rPr lang="cs-CZ" sz="3600" dirty="0" smtClean="0"/>
              <a:t>		</a:t>
            </a:r>
            <a:r>
              <a:rPr lang="cs-CZ" sz="3600" dirty="0" smtClean="0">
                <a:solidFill>
                  <a:schemeClr val="accent1"/>
                </a:solidFill>
              </a:rPr>
              <a:t>U lesa je led.</a:t>
            </a:r>
          </a:p>
          <a:p>
            <a:r>
              <a:rPr lang="cs-CZ" sz="3600" dirty="0" smtClean="0">
                <a:solidFill>
                  <a:srgbClr val="002060"/>
                </a:solidFill>
              </a:rPr>
              <a:t>Roman má kolo.</a:t>
            </a:r>
            <a:r>
              <a:rPr lang="cs-CZ" sz="3600" dirty="0" smtClean="0"/>
              <a:t>		</a:t>
            </a:r>
            <a:r>
              <a:rPr lang="cs-CZ" sz="3600" dirty="0" smtClean="0">
                <a:solidFill>
                  <a:srgbClr val="00B050"/>
                </a:solidFill>
              </a:rPr>
              <a:t>Umí noty.</a:t>
            </a:r>
          </a:p>
          <a:p>
            <a:r>
              <a:rPr lang="cs-CZ" sz="3600" dirty="0" smtClean="0">
                <a:solidFill>
                  <a:schemeClr val="accent1"/>
                </a:solidFill>
              </a:rPr>
              <a:t>Je leden.</a:t>
            </a:r>
            <a:r>
              <a:rPr lang="cs-CZ" sz="3600" dirty="0" smtClean="0"/>
              <a:t>			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Má rudý nos. </a:t>
            </a:r>
          </a:p>
          <a:p>
            <a:r>
              <a:rPr lang="cs-CZ" sz="3600" dirty="0" smtClean="0">
                <a:solidFill>
                  <a:srgbClr val="00B050"/>
                </a:solidFill>
              </a:rPr>
              <a:t>Karel má kytaru.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	</a:t>
            </a:r>
            <a:r>
              <a:rPr lang="cs-CZ" sz="3600" dirty="0" smtClean="0"/>
              <a:t>	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On je mimino.</a:t>
            </a:r>
            <a:r>
              <a:rPr lang="cs-CZ" sz="3600" dirty="0" smtClean="0"/>
              <a:t>	</a:t>
            </a:r>
            <a:endParaRPr lang="cs-CZ" sz="3600" dirty="0"/>
          </a:p>
        </p:txBody>
      </p:sp>
      <p:cxnSp>
        <p:nvCxnSpPr>
          <p:cNvPr id="5" name="Zakřivená spojovací čára 4"/>
          <p:cNvCxnSpPr/>
          <p:nvPr/>
        </p:nvCxnSpPr>
        <p:spPr>
          <a:xfrm rot="16200000" flipH="1">
            <a:off x="3643306" y="3429000"/>
            <a:ext cx="1857388" cy="1000132"/>
          </a:xfrm>
          <a:prstGeom prst="curved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Volný tvar 8"/>
          <p:cNvSpPr/>
          <p:nvPr/>
        </p:nvSpPr>
        <p:spPr>
          <a:xfrm>
            <a:off x="3598606" y="3598606"/>
            <a:ext cx="1445342" cy="1769807"/>
          </a:xfrm>
          <a:custGeom>
            <a:avLst/>
            <a:gdLst>
              <a:gd name="connsiteX0" fmla="*/ 0 w 1445342"/>
              <a:gd name="connsiteY0" fmla="*/ 0 h 1769807"/>
              <a:gd name="connsiteX1" fmla="*/ 737420 w 1445342"/>
              <a:gd name="connsiteY1" fmla="*/ 678426 h 1769807"/>
              <a:gd name="connsiteX2" fmla="*/ 1445342 w 1445342"/>
              <a:gd name="connsiteY2" fmla="*/ 1769807 h 1769807"/>
              <a:gd name="connsiteX3" fmla="*/ 1445342 w 1445342"/>
              <a:gd name="connsiteY3" fmla="*/ 1769807 h 17698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45342" h="1769807">
                <a:moveTo>
                  <a:pt x="0" y="0"/>
                </a:moveTo>
                <a:cubicBezTo>
                  <a:pt x="248265" y="191729"/>
                  <a:pt x="496530" y="383458"/>
                  <a:pt x="737420" y="678426"/>
                </a:cubicBezTo>
                <a:cubicBezTo>
                  <a:pt x="978310" y="973394"/>
                  <a:pt x="1445342" y="1769807"/>
                  <a:pt x="1445342" y="1769807"/>
                </a:cubicBezTo>
                <a:lnTo>
                  <a:pt x="1445342" y="1769807"/>
                </a:lnTo>
              </a:path>
            </a:pathLst>
          </a:cu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Volný tvar 10"/>
          <p:cNvSpPr/>
          <p:nvPr/>
        </p:nvSpPr>
        <p:spPr>
          <a:xfrm>
            <a:off x="4100052" y="2905432"/>
            <a:ext cx="1017638" cy="1430594"/>
          </a:xfrm>
          <a:custGeom>
            <a:avLst/>
            <a:gdLst>
              <a:gd name="connsiteX0" fmla="*/ 0 w 1017638"/>
              <a:gd name="connsiteY0" fmla="*/ 1430594 h 1430594"/>
              <a:gd name="connsiteX1" fmla="*/ 619432 w 1017638"/>
              <a:gd name="connsiteY1" fmla="*/ 663678 h 1430594"/>
              <a:gd name="connsiteX2" fmla="*/ 1017638 w 1017638"/>
              <a:gd name="connsiteY2" fmla="*/ 0 h 1430594"/>
              <a:gd name="connsiteX3" fmla="*/ 1017638 w 1017638"/>
              <a:gd name="connsiteY3" fmla="*/ 0 h 1430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7638" h="1430594">
                <a:moveTo>
                  <a:pt x="0" y="1430594"/>
                </a:moveTo>
                <a:cubicBezTo>
                  <a:pt x="224913" y="1166352"/>
                  <a:pt x="449826" y="902110"/>
                  <a:pt x="619432" y="663678"/>
                </a:cubicBezTo>
                <a:cubicBezTo>
                  <a:pt x="789038" y="425246"/>
                  <a:pt x="1017638" y="0"/>
                  <a:pt x="1017638" y="0"/>
                </a:cubicBezTo>
                <a:lnTo>
                  <a:pt x="1017638" y="0"/>
                </a:lnTo>
              </a:path>
            </a:pathLst>
          </a:cu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2698955" y="3569110"/>
            <a:ext cx="2389239" cy="1406012"/>
          </a:xfrm>
          <a:custGeom>
            <a:avLst/>
            <a:gdLst>
              <a:gd name="connsiteX0" fmla="*/ 0 w 2389239"/>
              <a:gd name="connsiteY0" fmla="*/ 1401096 h 1406012"/>
              <a:gd name="connsiteX1" fmla="*/ 1342103 w 2389239"/>
              <a:gd name="connsiteY1" fmla="*/ 1312606 h 1406012"/>
              <a:gd name="connsiteX2" fmla="*/ 2035277 w 2389239"/>
              <a:gd name="connsiteY2" fmla="*/ 840658 h 1406012"/>
              <a:gd name="connsiteX3" fmla="*/ 2389239 w 2389239"/>
              <a:gd name="connsiteY3" fmla="*/ 0 h 1406012"/>
              <a:gd name="connsiteX4" fmla="*/ 2389239 w 2389239"/>
              <a:gd name="connsiteY4" fmla="*/ 0 h 14060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89239" h="1406012">
                <a:moveTo>
                  <a:pt x="0" y="1401096"/>
                </a:moveTo>
                <a:cubicBezTo>
                  <a:pt x="501445" y="1403554"/>
                  <a:pt x="1002890" y="1406012"/>
                  <a:pt x="1342103" y="1312606"/>
                </a:cubicBezTo>
                <a:cubicBezTo>
                  <a:pt x="1681316" y="1219200"/>
                  <a:pt x="1860754" y="1059426"/>
                  <a:pt x="2035277" y="840658"/>
                </a:cubicBezTo>
                <a:cubicBezTo>
                  <a:pt x="2209800" y="621890"/>
                  <a:pt x="2389239" y="0"/>
                  <a:pt x="2389239" y="0"/>
                </a:cubicBezTo>
                <a:lnTo>
                  <a:pt x="2389239" y="0"/>
                </a:lnTo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4188542" y="4306529"/>
            <a:ext cx="943897" cy="1268361"/>
          </a:xfrm>
          <a:custGeom>
            <a:avLst/>
            <a:gdLst>
              <a:gd name="connsiteX0" fmla="*/ 0 w 943897"/>
              <a:gd name="connsiteY0" fmla="*/ 1268361 h 1268361"/>
              <a:gd name="connsiteX1" fmla="*/ 737419 w 943897"/>
              <a:gd name="connsiteY1" fmla="*/ 471948 h 1268361"/>
              <a:gd name="connsiteX2" fmla="*/ 943897 w 943897"/>
              <a:gd name="connsiteY2" fmla="*/ 0 h 1268361"/>
              <a:gd name="connsiteX3" fmla="*/ 943897 w 943897"/>
              <a:gd name="connsiteY3" fmla="*/ 0 h 12683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43897" h="1268361">
                <a:moveTo>
                  <a:pt x="0" y="1268361"/>
                </a:moveTo>
                <a:cubicBezTo>
                  <a:pt x="290051" y="975851"/>
                  <a:pt x="580103" y="683342"/>
                  <a:pt x="737419" y="471948"/>
                </a:cubicBezTo>
                <a:cubicBezTo>
                  <a:pt x="894735" y="260555"/>
                  <a:pt x="943897" y="0"/>
                  <a:pt x="943897" y="0"/>
                </a:cubicBezTo>
                <a:lnTo>
                  <a:pt x="943897" y="0"/>
                </a:lnTo>
              </a:path>
            </a:pathLst>
          </a:cu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strips dir="rd"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dobe Garamond Pro" pitchFamily="18" charset="-18"/>
              </a:rPr>
              <a:t>Zdroje</a:t>
            </a:r>
            <a:endParaRPr lang="cs-CZ" sz="2800" dirty="0">
              <a:latin typeface="Adobe Garamond Pro" pitchFamily="18" charset="-18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i="1" dirty="0" smtClean="0"/>
          </a:p>
          <a:p>
            <a:endParaRPr lang="cs-CZ" i="1" dirty="0" smtClean="0"/>
          </a:p>
          <a:p>
            <a:r>
              <a:rPr lang="cs-CZ" i="1" dirty="0" smtClean="0"/>
              <a:t>Ilustrace:</a:t>
            </a:r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i="1" dirty="0" smtClean="0"/>
              <a:t>Text:</a:t>
            </a:r>
            <a:r>
              <a:rPr lang="cs-CZ" dirty="0" smtClean="0"/>
              <a:t> vlastní autorské dílo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102</TotalTime>
  <Words>187</Words>
  <Application>Microsoft Office PowerPoint</Application>
  <PresentationFormat>Předvádění na obrazovce (4:3)</PresentationFormat>
  <Paragraphs>102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Snímek 1</vt:lpstr>
      <vt:lpstr>Anotace</vt:lpstr>
      <vt:lpstr>R r</vt:lpstr>
      <vt:lpstr>Pomocí písmen vystřihovací abecedy vyskládej slova.</vt:lpstr>
      <vt:lpstr>Řešení</vt:lpstr>
      <vt:lpstr>Z písmenek v baloncích stejné barvy slož slova.</vt:lpstr>
      <vt:lpstr>Řešení</vt:lpstr>
      <vt:lpstr>Je to tak?  Přiřaď ke každé větě z levého sloupce větu z pravého sloupce.</vt:lpstr>
      <vt:lpstr>Řešení</vt:lpstr>
      <vt:lpstr>Zdroje</vt:lpstr>
    </vt:vector>
  </TitlesOfParts>
  <Company>ZŠ Uh.Ostroh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Uh.Ostroh</dc:creator>
  <cp:lastModifiedBy>Tatínek a maminka</cp:lastModifiedBy>
  <cp:revision>12</cp:revision>
  <dcterms:created xsi:type="dcterms:W3CDTF">2012-01-05T11:58:40Z</dcterms:created>
  <dcterms:modified xsi:type="dcterms:W3CDTF">2012-01-05T18:24:55Z</dcterms:modified>
</cp:coreProperties>
</file>