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4" r:id="rId3"/>
    <p:sldId id="259" r:id="rId4"/>
    <p:sldId id="258" r:id="rId5"/>
    <p:sldId id="267" r:id="rId6"/>
    <p:sldId id="260" r:id="rId7"/>
    <p:sldId id="261" r:id="rId8"/>
    <p:sldId id="268" r:id="rId9"/>
    <p:sldId id="262" r:id="rId10"/>
    <p:sldId id="263" r:id="rId11"/>
    <p:sldId id="269" r:id="rId12"/>
    <p:sldId id="270" r:id="rId13"/>
    <p:sldId id="266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A4FA"/>
    <a:srgbClr val="FCDEA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1AD602-2F29-4A33-89F4-559747D6B01B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23E81-52FB-4DDC-BFF7-877B16B505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63159E-A495-4A4C-A24E-27C3EE4F34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24251-CA8B-4F1F-8DF6-8AE0814835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50813B-C81B-42F7-A63C-31A3E8B017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20D8E5-E451-46A7-88B7-1DCB52DDF9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8DAE6E-CDF7-42F6-A011-727408C348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C2A090-A0F8-491B-A3C2-809217B7C6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C4F490-F158-49E3-AEB3-344572B329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BF7E2-649E-48D3-95B1-5DD255F127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84F83-C549-4CBD-9B2D-F47AADA182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098ABD-3454-407B-A189-A07DB8C596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DEF9BF-287F-4C31-8535-4860259F69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0D2EFF9-8EFF-451D-929B-FC75F59711F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solidFill>
                  <a:srgbClr val="3366FF"/>
                </a:soli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2736303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0817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8201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VYS_32_INOVACE_08_Rozvodná zařízení_stavba venkovního vedení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319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5035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4555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5035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9163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29.11. 2012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437112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 stavbě stožárů.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třinácti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stavby stožáru </a:t>
                      </a:r>
                      <a:r>
                        <a:rPr lang="cs-CZ" sz="10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vn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0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vvn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je doplněna několika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snímky značení sloupů a uchycení vodičů.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Cílem je naučit žáky chápat význam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znalosti technologického postupu pro správnou montáž vedení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této elektronické podobě je kladen důraz na přehledné podání celé problematiky. Přezkoušení učiva je prováděno pomocí pracovního listu nebo testem. 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otázek a zakreslení </a:t>
                      </a:r>
                      <a:r>
                        <a:rPr lang="cs-CZ" sz="1000" baseline="0" dirty="0" smtClean="0"/>
                        <a:t>obrázků slouží </a:t>
                      </a:r>
                      <a:r>
                        <a:rPr lang="cs-CZ" sz="1000" baseline="0" dirty="0" smtClean="0"/>
                        <a:t>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Stavba stožáru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 bwMode="auto">
          <a:xfrm>
            <a:off x="971600" y="5157192"/>
            <a:ext cx="2376264" cy="21602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3275856" y="5157192"/>
            <a:ext cx="144016" cy="57606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3635896" y="5157192"/>
            <a:ext cx="144016" cy="57606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3275856" y="5589240"/>
            <a:ext cx="504056" cy="144016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3635896" y="5157192"/>
            <a:ext cx="1080120" cy="21602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4572000" y="5157192"/>
            <a:ext cx="144016" cy="57606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4572000" y="5589240"/>
            <a:ext cx="936104" cy="144016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5364088" y="5157192"/>
            <a:ext cx="144016" cy="57606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5364088" y="5157192"/>
            <a:ext cx="2376264" cy="216024"/>
          </a:xfrm>
          <a:prstGeom prst="rect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1475656" y="4437112"/>
            <a:ext cx="6996151" cy="713639"/>
            <a:chOff x="1475656" y="4437112"/>
            <a:chExt cx="6996151" cy="713639"/>
          </a:xfrm>
        </p:grpSpPr>
        <p:grpSp>
          <p:nvGrpSpPr>
            <p:cNvPr id="15" name="Skupina 14"/>
            <p:cNvGrpSpPr/>
            <p:nvPr/>
          </p:nvGrpSpPr>
          <p:grpSpPr>
            <a:xfrm>
              <a:off x="1475656" y="4437112"/>
              <a:ext cx="6996151" cy="713639"/>
              <a:chOff x="1403648" y="4443553"/>
              <a:chExt cx="6996151" cy="713639"/>
            </a:xfrm>
          </p:grpSpPr>
          <p:sp>
            <p:nvSpPr>
              <p:cNvPr id="13" name="Lichoběžník 12"/>
              <p:cNvSpPr/>
              <p:nvPr/>
            </p:nvSpPr>
            <p:spPr bwMode="auto">
              <a:xfrm rot="16039927">
                <a:off x="2915816" y="3068960"/>
                <a:ext cx="576064" cy="3600400"/>
              </a:xfrm>
              <a:prstGeom prst="trapezoid">
                <a:avLst/>
              </a:prstGeom>
              <a:noFill/>
              <a:ln w="38100" cap="flat" cmpd="sng" algn="ctr">
                <a:solidFill>
                  <a:schemeClr val="accent3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cs-CZ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14" name="Lichoběžník 13"/>
              <p:cNvSpPr/>
              <p:nvPr/>
            </p:nvSpPr>
            <p:spPr bwMode="auto">
              <a:xfrm rot="16039927" flipV="1">
                <a:off x="6419678" y="3039495"/>
                <a:ext cx="576064" cy="3384179"/>
              </a:xfrm>
              <a:prstGeom prst="trapezoid">
                <a:avLst/>
              </a:prstGeom>
              <a:noFill/>
              <a:ln w="381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cs-CZ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</p:grpSp>
        <p:cxnSp>
          <p:nvCxnSpPr>
            <p:cNvPr id="19" name="Přímá spojovací čára 18"/>
            <p:cNvCxnSpPr/>
            <p:nvPr/>
          </p:nvCxnSpPr>
          <p:spPr bwMode="auto">
            <a:xfrm flipV="1">
              <a:off x="1475656" y="4725144"/>
              <a:ext cx="504056" cy="36004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Přímá spojovací čára 20"/>
            <p:cNvCxnSpPr/>
            <p:nvPr/>
          </p:nvCxnSpPr>
          <p:spPr bwMode="auto">
            <a:xfrm>
              <a:off x="1907704" y="4725144"/>
              <a:ext cx="504056" cy="36004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Přímá spojovací čára 22"/>
            <p:cNvCxnSpPr/>
            <p:nvPr/>
          </p:nvCxnSpPr>
          <p:spPr bwMode="auto">
            <a:xfrm flipV="1">
              <a:off x="2411760" y="4653136"/>
              <a:ext cx="576064" cy="432048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Přímá spojovací čára 24"/>
            <p:cNvCxnSpPr/>
            <p:nvPr/>
          </p:nvCxnSpPr>
          <p:spPr bwMode="auto">
            <a:xfrm>
              <a:off x="2987824" y="4653136"/>
              <a:ext cx="576064" cy="432048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Přímá spojovací čára 26"/>
            <p:cNvCxnSpPr/>
            <p:nvPr/>
          </p:nvCxnSpPr>
          <p:spPr bwMode="auto">
            <a:xfrm flipV="1">
              <a:off x="3563888" y="4581128"/>
              <a:ext cx="576064" cy="432048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Přímá spojovací čára 28"/>
            <p:cNvCxnSpPr/>
            <p:nvPr/>
          </p:nvCxnSpPr>
          <p:spPr bwMode="auto">
            <a:xfrm>
              <a:off x="4139952" y="4581128"/>
              <a:ext cx="864096" cy="504056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cxnSp>
        <p:nvCxnSpPr>
          <p:cNvPr id="35" name="Přímá spojovací čára 34"/>
          <p:cNvCxnSpPr/>
          <p:nvPr/>
        </p:nvCxnSpPr>
        <p:spPr bwMode="auto">
          <a:xfrm flipV="1">
            <a:off x="1475656" y="3212976"/>
            <a:ext cx="1800200" cy="158417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37" name="Přímá spojovací čára 36"/>
          <p:cNvCxnSpPr/>
          <p:nvPr/>
        </p:nvCxnSpPr>
        <p:spPr bwMode="auto">
          <a:xfrm>
            <a:off x="3275856" y="3212976"/>
            <a:ext cx="3960440" cy="115212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grpSp>
        <p:nvGrpSpPr>
          <p:cNvPr id="36" name="Skupina 35"/>
          <p:cNvGrpSpPr/>
          <p:nvPr/>
        </p:nvGrpSpPr>
        <p:grpSpPr>
          <a:xfrm>
            <a:off x="3527884" y="5013176"/>
            <a:ext cx="1620180" cy="576064"/>
            <a:chOff x="3527884" y="5013176"/>
            <a:chExt cx="1620180" cy="576064"/>
          </a:xfrm>
        </p:grpSpPr>
        <p:grpSp>
          <p:nvGrpSpPr>
            <p:cNvPr id="34" name="Skupina 33"/>
            <p:cNvGrpSpPr/>
            <p:nvPr/>
          </p:nvGrpSpPr>
          <p:grpSpPr>
            <a:xfrm>
              <a:off x="3527884" y="5085184"/>
              <a:ext cx="1548172" cy="504056"/>
              <a:chOff x="3527884" y="5085184"/>
              <a:chExt cx="1548172" cy="504056"/>
            </a:xfrm>
          </p:grpSpPr>
          <p:cxnSp>
            <p:nvCxnSpPr>
              <p:cNvPr id="39" name="Přímá spojovací čára 38"/>
              <p:cNvCxnSpPr>
                <a:stCxn id="7" idx="0"/>
              </p:cNvCxnSpPr>
              <p:nvPr/>
            </p:nvCxnSpPr>
            <p:spPr bwMode="auto">
              <a:xfrm flipV="1">
                <a:off x="3527884" y="5085184"/>
                <a:ext cx="108012" cy="504056"/>
              </a:xfrm>
              <a:prstGeom prst="line">
                <a:avLst/>
              </a:prstGeom>
              <a:ln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1" name="Přímá spojovací čára 40"/>
              <p:cNvCxnSpPr/>
              <p:nvPr/>
            </p:nvCxnSpPr>
            <p:spPr bwMode="auto">
              <a:xfrm>
                <a:off x="3635896" y="5085184"/>
                <a:ext cx="1440160" cy="0"/>
              </a:xfrm>
              <a:prstGeom prst="line">
                <a:avLst/>
              </a:prstGeom>
              <a:ln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</p:grpSp>
        <p:sp>
          <p:nvSpPr>
            <p:cNvPr id="42" name="Elipsa 41"/>
            <p:cNvSpPr/>
            <p:nvPr/>
          </p:nvSpPr>
          <p:spPr bwMode="auto">
            <a:xfrm>
              <a:off x="5004048" y="5013176"/>
              <a:ext cx="144016" cy="144016"/>
            </a:xfrm>
            <a:prstGeom prst="ellipse">
              <a:avLst/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  <p:cxnSp>
        <p:nvCxnSpPr>
          <p:cNvPr id="45" name="Přímá spojovací šipka 44"/>
          <p:cNvCxnSpPr/>
          <p:nvPr/>
        </p:nvCxnSpPr>
        <p:spPr bwMode="auto">
          <a:xfrm>
            <a:off x="3563888" y="3068960"/>
            <a:ext cx="1080120" cy="0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pSp>
        <p:nvGrpSpPr>
          <p:cNvPr id="47" name="Skupina 46"/>
          <p:cNvGrpSpPr/>
          <p:nvPr/>
        </p:nvGrpSpPr>
        <p:grpSpPr>
          <a:xfrm>
            <a:off x="3275856" y="3212976"/>
            <a:ext cx="1764196" cy="3816424"/>
            <a:chOff x="3275856" y="3212976"/>
            <a:chExt cx="1764196" cy="3816424"/>
          </a:xfrm>
        </p:grpSpPr>
        <p:cxnSp>
          <p:nvCxnSpPr>
            <p:cNvPr id="33" name="Přímá spojovací čára 32"/>
            <p:cNvCxnSpPr>
              <a:stCxn id="8" idx="0"/>
            </p:cNvCxnSpPr>
            <p:nvPr/>
          </p:nvCxnSpPr>
          <p:spPr bwMode="auto">
            <a:xfrm flipH="1" flipV="1">
              <a:off x="3275856" y="3212976"/>
              <a:ext cx="900100" cy="1944216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 bwMode="auto">
            <a:xfrm flipH="1" flipV="1">
              <a:off x="4139952" y="5085184"/>
              <a:ext cx="900100" cy="1944216"/>
            </a:xfrm>
            <a:prstGeom prst="line">
              <a:avLst/>
            </a:prstGeom>
            <a:ln>
              <a:noFill/>
              <a:headEnd type="none" w="med" len="med"/>
              <a:tailEnd type="none" w="med" len="med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TextovéPole 47"/>
          <p:cNvSpPr txBox="1"/>
          <p:nvPr/>
        </p:nvSpPr>
        <p:spPr>
          <a:xfrm>
            <a:off x="539552" y="1052736"/>
            <a:ext cx="3211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Stavění sloupu pomocí nůžek</a:t>
            </a:r>
            <a:endParaRPr lang="cs-CZ" dirty="0"/>
          </a:p>
        </p:txBody>
      </p:sp>
      <p:sp>
        <p:nvSpPr>
          <p:cNvPr id="32" name="Text Box 9"/>
          <p:cNvSpPr txBox="1">
            <a:spLocks noChangeArrowheads="1"/>
          </p:cNvSpPr>
          <p:nvPr/>
        </p:nvSpPr>
        <p:spPr bwMode="auto">
          <a:xfrm>
            <a:off x="467544" y="1484784"/>
            <a:ext cx="3672408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buFontTx/>
              <a:buChar char="•"/>
            </a:pPr>
            <a:r>
              <a:rPr lang="cs-CZ" sz="1400" b="1" dirty="0">
                <a:latin typeface="Times New Roman" pitchFamily="18" charset="0"/>
              </a:rPr>
              <a:t>Projekt vedení</a:t>
            </a:r>
            <a:r>
              <a:rPr lang="cs-CZ" sz="1400" dirty="0">
                <a:latin typeface="Times New Roman" pitchFamily="18" charset="0"/>
              </a:rPr>
              <a:t> má přihlížet k tomu, aby jeho trasa při posuzování podle různých hledisek byla co nejvýhodnější</a:t>
            </a:r>
          </a:p>
          <a:p>
            <a:pPr algn="l">
              <a:buFontTx/>
              <a:buChar char="•"/>
            </a:pPr>
            <a:r>
              <a:rPr lang="cs-CZ" sz="1400" b="1" dirty="0">
                <a:latin typeface="Times New Roman" pitchFamily="18" charset="0"/>
              </a:rPr>
              <a:t>Základní požadavky</a:t>
            </a:r>
            <a:r>
              <a:rPr lang="cs-CZ" sz="1400" dirty="0">
                <a:latin typeface="Times New Roman" pitchFamily="18" charset="0"/>
              </a:rPr>
              <a:t>: minimální počet zlomů (změna směru), malý počet křižovatek a souběhů, mimo lesy, zahrady, osídlené oblasti, …</a:t>
            </a:r>
          </a:p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Následuje </a:t>
            </a:r>
            <a:r>
              <a:rPr lang="cs-CZ" sz="1400" b="1" dirty="0">
                <a:latin typeface="Times New Roman" pitchFamily="18" charset="0"/>
              </a:rPr>
              <a:t>úprava terénu</a:t>
            </a:r>
            <a:r>
              <a:rPr lang="cs-CZ" sz="1400" dirty="0">
                <a:latin typeface="Times New Roman" pitchFamily="18" charset="0"/>
              </a:rPr>
              <a:t>, vykolíkování trasy (nivelační přístroje, nivelační latě, teodolity, měřící pásma, …</a:t>
            </a:r>
          </a:p>
          <a:p>
            <a:pPr algn="l">
              <a:buFontTx/>
              <a:buChar char="•"/>
            </a:pPr>
            <a:r>
              <a:rPr lang="cs-CZ" sz="1400" b="1" dirty="0">
                <a:latin typeface="Times New Roman" pitchFamily="18" charset="0"/>
              </a:rPr>
              <a:t>Rozvoz materiálu</a:t>
            </a:r>
            <a:r>
              <a:rPr lang="cs-CZ" sz="1400" dirty="0">
                <a:latin typeface="Times New Roman" pitchFamily="18" charset="0"/>
              </a:rPr>
              <a:t>: stožáry, betonová směs, izolátory, </a:t>
            </a:r>
            <a:r>
              <a:rPr lang="cs-CZ" sz="1400" dirty="0" err="1">
                <a:latin typeface="Times New Roman" pitchFamily="18" charset="0"/>
              </a:rPr>
              <a:t>AlFe</a:t>
            </a:r>
            <a:r>
              <a:rPr lang="cs-CZ" sz="1400" dirty="0">
                <a:latin typeface="Times New Roman" pitchFamily="18" charset="0"/>
              </a:rPr>
              <a:t> lana, armatury, materiál na uzemnění, barva, montážní nástroje, nářadí, stroje</a:t>
            </a:r>
          </a:p>
        </p:txBody>
      </p:sp>
      <p:sp>
        <p:nvSpPr>
          <p:cNvPr id="38" name="Obdélník 37"/>
          <p:cNvSpPr/>
          <p:nvPr/>
        </p:nvSpPr>
        <p:spPr bwMode="auto">
          <a:xfrm>
            <a:off x="5724128" y="2708920"/>
            <a:ext cx="2880320" cy="22322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Způsoby stavby stožárů: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dirty="0" smtClean="0"/>
              <a:t>Pomocí nůžek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Pomocí kozlíku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dirty="0" smtClean="0"/>
              <a:t>Pomocí nůžek a stavěcího kloubu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Nastavováním dílů</a:t>
            </a:r>
          </a:p>
        </p:txBody>
      </p:sp>
      <p:sp>
        <p:nvSpPr>
          <p:cNvPr id="40" name="Obdélník 39"/>
          <p:cNvSpPr/>
          <p:nvPr/>
        </p:nvSpPr>
        <p:spPr bwMode="auto">
          <a:xfrm>
            <a:off x="5580112" y="1556792"/>
            <a:ext cx="3096344" cy="345638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Napište 4 základní způsoby stavění stožárů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Jakým způsobem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se stavějí ocelové stožáry menších výšek?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Jakým způsobem se stavějí krátké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ocelové nebo duté betonové stožáry?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Popište dokončovací práce na stožárech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8" dur="5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C 0.08872 -0.12129 0.17899 -0.23657 0.21649 -0.27291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" y="-13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868 -0.08403 C -0.04514 -0.13264 0.11892 -0.18079 0.18507 -0.19954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04166 L 0.0033 0.0842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500"/>
                            </p:stCondLst>
                            <p:childTnLst>
                              <p:par>
                                <p:cTn id="32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4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6" name="AutoShape 36"/>
          <p:cNvSpPr>
            <a:spLocks noChangeArrowheads="1"/>
          </p:cNvSpPr>
          <p:nvPr/>
        </p:nvSpPr>
        <p:spPr bwMode="auto">
          <a:xfrm>
            <a:off x="4610100" y="2362200"/>
            <a:ext cx="952500" cy="2159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4597400" y="2578100"/>
            <a:ext cx="952500" cy="482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159" name="Group 39"/>
          <p:cNvGrpSpPr>
            <a:grpSpLocks/>
          </p:cNvGrpSpPr>
          <p:nvPr/>
        </p:nvGrpSpPr>
        <p:grpSpPr bwMode="auto">
          <a:xfrm>
            <a:off x="4457700" y="3068638"/>
            <a:ext cx="1265238" cy="144462"/>
            <a:chOff x="2808" y="1933"/>
            <a:chExt cx="797" cy="91"/>
          </a:xfrm>
        </p:grpSpPr>
        <p:sp>
          <p:nvSpPr>
            <p:cNvPr id="5149" name="AutoShape 29"/>
            <p:cNvSpPr>
              <a:spLocks noChangeArrowheads="1"/>
            </p:cNvSpPr>
            <p:nvPr/>
          </p:nvSpPr>
          <p:spPr bwMode="auto">
            <a:xfrm rot="5400000">
              <a:off x="2852" y="1889"/>
              <a:ext cx="91" cy="180"/>
            </a:xfrm>
            <a:prstGeom prst="rtTriangle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50" name="AutoShape 30"/>
            <p:cNvSpPr>
              <a:spLocks noChangeArrowheads="1"/>
            </p:cNvSpPr>
            <p:nvPr/>
          </p:nvSpPr>
          <p:spPr bwMode="auto">
            <a:xfrm rot="16200000" flipH="1">
              <a:off x="3469" y="1888"/>
              <a:ext cx="91" cy="181"/>
            </a:xfrm>
            <a:prstGeom prst="rtTriangle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48" name="AutoShape 28"/>
          <p:cNvSpPr>
            <a:spLocks noChangeArrowheads="1"/>
          </p:cNvSpPr>
          <p:nvPr/>
        </p:nvSpPr>
        <p:spPr bwMode="auto">
          <a:xfrm rot="10800000">
            <a:off x="4427538" y="3068638"/>
            <a:ext cx="1295400" cy="215900"/>
          </a:xfrm>
          <a:custGeom>
            <a:avLst/>
            <a:gdLst>
              <a:gd name="G0" fmla="+- 2858 0 0"/>
              <a:gd name="G1" fmla="+- 21600 0 2858"/>
              <a:gd name="G2" fmla="*/ 2858 1 2"/>
              <a:gd name="G3" fmla="+- 21600 0 G2"/>
              <a:gd name="G4" fmla="+/ 2858 21600 2"/>
              <a:gd name="G5" fmla="+/ G1 0 2"/>
              <a:gd name="G6" fmla="*/ 21600 21600 2858"/>
              <a:gd name="G7" fmla="*/ G6 1 2"/>
              <a:gd name="G8" fmla="+- 21600 0 G7"/>
              <a:gd name="G9" fmla="*/ 21600 1 2"/>
              <a:gd name="G10" fmla="+- 2858 0 G9"/>
              <a:gd name="G11" fmla="?: G10 G8 0"/>
              <a:gd name="G12" fmla="?: G10 G7 21600"/>
              <a:gd name="T0" fmla="*/ 20171 w 21600"/>
              <a:gd name="T1" fmla="*/ 10800 h 21600"/>
              <a:gd name="T2" fmla="*/ 10800 w 21600"/>
              <a:gd name="T3" fmla="*/ 21600 h 21600"/>
              <a:gd name="T4" fmla="*/ 1429 w 21600"/>
              <a:gd name="T5" fmla="*/ 10800 h 21600"/>
              <a:gd name="T6" fmla="*/ 10800 w 21600"/>
              <a:gd name="T7" fmla="*/ 0 h 21600"/>
              <a:gd name="T8" fmla="*/ 3229 w 21600"/>
              <a:gd name="T9" fmla="*/ 3229 h 21600"/>
              <a:gd name="T10" fmla="*/ 18371 w 21600"/>
              <a:gd name="T11" fmla="*/ 18371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58" y="21600"/>
                </a:lnTo>
                <a:lnTo>
                  <a:pt x="18742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47" name="Rectangle 27"/>
          <p:cNvSpPr>
            <a:spLocks noChangeArrowheads="1"/>
          </p:cNvSpPr>
          <p:nvPr/>
        </p:nvSpPr>
        <p:spPr bwMode="auto">
          <a:xfrm>
            <a:off x="4440238" y="3297238"/>
            <a:ext cx="1258887" cy="2746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735013" y="6397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endParaRPr lang="cs-CZ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84213" y="765175"/>
            <a:ext cx="6376987" cy="3968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/>
              <a:t>Stavba vedení </a:t>
            </a:r>
            <a:r>
              <a:rPr lang="cs-CZ" sz="2000" b="1"/>
              <a:t>vn</a:t>
            </a:r>
            <a:r>
              <a:rPr lang="cs-CZ" sz="2000"/>
              <a:t> a </a:t>
            </a:r>
            <a:r>
              <a:rPr lang="cs-CZ" sz="2000" b="1"/>
              <a:t>vvn – základy ocelových stožárů</a:t>
            </a:r>
          </a:p>
        </p:txBody>
      </p:sp>
      <p:grpSp>
        <p:nvGrpSpPr>
          <p:cNvPr id="5138" name="Group 18"/>
          <p:cNvGrpSpPr>
            <a:grpSpLocks/>
          </p:cNvGrpSpPr>
          <p:nvPr/>
        </p:nvGrpSpPr>
        <p:grpSpPr bwMode="auto">
          <a:xfrm>
            <a:off x="4716463" y="1773238"/>
            <a:ext cx="792162" cy="1800225"/>
            <a:chOff x="2925" y="2659"/>
            <a:chExt cx="635" cy="1134"/>
          </a:xfrm>
        </p:grpSpPr>
        <p:sp>
          <p:nvSpPr>
            <p:cNvPr id="5133" name="Line 13"/>
            <p:cNvSpPr>
              <a:spLocks noChangeShapeType="1"/>
            </p:cNvSpPr>
            <p:nvPr/>
          </p:nvSpPr>
          <p:spPr bwMode="auto">
            <a:xfrm flipH="1">
              <a:off x="2925" y="2659"/>
              <a:ext cx="91" cy="113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Line 14"/>
            <p:cNvSpPr>
              <a:spLocks noChangeShapeType="1"/>
            </p:cNvSpPr>
            <p:nvPr/>
          </p:nvSpPr>
          <p:spPr bwMode="auto">
            <a:xfrm>
              <a:off x="3424" y="2659"/>
              <a:ext cx="136" cy="113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5" name="Line 15"/>
            <p:cNvSpPr>
              <a:spLocks noChangeShapeType="1"/>
            </p:cNvSpPr>
            <p:nvPr/>
          </p:nvSpPr>
          <p:spPr bwMode="auto">
            <a:xfrm flipV="1">
              <a:off x="2925" y="3339"/>
              <a:ext cx="590" cy="45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6" name="Line 16"/>
            <p:cNvSpPr>
              <a:spLocks noChangeShapeType="1"/>
            </p:cNvSpPr>
            <p:nvPr/>
          </p:nvSpPr>
          <p:spPr bwMode="auto">
            <a:xfrm flipH="1" flipV="1">
              <a:off x="2971" y="2976"/>
              <a:ext cx="544" cy="3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7" name="Line 17"/>
            <p:cNvSpPr>
              <a:spLocks noChangeShapeType="1"/>
            </p:cNvSpPr>
            <p:nvPr/>
          </p:nvSpPr>
          <p:spPr bwMode="auto">
            <a:xfrm flipV="1">
              <a:off x="2971" y="2659"/>
              <a:ext cx="453" cy="317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5145" name="Group 25"/>
          <p:cNvGrpSpPr>
            <a:grpSpLocks/>
          </p:cNvGrpSpPr>
          <p:nvPr/>
        </p:nvGrpSpPr>
        <p:grpSpPr bwMode="auto">
          <a:xfrm>
            <a:off x="4016375" y="2708275"/>
            <a:ext cx="2127250" cy="1263650"/>
            <a:chOff x="2530" y="1706"/>
            <a:chExt cx="1340" cy="796"/>
          </a:xfrm>
        </p:grpSpPr>
        <p:grpSp>
          <p:nvGrpSpPr>
            <p:cNvPr id="5132" name="Group 12"/>
            <p:cNvGrpSpPr>
              <a:grpSpLocks/>
            </p:cNvGrpSpPr>
            <p:nvPr/>
          </p:nvGrpSpPr>
          <p:grpSpPr bwMode="auto">
            <a:xfrm>
              <a:off x="2608" y="1706"/>
              <a:ext cx="1179" cy="635"/>
              <a:chOff x="2608" y="1706"/>
              <a:chExt cx="1179" cy="635"/>
            </a:xfrm>
          </p:grpSpPr>
          <p:sp>
            <p:nvSpPr>
              <p:cNvPr id="5127" name="Line 7"/>
              <p:cNvSpPr>
                <a:spLocks noChangeShapeType="1"/>
              </p:cNvSpPr>
              <p:nvPr/>
            </p:nvSpPr>
            <p:spPr bwMode="auto">
              <a:xfrm>
                <a:off x="2608" y="1706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8" name="Line 8"/>
              <p:cNvSpPr>
                <a:spLocks noChangeShapeType="1"/>
              </p:cNvSpPr>
              <p:nvPr/>
            </p:nvSpPr>
            <p:spPr bwMode="auto">
              <a:xfrm>
                <a:off x="2789" y="1706"/>
                <a:ext cx="0" cy="635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9" name="Line 9"/>
              <p:cNvSpPr>
                <a:spLocks noChangeShapeType="1"/>
              </p:cNvSpPr>
              <p:nvPr/>
            </p:nvSpPr>
            <p:spPr bwMode="auto">
              <a:xfrm>
                <a:off x="2789" y="2341"/>
                <a:ext cx="81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0" name="Line 10"/>
              <p:cNvSpPr>
                <a:spLocks noChangeShapeType="1"/>
              </p:cNvSpPr>
              <p:nvPr/>
            </p:nvSpPr>
            <p:spPr bwMode="auto">
              <a:xfrm flipV="1">
                <a:off x="3606" y="1706"/>
                <a:ext cx="0" cy="635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1" name="Line 11"/>
              <p:cNvSpPr>
                <a:spLocks noChangeShapeType="1"/>
              </p:cNvSpPr>
              <p:nvPr/>
            </p:nvSpPr>
            <p:spPr bwMode="auto">
              <a:xfrm flipV="1">
                <a:off x="3606" y="1706"/>
                <a:ext cx="181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144" name="Group 24"/>
            <p:cNvGrpSpPr>
              <a:grpSpLocks/>
            </p:cNvGrpSpPr>
            <p:nvPr/>
          </p:nvGrpSpPr>
          <p:grpSpPr bwMode="auto">
            <a:xfrm>
              <a:off x="2530" y="1730"/>
              <a:ext cx="1340" cy="772"/>
              <a:chOff x="2562" y="1706"/>
              <a:chExt cx="1271" cy="772"/>
            </a:xfrm>
          </p:grpSpPr>
          <p:sp>
            <p:nvSpPr>
              <p:cNvPr id="5139" name="Rectangle 19"/>
              <p:cNvSpPr>
                <a:spLocks noChangeArrowheads="1"/>
              </p:cNvSpPr>
              <p:nvPr/>
            </p:nvSpPr>
            <p:spPr bwMode="auto">
              <a:xfrm>
                <a:off x="2562" y="1706"/>
                <a:ext cx="227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40" name="Rectangle 20"/>
              <p:cNvSpPr>
                <a:spLocks noChangeArrowheads="1"/>
              </p:cNvSpPr>
              <p:nvPr/>
            </p:nvSpPr>
            <p:spPr bwMode="auto">
              <a:xfrm>
                <a:off x="2699" y="1797"/>
                <a:ext cx="90" cy="544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41" name="Rectangle 21"/>
              <p:cNvSpPr>
                <a:spLocks noChangeArrowheads="1"/>
              </p:cNvSpPr>
              <p:nvPr/>
            </p:nvSpPr>
            <p:spPr bwMode="auto">
              <a:xfrm>
                <a:off x="2699" y="2341"/>
                <a:ext cx="997" cy="137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42" name="Rectangle 22"/>
              <p:cNvSpPr>
                <a:spLocks noChangeArrowheads="1"/>
              </p:cNvSpPr>
              <p:nvPr/>
            </p:nvSpPr>
            <p:spPr bwMode="auto">
              <a:xfrm>
                <a:off x="3606" y="1797"/>
                <a:ext cx="90" cy="544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43" name="Rectangle 23"/>
              <p:cNvSpPr>
                <a:spLocks noChangeArrowheads="1"/>
              </p:cNvSpPr>
              <p:nvPr/>
            </p:nvSpPr>
            <p:spPr bwMode="auto">
              <a:xfrm>
                <a:off x="3606" y="1706"/>
                <a:ext cx="227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5146" name="Rectangle 26"/>
          <p:cNvSpPr>
            <a:spLocks noChangeArrowheads="1"/>
          </p:cNvSpPr>
          <p:nvPr/>
        </p:nvSpPr>
        <p:spPr bwMode="auto">
          <a:xfrm>
            <a:off x="4440238" y="3563938"/>
            <a:ext cx="1258887" cy="13970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155" name="Group 35"/>
          <p:cNvGrpSpPr>
            <a:grpSpLocks/>
          </p:cNvGrpSpPr>
          <p:nvPr/>
        </p:nvGrpSpPr>
        <p:grpSpPr bwMode="auto">
          <a:xfrm>
            <a:off x="4541838" y="2582863"/>
            <a:ext cx="1062037" cy="492125"/>
            <a:chOff x="2861" y="1627"/>
            <a:chExt cx="669" cy="310"/>
          </a:xfrm>
        </p:grpSpPr>
        <p:sp>
          <p:nvSpPr>
            <p:cNvPr id="5152" name="Rectangle 32"/>
            <p:cNvSpPr>
              <a:spLocks noChangeArrowheads="1"/>
            </p:cNvSpPr>
            <p:nvPr/>
          </p:nvSpPr>
          <p:spPr bwMode="auto">
            <a:xfrm>
              <a:off x="2861" y="1627"/>
              <a:ext cx="29" cy="310"/>
            </a:xfrm>
            <a:prstGeom prst="rect">
              <a:avLst/>
            </a:prstGeom>
            <a:solidFill>
              <a:srgbClr val="99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53" name="Rectangle 33"/>
            <p:cNvSpPr>
              <a:spLocks noChangeArrowheads="1"/>
            </p:cNvSpPr>
            <p:nvPr/>
          </p:nvSpPr>
          <p:spPr bwMode="auto">
            <a:xfrm>
              <a:off x="3501" y="1627"/>
              <a:ext cx="29" cy="310"/>
            </a:xfrm>
            <a:prstGeom prst="rect">
              <a:avLst/>
            </a:prstGeom>
            <a:solidFill>
              <a:srgbClr val="99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0" name="Group 40"/>
          <p:cNvGrpSpPr>
            <a:grpSpLocks/>
          </p:cNvGrpSpPr>
          <p:nvPr/>
        </p:nvGrpSpPr>
        <p:grpSpPr bwMode="auto">
          <a:xfrm>
            <a:off x="4445000" y="2730500"/>
            <a:ext cx="1257300" cy="355600"/>
            <a:chOff x="2800" y="1720"/>
            <a:chExt cx="792" cy="224"/>
          </a:xfrm>
        </p:grpSpPr>
        <p:sp>
          <p:nvSpPr>
            <p:cNvPr id="5157" name="Rectangle 37"/>
            <p:cNvSpPr>
              <a:spLocks noChangeArrowheads="1"/>
            </p:cNvSpPr>
            <p:nvPr/>
          </p:nvSpPr>
          <p:spPr bwMode="auto">
            <a:xfrm>
              <a:off x="2800" y="1720"/>
              <a:ext cx="56" cy="224"/>
            </a:xfrm>
            <a:prstGeom prst="rect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58" name="Rectangle 38"/>
            <p:cNvSpPr>
              <a:spLocks noChangeArrowheads="1"/>
            </p:cNvSpPr>
            <p:nvPr/>
          </p:nvSpPr>
          <p:spPr bwMode="auto">
            <a:xfrm>
              <a:off x="3528" y="1720"/>
              <a:ext cx="64" cy="224"/>
            </a:xfrm>
            <a:prstGeom prst="rect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61" name="Text Box 41"/>
          <p:cNvSpPr txBox="1">
            <a:spLocks noChangeArrowheads="1"/>
          </p:cNvSpPr>
          <p:nvPr/>
        </p:nvSpPr>
        <p:spPr bwMode="auto">
          <a:xfrm>
            <a:off x="6296025" y="1776413"/>
            <a:ext cx="2051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b="1">
                <a:latin typeface="Times New Roman" pitchFamily="18" charset="0"/>
              </a:rPr>
              <a:t>Betonový základ celistvý</a:t>
            </a:r>
          </a:p>
        </p:txBody>
      </p:sp>
      <p:sp>
        <p:nvSpPr>
          <p:cNvPr id="5162" name="AutoShape 42"/>
          <p:cNvSpPr>
            <a:spLocks/>
          </p:cNvSpPr>
          <p:nvPr/>
        </p:nvSpPr>
        <p:spPr bwMode="auto">
          <a:xfrm>
            <a:off x="6300788" y="3573463"/>
            <a:ext cx="1193800" cy="292100"/>
          </a:xfrm>
          <a:prstGeom prst="borderCallout1">
            <a:avLst>
              <a:gd name="adj1" fmla="val 39130"/>
              <a:gd name="adj2" fmla="val -6384"/>
              <a:gd name="adj3" fmla="val 107065"/>
              <a:gd name="adj4" fmla="val -3843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 sz="1200"/>
              <a:t>Výkop jámy</a:t>
            </a:r>
          </a:p>
        </p:txBody>
      </p:sp>
      <p:sp>
        <p:nvSpPr>
          <p:cNvPr id="5163" name="AutoShape 43"/>
          <p:cNvSpPr>
            <a:spLocks/>
          </p:cNvSpPr>
          <p:nvPr/>
        </p:nvSpPr>
        <p:spPr bwMode="auto">
          <a:xfrm>
            <a:off x="6300788" y="3213100"/>
            <a:ext cx="1587500" cy="266700"/>
          </a:xfrm>
          <a:prstGeom prst="borderCallout1">
            <a:avLst>
              <a:gd name="adj1" fmla="val 42856"/>
              <a:gd name="adj2" fmla="val -4801"/>
              <a:gd name="adj3" fmla="val 152380"/>
              <a:gd name="adj4" fmla="val -4010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 sz="1200"/>
              <a:t>Základová deska</a:t>
            </a:r>
          </a:p>
        </p:txBody>
      </p:sp>
      <p:sp>
        <p:nvSpPr>
          <p:cNvPr id="5164" name="AutoShape 44"/>
          <p:cNvSpPr>
            <a:spLocks/>
          </p:cNvSpPr>
          <p:nvPr/>
        </p:nvSpPr>
        <p:spPr bwMode="auto">
          <a:xfrm>
            <a:off x="6300788" y="2852738"/>
            <a:ext cx="914400" cy="258762"/>
          </a:xfrm>
          <a:prstGeom prst="borderCallout1">
            <a:avLst>
              <a:gd name="adj1" fmla="val 44171"/>
              <a:gd name="adj2" fmla="val -8333"/>
              <a:gd name="adj3" fmla="val 83435"/>
              <a:gd name="adj4" fmla="val -9462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 sz="1200"/>
              <a:t>Stožár</a:t>
            </a:r>
          </a:p>
        </p:txBody>
      </p:sp>
      <p:sp>
        <p:nvSpPr>
          <p:cNvPr id="5165" name="AutoShape 45"/>
          <p:cNvSpPr>
            <a:spLocks/>
          </p:cNvSpPr>
          <p:nvPr/>
        </p:nvSpPr>
        <p:spPr bwMode="auto">
          <a:xfrm>
            <a:off x="6300788" y="2492375"/>
            <a:ext cx="914400" cy="257175"/>
          </a:xfrm>
          <a:prstGeom prst="borderCallout1">
            <a:avLst>
              <a:gd name="adj1" fmla="val 44444"/>
              <a:gd name="adj2" fmla="val -8333"/>
              <a:gd name="adj3" fmla="val 167903"/>
              <a:gd name="adj4" fmla="val -710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 sz="1200"/>
              <a:t>Zemina</a:t>
            </a:r>
          </a:p>
        </p:txBody>
      </p:sp>
      <p:sp>
        <p:nvSpPr>
          <p:cNvPr id="5166" name="AutoShape 46"/>
          <p:cNvSpPr>
            <a:spLocks/>
          </p:cNvSpPr>
          <p:nvPr/>
        </p:nvSpPr>
        <p:spPr bwMode="auto">
          <a:xfrm>
            <a:off x="6300788" y="2133600"/>
            <a:ext cx="914400" cy="258763"/>
          </a:xfrm>
          <a:prstGeom prst="borderCallout1">
            <a:avLst>
              <a:gd name="adj1" fmla="val 44171"/>
              <a:gd name="adj2" fmla="val -8333"/>
              <a:gd name="adj3" fmla="val 194477"/>
              <a:gd name="adj4" fmla="val -788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 sz="1200"/>
              <a:t>Bednění</a:t>
            </a:r>
          </a:p>
        </p:txBody>
      </p:sp>
      <p:sp>
        <p:nvSpPr>
          <p:cNvPr id="5167" name="Text Box 47"/>
          <p:cNvSpPr txBox="1">
            <a:spLocks noChangeArrowheads="1"/>
          </p:cNvSpPr>
          <p:nvPr/>
        </p:nvSpPr>
        <p:spPr bwMode="auto">
          <a:xfrm>
            <a:off x="735013" y="4579938"/>
            <a:ext cx="2900883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Výkop jámy patřičných rozměrů</a:t>
            </a:r>
          </a:p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Vybetonování desky tloušťky asi 10 cm</a:t>
            </a:r>
          </a:p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Vztyčení stožáru</a:t>
            </a:r>
          </a:p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Zabetonování stožáru</a:t>
            </a:r>
          </a:p>
          <a:p>
            <a:pPr algn="l">
              <a:buFontTx/>
              <a:buChar char="•"/>
            </a:pPr>
            <a:r>
              <a:rPr lang="cs-CZ" sz="1400" dirty="0">
                <a:latin typeface="Times New Roman" pitchFamily="18" charset="0"/>
              </a:rPr>
              <a:t>Hlava je jehlanovitě zkosena a opatřena ochranným nátěrem</a:t>
            </a:r>
          </a:p>
        </p:txBody>
      </p:sp>
      <p:grpSp>
        <p:nvGrpSpPr>
          <p:cNvPr id="5172" name="Group 52"/>
          <p:cNvGrpSpPr>
            <a:grpSpLocks/>
          </p:cNvGrpSpPr>
          <p:nvPr/>
        </p:nvGrpSpPr>
        <p:grpSpPr bwMode="auto">
          <a:xfrm>
            <a:off x="5724525" y="4652963"/>
            <a:ext cx="576263" cy="1223962"/>
            <a:chOff x="3560" y="3158"/>
            <a:chExt cx="363" cy="771"/>
          </a:xfrm>
        </p:grpSpPr>
        <p:sp>
          <p:nvSpPr>
            <p:cNvPr id="5168" name="Rectangle 48"/>
            <p:cNvSpPr>
              <a:spLocks noChangeArrowheads="1"/>
            </p:cNvSpPr>
            <p:nvPr/>
          </p:nvSpPr>
          <p:spPr bwMode="auto">
            <a:xfrm>
              <a:off x="3651" y="3203"/>
              <a:ext cx="182" cy="54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9" name="AutoShape 49"/>
            <p:cNvSpPr>
              <a:spLocks noChangeArrowheads="1"/>
            </p:cNvSpPr>
            <p:nvPr/>
          </p:nvSpPr>
          <p:spPr bwMode="auto">
            <a:xfrm>
              <a:off x="3651" y="3158"/>
              <a:ext cx="182" cy="4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70" name="AutoShape 50"/>
            <p:cNvSpPr>
              <a:spLocks noChangeArrowheads="1"/>
            </p:cNvSpPr>
            <p:nvPr/>
          </p:nvSpPr>
          <p:spPr bwMode="auto">
            <a:xfrm rot="10800000">
              <a:off x="3560" y="3748"/>
              <a:ext cx="363" cy="90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71" name="Rectangle 51"/>
            <p:cNvSpPr>
              <a:spLocks noChangeArrowheads="1"/>
            </p:cNvSpPr>
            <p:nvPr/>
          </p:nvSpPr>
          <p:spPr bwMode="auto">
            <a:xfrm>
              <a:off x="3560" y="3838"/>
              <a:ext cx="363" cy="9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73" name="Group 53"/>
          <p:cNvGrpSpPr>
            <a:grpSpLocks/>
          </p:cNvGrpSpPr>
          <p:nvPr/>
        </p:nvGrpSpPr>
        <p:grpSpPr bwMode="auto">
          <a:xfrm>
            <a:off x="7667625" y="4652963"/>
            <a:ext cx="576263" cy="1223962"/>
            <a:chOff x="3560" y="3158"/>
            <a:chExt cx="363" cy="771"/>
          </a:xfrm>
        </p:grpSpPr>
        <p:sp>
          <p:nvSpPr>
            <p:cNvPr id="5174" name="Rectangle 54"/>
            <p:cNvSpPr>
              <a:spLocks noChangeArrowheads="1"/>
            </p:cNvSpPr>
            <p:nvPr/>
          </p:nvSpPr>
          <p:spPr bwMode="auto">
            <a:xfrm>
              <a:off x="3651" y="3203"/>
              <a:ext cx="182" cy="54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75" name="AutoShape 55"/>
            <p:cNvSpPr>
              <a:spLocks noChangeArrowheads="1"/>
            </p:cNvSpPr>
            <p:nvPr/>
          </p:nvSpPr>
          <p:spPr bwMode="auto">
            <a:xfrm>
              <a:off x="3651" y="3158"/>
              <a:ext cx="182" cy="4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76" name="AutoShape 56"/>
            <p:cNvSpPr>
              <a:spLocks noChangeArrowheads="1"/>
            </p:cNvSpPr>
            <p:nvPr/>
          </p:nvSpPr>
          <p:spPr bwMode="auto">
            <a:xfrm rot="10800000">
              <a:off x="3560" y="3748"/>
              <a:ext cx="363" cy="90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77" name="Rectangle 57"/>
            <p:cNvSpPr>
              <a:spLocks noChangeArrowheads="1"/>
            </p:cNvSpPr>
            <p:nvPr/>
          </p:nvSpPr>
          <p:spPr bwMode="auto">
            <a:xfrm>
              <a:off x="3560" y="3838"/>
              <a:ext cx="363" cy="9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78" name="Line 58"/>
          <p:cNvSpPr>
            <a:spLocks noChangeShapeType="1"/>
          </p:cNvSpPr>
          <p:nvPr/>
        </p:nvSpPr>
        <p:spPr bwMode="auto">
          <a:xfrm>
            <a:off x="5508625" y="5013325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9" name="Line 59"/>
          <p:cNvSpPr>
            <a:spLocks noChangeShapeType="1"/>
          </p:cNvSpPr>
          <p:nvPr/>
        </p:nvSpPr>
        <p:spPr bwMode="auto">
          <a:xfrm>
            <a:off x="6156325" y="5013325"/>
            <a:ext cx="16557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80" name="Line 60"/>
          <p:cNvSpPr>
            <a:spLocks noChangeShapeType="1"/>
          </p:cNvSpPr>
          <p:nvPr/>
        </p:nvSpPr>
        <p:spPr bwMode="auto">
          <a:xfrm>
            <a:off x="8101013" y="501332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184" name="Group 64"/>
          <p:cNvGrpSpPr>
            <a:grpSpLocks/>
          </p:cNvGrpSpPr>
          <p:nvPr/>
        </p:nvGrpSpPr>
        <p:grpSpPr bwMode="auto">
          <a:xfrm>
            <a:off x="5580063" y="5013325"/>
            <a:ext cx="2808287" cy="144463"/>
            <a:chOff x="3515" y="3158"/>
            <a:chExt cx="1769" cy="91"/>
          </a:xfrm>
        </p:grpSpPr>
        <p:sp>
          <p:nvSpPr>
            <p:cNvPr id="5181" name="Rectangle 61"/>
            <p:cNvSpPr>
              <a:spLocks noChangeArrowheads="1"/>
            </p:cNvSpPr>
            <p:nvPr/>
          </p:nvSpPr>
          <p:spPr bwMode="auto">
            <a:xfrm>
              <a:off x="3515" y="3158"/>
              <a:ext cx="181" cy="91"/>
            </a:xfrm>
            <a:prstGeom prst="rect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82" name="Rectangle 62"/>
            <p:cNvSpPr>
              <a:spLocks noChangeArrowheads="1"/>
            </p:cNvSpPr>
            <p:nvPr/>
          </p:nvSpPr>
          <p:spPr bwMode="auto">
            <a:xfrm>
              <a:off x="3878" y="3158"/>
              <a:ext cx="1043" cy="91"/>
            </a:xfrm>
            <a:prstGeom prst="rect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83" name="Rectangle 63"/>
            <p:cNvSpPr>
              <a:spLocks noChangeArrowheads="1"/>
            </p:cNvSpPr>
            <p:nvPr/>
          </p:nvSpPr>
          <p:spPr bwMode="auto">
            <a:xfrm>
              <a:off x="5103" y="3158"/>
              <a:ext cx="181" cy="91"/>
            </a:xfrm>
            <a:prstGeom prst="rect">
              <a:avLst/>
            </a:prstGeom>
            <a:solidFill>
              <a:srgbClr val="FCDEA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85" name="Line 65"/>
          <p:cNvSpPr>
            <a:spLocks noChangeShapeType="1"/>
          </p:cNvSpPr>
          <p:nvPr/>
        </p:nvSpPr>
        <p:spPr bwMode="auto">
          <a:xfrm flipH="1">
            <a:off x="5867400" y="4365625"/>
            <a:ext cx="217488" cy="1368425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86" name="Line 66"/>
          <p:cNvSpPr>
            <a:spLocks noChangeShapeType="1"/>
          </p:cNvSpPr>
          <p:nvPr/>
        </p:nvSpPr>
        <p:spPr bwMode="auto">
          <a:xfrm>
            <a:off x="7885113" y="4365625"/>
            <a:ext cx="215900" cy="1368425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2" name="Line 72"/>
          <p:cNvSpPr>
            <a:spLocks noChangeShapeType="1"/>
          </p:cNvSpPr>
          <p:nvPr/>
        </p:nvSpPr>
        <p:spPr bwMode="auto">
          <a:xfrm>
            <a:off x="5651500" y="594995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4" name="Line 74"/>
          <p:cNvSpPr>
            <a:spLocks noChangeShapeType="1"/>
          </p:cNvSpPr>
          <p:nvPr/>
        </p:nvSpPr>
        <p:spPr bwMode="auto">
          <a:xfrm flipH="1" flipV="1">
            <a:off x="6227763" y="5589588"/>
            <a:ext cx="144462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196" name="Group 76"/>
          <p:cNvGrpSpPr>
            <a:grpSpLocks/>
          </p:cNvGrpSpPr>
          <p:nvPr/>
        </p:nvGrpSpPr>
        <p:grpSpPr bwMode="auto">
          <a:xfrm>
            <a:off x="5651500" y="4508500"/>
            <a:ext cx="1584325" cy="1441450"/>
            <a:chOff x="3560" y="2840"/>
            <a:chExt cx="998" cy="908"/>
          </a:xfrm>
        </p:grpSpPr>
        <p:sp>
          <p:nvSpPr>
            <p:cNvPr id="5187" name="Line 67"/>
            <p:cNvSpPr>
              <a:spLocks noChangeShapeType="1"/>
            </p:cNvSpPr>
            <p:nvPr/>
          </p:nvSpPr>
          <p:spPr bwMode="auto">
            <a:xfrm flipH="1">
              <a:off x="3742" y="2840"/>
              <a:ext cx="45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88" name="Line 68"/>
            <p:cNvSpPr>
              <a:spLocks noChangeShapeType="1"/>
            </p:cNvSpPr>
            <p:nvPr/>
          </p:nvSpPr>
          <p:spPr bwMode="auto">
            <a:xfrm flipH="1">
              <a:off x="3651" y="2931"/>
              <a:ext cx="91" cy="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89" name="Line 69"/>
            <p:cNvSpPr>
              <a:spLocks noChangeShapeType="1"/>
            </p:cNvSpPr>
            <p:nvPr/>
          </p:nvSpPr>
          <p:spPr bwMode="auto">
            <a:xfrm>
              <a:off x="3651" y="2976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90" name="Line 70"/>
            <p:cNvSpPr>
              <a:spLocks noChangeShapeType="1"/>
            </p:cNvSpPr>
            <p:nvPr/>
          </p:nvSpPr>
          <p:spPr bwMode="auto">
            <a:xfrm flipH="1">
              <a:off x="3560" y="3475"/>
              <a:ext cx="91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91" name="Line 71"/>
            <p:cNvSpPr>
              <a:spLocks noChangeShapeType="1"/>
            </p:cNvSpPr>
            <p:nvPr/>
          </p:nvSpPr>
          <p:spPr bwMode="auto">
            <a:xfrm>
              <a:off x="3560" y="3612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93" name="Line 73"/>
            <p:cNvSpPr>
              <a:spLocks noChangeShapeType="1"/>
            </p:cNvSpPr>
            <p:nvPr/>
          </p:nvSpPr>
          <p:spPr bwMode="auto">
            <a:xfrm flipV="1">
              <a:off x="4014" y="3612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95" name="AutoShape 75"/>
            <p:cNvSpPr>
              <a:spLocks noChangeArrowheads="1"/>
            </p:cNvSpPr>
            <p:nvPr/>
          </p:nvSpPr>
          <p:spPr bwMode="auto">
            <a:xfrm>
              <a:off x="3969" y="3385"/>
              <a:ext cx="589" cy="181"/>
            </a:xfrm>
            <a:prstGeom prst="wedgeRoundRectCallout">
              <a:avLst>
                <a:gd name="adj1" fmla="val -43750"/>
                <a:gd name="adj2" fmla="val 70000"/>
                <a:gd name="adj3" fmla="val 16667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000"/>
                <a:t>uzemnění</a:t>
              </a:r>
            </a:p>
          </p:txBody>
        </p:sp>
      </p:grpSp>
      <p:grpSp>
        <p:nvGrpSpPr>
          <p:cNvPr id="5205" name="Group 85"/>
          <p:cNvGrpSpPr>
            <a:grpSpLocks/>
          </p:cNvGrpSpPr>
          <p:nvPr/>
        </p:nvGrpSpPr>
        <p:grpSpPr bwMode="auto">
          <a:xfrm flipH="1">
            <a:off x="7885113" y="4437063"/>
            <a:ext cx="431800" cy="1512887"/>
            <a:chOff x="3878" y="3022"/>
            <a:chExt cx="227" cy="908"/>
          </a:xfrm>
        </p:grpSpPr>
        <p:sp>
          <p:nvSpPr>
            <p:cNvPr id="5198" name="Line 78"/>
            <p:cNvSpPr>
              <a:spLocks noChangeShapeType="1"/>
            </p:cNvSpPr>
            <p:nvPr/>
          </p:nvSpPr>
          <p:spPr bwMode="auto">
            <a:xfrm flipH="1">
              <a:off x="4060" y="3022"/>
              <a:ext cx="45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99" name="Line 79"/>
            <p:cNvSpPr>
              <a:spLocks noChangeShapeType="1"/>
            </p:cNvSpPr>
            <p:nvPr/>
          </p:nvSpPr>
          <p:spPr bwMode="auto">
            <a:xfrm flipH="1">
              <a:off x="3969" y="3113"/>
              <a:ext cx="91" cy="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00" name="Line 80"/>
            <p:cNvSpPr>
              <a:spLocks noChangeShapeType="1"/>
            </p:cNvSpPr>
            <p:nvPr/>
          </p:nvSpPr>
          <p:spPr bwMode="auto">
            <a:xfrm>
              <a:off x="3969" y="3158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01" name="Line 81"/>
            <p:cNvSpPr>
              <a:spLocks noChangeShapeType="1"/>
            </p:cNvSpPr>
            <p:nvPr/>
          </p:nvSpPr>
          <p:spPr bwMode="auto">
            <a:xfrm flipH="1">
              <a:off x="3878" y="3657"/>
              <a:ext cx="91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202" name="Line 82"/>
            <p:cNvSpPr>
              <a:spLocks noChangeShapeType="1"/>
            </p:cNvSpPr>
            <p:nvPr/>
          </p:nvSpPr>
          <p:spPr bwMode="auto">
            <a:xfrm>
              <a:off x="3878" y="3794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203" name="Line 83"/>
          <p:cNvSpPr>
            <a:spLocks noChangeShapeType="1"/>
          </p:cNvSpPr>
          <p:nvPr/>
        </p:nvSpPr>
        <p:spPr bwMode="auto">
          <a:xfrm flipV="1">
            <a:off x="7596188" y="573405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6" name="Line 86"/>
          <p:cNvSpPr>
            <a:spLocks noChangeShapeType="1"/>
          </p:cNvSpPr>
          <p:nvPr/>
        </p:nvSpPr>
        <p:spPr bwMode="auto">
          <a:xfrm>
            <a:off x="7596188" y="594995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7" name="Line 87"/>
          <p:cNvSpPr>
            <a:spLocks noChangeShapeType="1"/>
          </p:cNvSpPr>
          <p:nvPr/>
        </p:nvSpPr>
        <p:spPr bwMode="auto">
          <a:xfrm flipV="1">
            <a:off x="7596188" y="5661025"/>
            <a:ext cx="71437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8" name="Text Box 88"/>
          <p:cNvSpPr txBox="1">
            <a:spLocks noChangeArrowheads="1"/>
          </p:cNvSpPr>
          <p:nvPr/>
        </p:nvSpPr>
        <p:spPr bwMode="auto">
          <a:xfrm>
            <a:off x="6084888" y="4005263"/>
            <a:ext cx="25400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>
                <a:latin typeface="Times New Roman" pitchFamily="18" charset="0"/>
              </a:rPr>
              <a:t>Základy stožárů vedení vvn bývají většinou dělené</a:t>
            </a:r>
          </a:p>
        </p:txBody>
      </p:sp>
      <p:sp>
        <p:nvSpPr>
          <p:cNvPr id="5210" name="Line 90"/>
          <p:cNvSpPr>
            <a:spLocks noChangeShapeType="1"/>
          </p:cNvSpPr>
          <p:nvPr/>
        </p:nvSpPr>
        <p:spPr bwMode="auto">
          <a:xfrm flipH="1">
            <a:off x="3851275" y="256540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11" name="Line 91"/>
          <p:cNvSpPr>
            <a:spLocks noChangeShapeType="1"/>
          </p:cNvSpPr>
          <p:nvPr/>
        </p:nvSpPr>
        <p:spPr bwMode="auto">
          <a:xfrm flipH="1">
            <a:off x="3851275" y="270827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12" name="Line 92"/>
          <p:cNvSpPr>
            <a:spLocks noChangeShapeType="1"/>
          </p:cNvSpPr>
          <p:nvPr/>
        </p:nvSpPr>
        <p:spPr bwMode="auto">
          <a:xfrm>
            <a:off x="3924300" y="1916113"/>
            <a:ext cx="0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13" name="Line 93"/>
          <p:cNvSpPr>
            <a:spLocks noChangeShapeType="1"/>
          </p:cNvSpPr>
          <p:nvPr/>
        </p:nvSpPr>
        <p:spPr bwMode="auto">
          <a:xfrm flipV="1">
            <a:off x="3924300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14" name="Text Box 94"/>
          <p:cNvSpPr txBox="1">
            <a:spLocks noChangeArrowheads="1"/>
          </p:cNvSpPr>
          <p:nvPr/>
        </p:nvSpPr>
        <p:spPr bwMode="auto">
          <a:xfrm rot="16200000">
            <a:off x="3352006" y="1840707"/>
            <a:ext cx="7604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600" b="1"/>
              <a:t>20 cm</a:t>
            </a:r>
          </a:p>
        </p:txBody>
      </p:sp>
      <p:sp>
        <p:nvSpPr>
          <p:cNvPr id="89" name="Obdélník 88"/>
          <p:cNvSpPr/>
          <p:nvPr/>
        </p:nvSpPr>
        <p:spPr bwMode="auto">
          <a:xfrm>
            <a:off x="683568" y="1700808"/>
            <a:ext cx="2808312" cy="453650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 pracovního listu popište technologický postup při stavbě celistvého betonového základu pro ocelový stožár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dirty="0" smtClean="0"/>
              <a:t>Nakreslete řez betonovým celistvým základem a popište jej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cs-CZ" dirty="0" smtClean="0"/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Popište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přípravu betonové směsi pro betonový základ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5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6" grpId="0" animBg="1"/>
      <p:bldP spid="5154" grpId="0" animBg="1"/>
      <p:bldP spid="5148" grpId="0" animBg="1"/>
      <p:bldP spid="5147" grpId="0" animBg="1"/>
      <p:bldP spid="5146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84213" y="476250"/>
            <a:ext cx="7085145" cy="46166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400" dirty="0"/>
              <a:t>Technologický postup při stavbě </a:t>
            </a:r>
            <a:r>
              <a:rPr lang="cs-CZ" sz="2400" dirty="0" smtClean="0"/>
              <a:t>vedení - odpovědi</a:t>
            </a:r>
            <a:endParaRPr lang="cs-CZ" sz="2400" dirty="0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11188" y="981075"/>
            <a:ext cx="7921625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buFontTx/>
              <a:buChar char="•"/>
            </a:pPr>
            <a:r>
              <a:rPr lang="cs-CZ" dirty="0">
                <a:latin typeface="Times New Roman" pitchFamily="18" charset="0"/>
              </a:rPr>
              <a:t>Výkop jam pro základy stožárů –</a:t>
            </a:r>
            <a:r>
              <a:rPr lang="cs-CZ" dirty="0"/>
              <a:t> </a:t>
            </a:r>
            <a:r>
              <a:rPr lang="cs-CZ" sz="1200" dirty="0"/>
              <a:t>mechanizační prostředky, ručně tam, kde jinak nelze</a:t>
            </a:r>
          </a:p>
          <a:p>
            <a:pPr algn="l">
              <a:buFontTx/>
              <a:buChar char="•"/>
            </a:pPr>
            <a:r>
              <a:rPr lang="cs-CZ" dirty="0">
                <a:latin typeface="Times New Roman" pitchFamily="18" charset="0"/>
              </a:rPr>
              <a:t>Stavba stožárů –</a:t>
            </a:r>
            <a:r>
              <a:rPr lang="cs-CZ" dirty="0"/>
              <a:t> 	</a:t>
            </a:r>
            <a:r>
              <a:rPr lang="cs-CZ" sz="1200" b="1" dirty="0">
                <a:latin typeface="Times New Roman" pitchFamily="18" charset="0"/>
              </a:rPr>
              <a:t>ocelové stožáry</a:t>
            </a:r>
            <a:r>
              <a:rPr lang="cs-CZ" sz="1200" dirty="0">
                <a:latin typeface="Times New Roman" pitchFamily="18" charset="0"/>
              </a:rPr>
              <a:t>: celý stožár se smontuje na zemi naležato vedle jámy a pak se postupně </a:t>
            </a:r>
            <a:r>
              <a:rPr lang="cs-CZ" sz="1200" dirty="0" err="1" smtClean="0">
                <a:latin typeface="Times New Roman" pitchFamily="18" charset="0"/>
              </a:rPr>
              <a:t>vsklápí</a:t>
            </a:r>
            <a:r>
              <a:rPr lang="cs-CZ" sz="1200" dirty="0" smtClean="0">
                <a:latin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</a:rPr>
              <a:t>	a zapouští do jámy na betonovou desku (nůžky, kozlík)</a:t>
            </a:r>
          </a:p>
          <a:p>
            <a:pPr algn="l"/>
            <a:r>
              <a:rPr lang="cs-CZ" sz="1200" b="1" dirty="0">
                <a:latin typeface="Times New Roman" pitchFamily="18" charset="0"/>
              </a:rPr>
              <a:t>	delší ocelové stožáry</a:t>
            </a:r>
            <a:r>
              <a:rPr lang="cs-CZ" sz="1200" dirty="0">
                <a:latin typeface="Times New Roman" pitchFamily="18" charset="0"/>
              </a:rPr>
              <a:t>: pomocný kloub na zabetonovaném spodním dílu nebo postupná montáž z dílů, někdy 	vrtulníky</a:t>
            </a:r>
          </a:p>
          <a:p>
            <a:pPr algn="l"/>
            <a:r>
              <a:rPr lang="cs-CZ" sz="1200" b="1" dirty="0">
                <a:latin typeface="Times New Roman" pitchFamily="18" charset="0"/>
              </a:rPr>
              <a:t>	krátké a lehké ocelové stožáry</a:t>
            </a:r>
            <a:r>
              <a:rPr lang="cs-CZ" sz="1200" dirty="0">
                <a:latin typeface="Times New Roman" pitchFamily="18" charset="0"/>
              </a:rPr>
              <a:t>: podobně jako stožáry dřevěné – ručně, jeřábem </a:t>
            </a:r>
          </a:p>
          <a:p>
            <a:pPr algn="l"/>
            <a:r>
              <a:rPr lang="cs-CZ" sz="1200" b="1" dirty="0">
                <a:latin typeface="Times New Roman" pitchFamily="18" charset="0"/>
              </a:rPr>
              <a:t>	duté betonové stožáry a stožáry dřevěné na betonových patkách</a:t>
            </a:r>
            <a:r>
              <a:rPr lang="cs-CZ" sz="1200" dirty="0">
                <a:latin typeface="Times New Roman" pitchFamily="18" charset="0"/>
              </a:rPr>
              <a:t> se mohou </a:t>
            </a:r>
            <a:r>
              <a:rPr lang="cs-CZ" sz="1200" i="1" dirty="0">
                <a:latin typeface="Times New Roman" pitchFamily="18" charset="0"/>
              </a:rPr>
              <a:t>zastřelovat – </a:t>
            </a:r>
            <a:r>
              <a:rPr lang="cs-CZ" sz="1200" dirty="0">
                <a:latin typeface="Times New Roman" pitchFamily="18" charset="0"/>
              </a:rPr>
              <a:t>sloup drží ve svislé 	poloze na čtyřnožce pak se pod ním odpálí nálož</a:t>
            </a:r>
          </a:p>
          <a:p>
            <a:pPr algn="l">
              <a:buFontTx/>
              <a:buChar char="•"/>
            </a:pPr>
            <a:r>
              <a:rPr lang="cs-CZ" dirty="0">
                <a:latin typeface="Times New Roman" pitchFamily="18" charset="0"/>
              </a:rPr>
              <a:t>Betonování základů –</a:t>
            </a:r>
            <a:r>
              <a:rPr lang="cs-CZ" dirty="0"/>
              <a:t> </a:t>
            </a:r>
            <a:r>
              <a:rPr lang="cs-CZ" sz="1200" dirty="0">
                <a:latin typeface="Times New Roman" pitchFamily="18" charset="0"/>
              </a:rPr>
              <a:t>směs cementu a štěrkopísku v poměru 1:8 až 1:9 nejméně 20 cm nad terén</a:t>
            </a:r>
            <a:endParaRPr lang="cs-CZ" dirty="0">
              <a:latin typeface="Times New Roman" pitchFamily="18" charset="0"/>
            </a:endParaRPr>
          </a:p>
          <a:p>
            <a:pPr algn="l">
              <a:buFontTx/>
              <a:buChar char="•"/>
            </a:pPr>
            <a:r>
              <a:rPr lang="cs-CZ" dirty="0">
                <a:latin typeface="Times New Roman" pitchFamily="18" charset="0"/>
              </a:rPr>
              <a:t>Natažení a montáž vodičů –</a:t>
            </a:r>
            <a:r>
              <a:rPr lang="cs-CZ" dirty="0"/>
              <a:t> </a:t>
            </a:r>
            <a:r>
              <a:rPr lang="cs-CZ" sz="1200" dirty="0">
                <a:latin typeface="Times New Roman" pitchFamily="18" charset="0"/>
              </a:rPr>
              <a:t>rozvinování z bubnů nebo kruhů, zavěšení do pomocných kladek, napínání do 	patřičného průhybu, upevňování na roubíkové izolátory nebo ve svorkách závěsných izolátorových řetězců – 	podle </a:t>
            </a:r>
            <a:r>
              <a:rPr lang="cs-CZ" sz="1200" b="1" dirty="0">
                <a:latin typeface="Times New Roman" pitchFamily="18" charset="0"/>
              </a:rPr>
              <a:t>montážní tabulky</a:t>
            </a:r>
            <a:endParaRPr lang="cs-CZ" b="1" dirty="0">
              <a:latin typeface="Times New Roman" pitchFamily="18" charset="0"/>
            </a:endParaRPr>
          </a:p>
          <a:p>
            <a:pPr algn="l">
              <a:buFontTx/>
              <a:buChar char="•"/>
            </a:pPr>
            <a:r>
              <a:rPr lang="cs-CZ" dirty="0">
                <a:latin typeface="Times New Roman" pitchFamily="18" charset="0"/>
              </a:rPr>
              <a:t>Dokončovací práce –</a:t>
            </a:r>
            <a:r>
              <a:rPr lang="cs-CZ" dirty="0"/>
              <a:t> </a:t>
            </a:r>
            <a:r>
              <a:rPr lang="cs-CZ" sz="1200" dirty="0">
                <a:latin typeface="Times New Roman" pitchFamily="18" charset="0"/>
              </a:rPr>
              <a:t>číslování stožárů, označování vedení (dvojitá nebo několikanásobná vedení), výstrahy a 	zábrany na stožárech (bezpečnostní tabulka 1,8 až 2 m od země, příhradové stožáry u cest se musí opatřit ve 	výšce 2,5 m nad zemí ostnatou překážkou), zemnění stožárů (R</a:t>
            </a:r>
            <a:r>
              <a:rPr lang="en-US" sz="1200" dirty="0">
                <a:latin typeface="Times New Roman" pitchFamily="18" charset="0"/>
              </a:rPr>
              <a:t>&lt;</a:t>
            </a:r>
            <a:r>
              <a:rPr lang="cs-CZ" sz="1200" dirty="0">
                <a:latin typeface="Times New Roman" pitchFamily="18" charset="0"/>
              </a:rPr>
              <a:t>=15W), nátěry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 rot="16200000">
            <a:off x="186531" y="4934744"/>
            <a:ext cx="16557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 b="1">
                <a:latin typeface="Times New Roman" pitchFamily="18" charset="0"/>
              </a:rPr>
              <a:t>Montážní tabulka</a:t>
            </a:r>
          </a:p>
          <a:p>
            <a:pPr algn="l"/>
            <a:endParaRPr lang="cs-CZ" sz="1400">
              <a:latin typeface="Times New Roman" pitchFamily="18" charset="0"/>
            </a:endParaRPr>
          </a:p>
        </p:txBody>
      </p:sp>
      <p:graphicFrame>
        <p:nvGraphicFramePr>
          <p:cNvPr id="4240" name="Group 144"/>
          <p:cNvGraphicFramePr>
            <a:graphicFrameLocks noGrp="1"/>
          </p:cNvGraphicFramePr>
          <p:nvPr/>
        </p:nvGraphicFramePr>
        <p:xfrm>
          <a:off x="1116013" y="4365625"/>
          <a:ext cx="7488237" cy="1920240"/>
        </p:xfrm>
        <a:graphic>
          <a:graphicData uri="http://schemas.openxmlformats.org/drawingml/2006/table">
            <a:tbl>
              <a:tblPr/>
              <a:tblGrid>
                <a:gridCol w="863600"/>
                <a:gridCol w="635000"/>
                <a:gridCol w="747712"/>
                <a:gridCol w="749300"/>
                <a:gridCol w="749300"/>
                <a:gridCol w="747713"/>
                <a:gridCol w="749300"/>
                <a:gridCol w="747712"/>
                <a:gridCol w="749300"/>
                <a:gridCol w="749300"/>
              </a:tblGrid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Teplota °C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-5 + 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87325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Rozpětí 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[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]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Namáhání vodiče 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[MPa]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891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Průhyb vodiče 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[m]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8913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47,5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8732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0,121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0,145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0,159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0,552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0,176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0,227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0,524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88913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55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82,5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69,5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62,5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33,5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25,5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20,6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3177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0,158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0,188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0,209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0,667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0,237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0,303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0,39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0,512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0,633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843808" y="692696"/>
            <a:ext cx="3673475" cy="490538"/>
          </a:xfrm>
          <a:solidFill>
            <a:srgbClr val="FFC000"/>
          </a:solidFill>
        </p:spPr>
        <p:txBody>
          <a:bodyPr/>
          <a:lstStyle/>
          <a:p>
            <a:r>
              <a:rPr lang="cs-CZ" sz="2400" i="1" dirty="0"/>
              <a:t>Detail značení sloupu</a:t>
            </a:r>
          </a:p>
        </p:txBody>
      </p:sp>
      <p:pic>
        <p:nvPicPr>
          <p:cNvPr id="4101" name="Picture 5" descr="PB04007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4824413" cy="4608512"/>
          </a:xfrm>
          <a:prstGeom prst="rect">
            <a:avLst/>
          </a:prstGeom>
          <a:noFill/>
        </p:spPr>
      </p:pic>
      <p:pic>
        <p:nvPicPr>
          <p:cNvPr id="4102" name="Picture 6" descr="PB040069"/>
          <p:cNvPicPr>
            <a:picLocks noChangeAspect="1" noChangeArrowheads="1"/>
          </p:cNvPicPr>
          <p:nvPr/>
        </p:nvPicPr>
        <p:blipFill>
          <a:blip r:embed="rId3" cstate="print">
            <a:lum bright="6000"/>
          </a:blip>
          <a:srcRect/>
          <a:stretch>
            <a:fillRect/>
          </a:stretch>
        </p:blipFill>
        <p:spPr bwMode="auto">
          <a:xfrm>
            <a:off x="5362824" y="1340768"/>
            <a:ext cx="3470275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0" name="AutoShape 86"/>
          <p:cNvSpPr>
            <a:spLocks noChangeArrowheads="1"/>
          </p:cNvSpPr>
          <p:nvPr/>
        </p:nvSpPr>
        <p:spPr bwMode="auto">
          <a:xfrm>
            <a:off x="6084888" y="3429000"/>
            <a:ext cx="1295400" cy="1081088"/>
          </a:xfrm>
          <a:custGeom>
            <a:avLst/>
            <a:gdLst>
              <a:gd name="G0" fmla="+- 1255 0 0"/>
              <a:gd name="G1" fmla="+- 21600 0 1255"/>
              <a:gd name="G2" fmla="+- 21600 0 1255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255" y="10800"/>
                </a:moveTo>
                <a:cubicBezTo>
                  <a:pt x="1255" y="16072"/>
                  <a:pt x="5528" y="20345"/>
                  <a:pt x="10800" y="20345"/>
                </a:cubicBezTo>
                <a:cubicBezTo>
                  <a:pt x="16072" y="20345"/>
                  <a:pt x="20345" y="16072"/>
                  <a:pt x="20345" y="10800"/>
                </a:cubicBezTo>
                <a:cubicBezTo>
                  <a:pt x="20345" y="5528"/>
                  <a:pt x="16072" y="1255"/>
                  <a:pt x="10800" y="1255"/>
                </a:cubicBezTo>
                <a:cubicBezTo>
                  <a:pt x="5528" y="1255"/>
                  <a:pt x="1255" y="5528"/>
                  <a:pt x="1255" y="10800"/>
                </a:cubicBezTo>
                <a:close/>
              </a:path>
            </a:pathLst>
          </a:custGeom>
          <a:solidFill>
            <a:schemeClr val="folHlink"/>
          </a:solidFill>
          <a:ln w="9525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6" name="AutoShape 62"/>
          <p:cNvSpPr>
            <a:spLocks noChangeArrowheads="1"/>
          </p:cNvSpPr>
          <p:nvPr/>
        </p:nvSpPr>
        <p:spPr bwMode="auto">
          <a:xfrm>
            <a:off x="7392988" y="2390775"/>
            <a:ext cx="139700" cy="3302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AutoShape 61"/>
          <p:cNvSpPr>
            <a:spLocks noChangeArrowheads="1"/>
          </p:cNvSpPr>
          <p:nvPr/>
        </p:nvSpPr>
        <p:spPr bwMode="auto">
          <a:xfrm>
            <a:off x="5843588" y="2390775"/>
            <a:ext cx="139700" cy="3302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5284788" y="2492375"/>
            <a:ext cx="2794000" cy="101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6" name="Rectangle 22"/>
          <p:cNvSpPr>
            <a:spLocks noChangeArrowheads="1"/>
          </p:cNvSpPr>
          <p:nvPr/>
        </p:nvSpPr>
        <p:spPr bwMode="auto">
          <a:xfrm>
            <a:off x="684213" y="3284538"/>
            <a:ext cx="3743325" cy="2159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8" name="Oval 4"/>
          <p:cNvSpPr>
            <a:spLocks noChangeArrowheads="1"/>
          </p:cNvSpPr>
          <p:nvPr/>
        </p:nvSpPr>
        <p:spPr bwMode="auto">
          <a:xfrm>
            <a:off x="6203950" y="1497013"/>
            <a:ext cx="1008063" cy="9366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755650" y="3213100"/>
            <a:ext cx="3600450" cy="714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6" name="AutoShape 12"/>
          <p:cNvSpPr>
            <a:spLocks noChangeArrowheads="1"/>
          </p:cNvSpPr>
          <p:nvPr/>
        </p:nvSpPr>
        <p:spPr bwMode="auto">
          <a:xfrm>
            <a:off x="971550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7" name="AutoShape 13"/>
          <p:cNvSpPr>
            <a:spLocks noChangeArrowheads="1"/>
          </p:cNvSpPr>
          <p:nvPr/>
        </p:nvSpPr>
        <p:spPr bwMode="auto">
          <a:xfrm>
            <a:off x="1258888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8" name="AutoShape 14"/>
          <p:cNvSpPr>
            <a:spLocks noChangeArrowheads="1"/>
          </p:cNvSpPr>
          <p:nvPr/>
        </p:nvSpPr>
        <p:spPr bwMode="auto">
          <a:xfrm>
            <a:off x="1547813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9" name="AutoShape 15"/>
          <p:cNvSpPr>
            <a:spLocks noChangeArrowheads="1"/>
          </p:cNvSpPr>
          <p:nvPr/>
        </p:nvSpPr>
        <p:spPr bwMode="auto">
          <a:xfrm>
            <a:off x="1835150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0" name="AutoShape 16"/>
          <p:cNvSpPr>
            <a:spLocks noChangeArrowheads="1"/>
          </p:cNvSpPr>
          <p:nvPr/>
        </p:nvSpPr>
        <p:spPr bwMode="auto">
          <a:xfrm>
            <a:off x="2124075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1" name="AutoShape 17"/>
          <p:cNvSpPr>
            <a:spLocks noChangeArrowheads="1"/>
          </p:cNvSpPr>
          <p:nvPr/>
        </p:nvSpPr>
        <p:spPr bwMode="auto">
          <a:xfrm>
            <a:off x="2411413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2" name="AutoShape 18"/>
          <p:cNvSpPr>
            <a:spLocks noChangeArrowheads="1"/>
          </p:cNvSpPr>
          <p:nvPr/>
        </p:nvSpPr>
        <p:spPr bwMode="auto">
          <a:xfrm>
            <a:off x="2700338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3" name="AutoShape 19"/>
          <p:cNvSpPr>
            <a:spLocks noChangeArrowheads="1"/>
          </p:cNvSpPr>
          <p:nvPr/>
        </p:nvSpPr>
        <p:spPr bwMode="auto">
          <a:xfrm>
            <a:off x="2987675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4" name="AutoShape 20"/>
          <p:cNvSpPr>
            <a:spLocks noChangeArrowheads="1"/>
          </p:cNvSpPr>
          <p:nvPr/>
        </p:nvSpPr>
        <p:spPr bwMode="auto">
          <a:xfrm>
            <a:off x="3276600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5" name="AutoShape 21"/>
          <p:cNvSpPr>
            <a:spLocks noChangeArrowheads="1"/>
          </p:cNvSpPr>
          <p:nvPr/>
        </p:nvSpPr>
        <p:spPr bwMode="auto">
          <a:xfrm>
            <a:off x="3563938" y="3284538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6169" name="Group 25"/>
          <p:cNvGrpSpPr>
            <a:grpSpLocks/>
          </p:cNvGrpSpPr>
          <p:nvPr/>
        </p:nvGrpSpPr>
        <p:grpSpPr bwMode="auto">
          <a:xfrm>
            <a:off x="1106488" y="2133600"/>
            <a:ext cx="2974975" cy="1154113"/>
            <a:chOff x="697" y="1344"/>
            <a:chExt cx="1874" cy="727"/>
          </a:xfrm>
        </p:grpSpPr>
        <p:grpSp>
          <p:nvGrpSpPr>
            <p:cNvPr id="6154" name="Group 10"/>
            <p:cNvGrpSpPr>
              <a:grpSpLocks/>
            </p:cNvGrpSpPr>
            <p:nvPr/>
          </p:nvGrpSpPr>
          <p:grpSpPr bwMode="auto">
            <a:xfrm>
              <a:off x="793" y="1344"/>
              <a:ext cx="1476" cy="703"/>
              <a:chOff x="748" y="1298"/>
              <a:chExt cx="1572" cy="695"/>
            </a:xfrm>
          </p:grpSpPr>
          <p:sp>
            <p:nvSpPr>
              <p:cNvPr id="6150" name="Arc 6"/>
              <p:cNvSpPr>
                <a:spLocks/>
              </p:cNvSpPr>
              <p:nvPr/>
            </p:nvSpPr>
            <p:spPr bwMode="auto">
              <a:xfrm rot="9254513">
                <a:off x="2002" y="1578"/>
                <a:ext cx="318" cy="390"/>
              </a:xfrm>
              <a:custGeom>
                <a:avLst/>
                <a:gdLst>
                  <a:gd name="G0" fmla="+- 0 0 0"/>
                  <a:gd name="G1" fmla="+- 20023 0 0"/>
                  <a:gd name="G2" fmla="+- 21600 0 0"/>
                  <a:gd name="T0" fmla="*/ 8103 w 21600"/>
                  <a:gd name="T1" fmla="*/ 0 h 26533"/>
                  <a:gd name="T2" fmla="*/ 20596 w 21600"/>
                  <a:gd name="T3" fmla="*/ 26533 h 26533"/>
                  <a:gd name="T4" fmla="*/ 0 w 21600"/>
                  <a:gd name="T5" fmla="*/ 20023 h 26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6533" fill="none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2231"/>
                      <a:pt x="21261" y="24427"/>
                      <a:pt x="20595" y="26532"/>
                    </a:cubicBezTo>
                  </a:path>
                  <a:path w="21600" h="26533" stroke="0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2231"/>
                      <a:pt x="21261" y="24427"/>
                      <a:pt x="20595" y="26532"/>
                    </a:cubicBezTo>
                    <a:lnTo>
                      <a:pt x="0" y="20023"/>
                    </a:lnTo>
                    <a:close/>
                  </a:path>
                </a:pathLst>
              </a:custGeom>
              <a:noFill/>
              <a:ln w="76200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51" name="Arc 7"/>
              <p:cNvSpPr>
                <a:spLocks/>
              </p:cNvSpPr>
              <p:nvPr/>
            </p:nvSpPr>
            <p:spPr bwMode="auto">
              <a:xfrm rot="824973" flipV="1">
                <a:off x="748" y="1616"/>
                <a:ext cx="408" cy="377"/>
              </a:xfrm>
              <a:custGeom>
                <a:avLst/>
                <a:gdLst>
                  <a:gd name="G0" fmla="+- 0 0 0"/>
                  <a:gd name="G1" fmla="+- 20023 0 0"/>
                  <a:gd name="G2" fmla="+- 21600 0 0"/>
                  <a:gd name="T0" fmla="*/ 8103 w 21600"/>
                  <a:gd name="T1" fmla="*/ 0 h 25654"/>
                  <a:gd name="T2" fmla="*/ 20853 w 21600"/>
                  <a:gd name="T3" fmla="*/ 25654 h 25654"/>
                  <a:gd name="T4" fmla="*/ 0 w 21600"/>
                  <a:gd name="T5" fmla="*/ 20023 h 256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5654" fill="none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1924"/>
                      <a:pt x="21348" y="23818"/>
                      <a:pt x="20853" y="25654"/>
                    </a:cubicBezTo>
                  </a:path>
                  <a:path w="21600" h="25654" stroke="0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1924"/>
                      <a:pt x="21348" y="23818"/>
                      <a:pt x="20853" y="25654"/>
                    </a:cubicBezTo>
                    <a:lnTo>
                      <a:pt x="0" y="20023"/>
                    </a:lnTo>
                    <a:close/>
                  </a:path>
                </a:pathLst>
              </a:custGeom>
              <a:noFill/>
              <a:ln w="76200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53" name="AutoShape 9"/>
              <p:cNvSpPr>
                <a:spLocks noChangeArrowheads="1"/>
              </p:cNvSpPr>
              <p:nvPr/>
            </p:nvSpPr>
            <p:spPr bwMode="auto">
              <a:xfrm>
                <a:off x="1156" y="1298"/>
                <a:ext cx="816" cy="681"/>
              </a:xfrm>
              <a:custGeom>
                <a:avLst/>
                <a:gdLst>
                  <a:gd name="G0" fmla="+- 9487 0 0"/>
                  <a:gd name="G1" fmla="+- 11589381 0 0"/>
                  <a:gd name="G2" fmla="+- 0 0 11589381"/>
                  <a:gd name="T0" fmla="*/ 0 256 1"/>
                  <a:gd name="T1" fmla="*/ 180 256 1"/>
                  <a:gd name="G3" fmla="+- 11589381 T0 T1"/>
                  <a:gd name="T2" fmla="*/ 0 256 1"/>
                  <a:gd name="T3" fmla="*/ 90 256 1"/>
                  <a:gd name="G4" fmla="+- 11589381 T2 T3"/>
                  <a:gd name="G5" fmla="*/ G4 2 1"/>
                  <a:gd name="T4" fmla="*/ 90 256 1"/>
                  <a:gd name="T5" fmla="*/ 0 256 1"/>
                  <a:gd name="G6" fmla="+- 11589381 T4 T5"/>
                  <a:gd name="G7" fmla="*/ G6 2 1"/>
                  <a:gd name="G8" fmla="abs 11589381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9487"/>
                  <a:gd name="G18" fmla="*/ 9487 1 2"/>
                  <a:gd name="G19" fmla="+- G18 5400 0"/>
                  <a:gd name="G20" fmla="cos G19 11589381"/>
                  <a:gd name="G21" fmla="sin G19 11589381"/>
                  <a:gd name="G22" fmla="+- G20 10800 0"/>
                  <a:gd name="G23" fmla="+- G21 10800 0"/>
                  <a:gd name="G24" fmla="+- 10800 0 G20"/>
                  <a:gd name="G25" fmla="+- 9487 10800 0"/>
                  <a:gd name="G26" fmla="?: G9 G17 G25"/>
                  <a:gd name="G27" fmla="?: G9 0 21600"/>
                  <a:gd name="G28" fmla="cos 10800 11589381"/>
                  <a:gd name="G29" fmla="sin 10800 11589381"/>
                  <a:gd name="G30" fmla="sin 9487 11589381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11589381 G34 0"/>
                  <a:gd name="G36" fmla="?: G6 G35 G31"/>
                  <a:gd name="G37" fmla="+- 21600 0 G36"/>
                  <a:gd name="G38" fmla="?: G4 0 G33"/>
                  <a:gd name="G39" fmla="?: 11589381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71 w 21600"/>
                  <a:gd name="T15" fmla="*/ 11359 h 21600"/>
                  <a:gd name="T16" fmla="*/ 10800 w 21600"/>
                  <a:gd name="T17" fmla="*/ 1313 h 21600"/>
                  <a:gd name="T18" fmla="*/ 20929 w 21600"/>
                  <a:gd name="T19" fmla="*/ 11359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327" y="11322"/>
                    </a:moveTo>
                    <a:cubicBezTo>
                      <a:pt x="1317" y="11148"/>
                      <a:pt x="1313" y="10974"/>
                      <a:pt x="1313" y="10800"/>
                    </a:cubicBezTo>
                    <a:cubicBezTo>
                      <a:pt x="1313" y="5560"/>
                      <a:pt x="5560" y="1313"/>
                      <a:pt x="10800" y="1313"/>
                    </a:cubicBezTo>
                    <a:cubicBezTo>
                      <a:pt x="16039" y="1313"/>
                      <a:pt x="20287" y="5560"/>
                      <a:pt x="20287" y="10800"/>
                    </a:cubicBezTo>
                    <a:cubicBezTo>
                      <a:pt x="20287" y="10974"/>
                      <a:pt x="20282" y="11148"/>
                      <a:pt x="20272" y="11322"/>
                    </a:cubicBezTo>
                    <a:lnTo>
                      <a:pt x="21583" y="11395"/>
                    </a:lnTo>
                    <a:cubicBezTo>
                      <a:pt x="21594" y="11197"/>
                      <a:pt x="21600" y="10998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-1" y="10998"/>
                      <a:pt x="5" y="11197"/>
                      <a:pt x="16" y="11395"/>
                    </a:cubicBezTo>
                    <a:close/>
                  </a:path>
                </a:pathLst>
              </a:custGeom>
              <a:solidFill>
                <a:schemeClr val="hlink"/>
              </a:solidFill>
              <a:ln w="9525">
                <a:solidFill>
                  <a:schemeClr val="hlink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6167" name="Arc 23"/>
            <p:cNvSpPr>
              <a:spLocks/>
            </p:cNvSpPr>
            <p:nvPr/>
          </p:nvSpPr>
          <p:spPr bwMode="auto">
            <a:xfrm flipV="1">
              <a:off x="2208" y="1850"/>
              <a:ext cx="363" cy="13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8" name="Arc 24"/>
            <p:cNvSpPr>
              <a:spLocks/>
            </p:cNvSpPr>
            <p:nvPr/>
          </p:nvSpPr>
          <p:spPr bwMode="auto">
            <a:xfrm rot="3516969" flipV="1">
              <a:off x="599" y="1746"/>
              <a:ext cx="423" cy="227"/>
            </a:xfrm>
            <a:custGeom>
              <a:avLst/>
              <a:gdLst>
                <a:gd name="G0" fmla="+- 4582 0 0"/>
                <a:gd name="G1" fmla="+- 21600 0 0"/>
                <a:gd name="G2" fmla="+- 21600 0 0"/>
                <a:gd name="T0" fmla="*/ 0 w 25180"/>
                <a:gd name="T1" fmla="*/ 492 h 21600"/>
                <a:gd name="T2" fmla="*/ 25180 w 25180"/>
                <a:gd name="T3" fmla="*/ 15098 h 21600"/>
                <a:gd name="T4" fmla="*/ 4582 w 2518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180" h="21600" fill="none" extrusionOk="0">
                  <a:moveTo>
                    <a:pt x="-1" y="491"/>
                  </a:moveTo>
                  <a:cubicBezTo>
                    <a:pt x="1505" y="164"/>
                    <a:pt x="3041" y="-1"/>
                    <a:pt x="4582" y="0"/>
                  </a:cubicBezTo>
                  <a:cubicBezTo>
                    <a:pt x="14006" y="0"/>
                    <a:pt x="22343" y="6110"/>
                    <a:pt x="25180" y="15097"/>
                  </a:cubicBezTo>
                </a:path>
                <a:path w="25180" h="21600" stroke="0" extrusionOk="0">
                  <a:moveTo>
                    <a:pt x="-1" y="491"/>
                  </a:moveTo>
                  <a:cubicBezTo>
                    <a:pt x="1505" y="164"/>
                    <a:pt x="3041" y="-1"/>
                    <a:pt x="4582" y="0"/>
                  </a:cubicBezTo>
                  <a:cubicBezTo>
                    <a:pt x="14006" y="0"/>
                    <a:pt x="22343" y="6110"/>
                    <a:pt x="25180" y="15097"/>
                  </a:cubicBezTo>
                  <a:lnTo>
                    <a:pt x="4582" y="21600"/>
                  </a:lnTo>
                  <a:close/>
                </a:path>
              </a:pathLst>
            </a:custGeom>
            <a:noFill/>
            <a:ln w="76200">
              <a:solidFill>
                <a:schemeClr val="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174" name="Group 30"/>
          <p:cNvGrpSpPr>
            <a:grpSpLocks/>
          </p:cNvGrpSpPr>
          <p:nvPr/>
        </p:nvGrpSpPr>
        <p:grpSpPr bwMode="auto">
          <a:xfrm>
            <a:off x="1403350" y="3141663"/>
            <a:ext cx="215900" cy="792162"/>
            <a:chOff x="884" y="1979"/>
            <a:chExt cx="136" cy="499"/>
          </a:xfrm>
        </p:grpSpPr>
        <p:sp>
          <p:nvSpPr>
            <p:cNvPr id="6170" name="Line 26"/>
            <p:cNvSpPr>
              <a:spLocks noChangeShapeType="1"/>
            </p:cNvSpPr>
            <p:nvPr/>
          </p:nvSpPr>
          <p:spPr bwMode="auto">
            <a:xfrm flipV="1">
              <a:off x="884" y="2205"/>
              <a:ext cx="0" cy="27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1" name="Line 27"/>
            <p:cNvSpPr>
              <a:spLocks noChangeShapeType="1"/>
            </p:cNvSpPr>
            <p:nvPr/>
          </p:nvSpPr>
          <p:spPr bwMode="auto">
            <a:xfrm>
              <a:off x="930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2" name="Line 28"/>
            <p:cNvSpPr>
              <a:spLocks noChangeShapeType="1"/>
            </p:cNvSpPr>
            <p:nvPr/>
          </p:nvSpPr>
          <p:spPr bwMode="auto">
            <a:xfrm>
              <a:off x="975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3" name="Line 29"/>
            <p:cNvSpPr>
              <a:spLocks noChangeShapeType="1"/>
            </p:cNvSpPr>
            <p:nvPr/>
          </p:nvSpPr>
          <p:spPr bwMode="auto">
            <a:xfrm>
              <a:off x="1020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179" name="Group 35"/>
          <p:cNvGrpSpPr>
            <a:grpSpLocks/>
          </p:cNvGrpSpPr>
          <p:nvPr/>
        </p:nvGrpSpPr>
        <p:grpSpPr bwMode="auto">
          <a:xfrm>
            <a:off x="1692275" y="2924175"/>
            <a:ext cx="1655763" cy="649288"/>
            <a:chOff x="1066" y="1842"/>
            <a:chExt cx="1043" cy="409"/>
          </a:xfrm>
        </p:grpSpPr>
        <p:sp>
          <p:nvSpPr>
            <p:cNvPr id="6175" name="Line 31"/>
            <p:cNvSpPr>
              <a:spLocks noChangeShapeType="1"/>
            </p:cNvSpPr>
            <p:nvPr/>
          </p:nvSpPr>
          <p:spPr bwMode="auto">
            <a:xfrm>
              <a:off x="1066" y="1888"/>
              <a:ext cx="499" cy="36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6" name="Line 32"/>
            <p:cNvSpPr>
              <a:spLocks noChangeShapeType="1"/>
            </p:cNvSpPr>
            <p:nvPr/>
          </p:nvSpPr>
          <p:spPr bwMode="auto">
            <a:xfrm flipV="1">
              <a:off x="1565" y="1888"/>
              <a:ext cx="544" cy="36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7" name="Line 33"/>
            <p:cNvSpPr>
              <a:spLocks noChangeShapeType="1"/>
            </p:cNvSpPr>
            <p:nvPr/>
          </p:nvSpPr>
          <p:spPr bwMode="auto">
            <a:xfrm>
              <a:off x="1111" y="1842"/>
              <a:ext cx="227" cy="18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78" name="Line 34"/>
            <p:cNvSpPr>
              <a:spLocks noChangeShapeType="1"/>
            </p:cNvSpPr>
            <p:nvPr/>
          </p:nvSpPr>
          <p:spPr bwMode="auto">
            <a:xfrm flipV="1">
              <a:off x="1791" y="1842"/>
              <a:ext cx="273" cy="18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184" name="Group 40"/>
          <p:cNvGrpSpPr>
            <a:grpSpLocks/>
          </p:cNvGrpSpPr>
          <p:nvPr/>
        </p:nvGrpSpPr>
        <p:grpSpPr bwMode="auto">
          <a:xfrm>
            <a:off x="3419475" y="3068638"/>
            <a:ext cx="215900" cy="504825"/>
            <a:chOff x="2154" y="1933"/>
            <a:chExt cx="136" cy="318"/>
          </a:xfrm>
        </p:grpSpPr>
        <p:sp>
          <p:nvSpPr>
            <p:cNvPr id="6180" name="Line 36"/>
            <p:cNvSpPr>
              <a:spLocks noChangeShapeType="1"/>
            </p:cNvSpPr>
            <p:nvPr/>
          </p:nvSpPr>
          <p:spPr bwMode="auto">
            <a:xfrm>
              <a:off x="2154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1" name="Line 37"/>
            <p:cNvSpPr>
              <a:spLocks noChangeShapeType="1"/>
            </p:cNvSpPr>
            <p:nvPr/>
          </p:nvSpPr>
          <p:spPr bwMode="auto">
            <a:xfrm>
              <a:off x="2200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2" name="Line 38"/>
            <p:cNvSpPr>
              <a:spLocks noChangeShapeType="1"/>
            </p:cNvSpPr>
            <p:nvPr/>
          </p:nvSpPr>
          <p:spPr bwMode="auto">
            <a:xfrm>
              <a:off x="2245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3" name="Line 39"/>
            <p:cNvSpPr>
              <a:spLocks noChangeShapeType="1"/>
            </p:cNvSpPr>
            <p:nvPr/>
          </p:nvSpPr>
          <p:spPr bwMode="auto">
            <a:xfrm>
              <a:off x="2290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188" name="Group 44"/>
          <p:cNvGrpSpPr>
            <a:grpSpLocks/>
          </p:cNvGrpSpPr>
          <p:nvPr/>
        </p:nvGrpSpPr>
        <p:grpSpPr bwMode="auto">
          <a:xfrm>
            <a:off x="3851275" y="3141663"/>
            <a:ext cx="144463" cy="431800"/>
            <a:chOff x="2426" y="1979"/>
            <a:chExt cx="91" cy="272"/>
          </a:xfrm>
        </p:grpSpPr>
        <p:sp>
          <p:nvSpPr>
            <p:cNvPr id="6185" name="Line 41"/>
            <p:cNvSpPr>
              <a:spLocks noChangeShapeType="1"/>
            </p:cNvSpPr>
            <p:nvPr/>
          </p:nvSpPr>
          <p:spPr bwMode="auto">
            <a:xfrm>
              <a:off x="2426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6" name="Line 42"/>
            <p:cNvSpPr>
              <a:spLocks noChangeShapeType="1"/>
            </p:cNvSpPr>
            <p:nvPr/>
          </p:nvSpPr>
          <p:spPr bwMode="auto">
            <a:xfrm>
              <a:off x="2472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6187" name="Line 43"/>
            <p:cNvSpPr>
              <a:spLocks noChangeShapeType="1"/>
            </p:cNvSpPr>
            <p:nvPr/>
          </p:nvSpPr>
          <p:spPr bwMode="auto">
            <a:xfrm>
              <a:off x="2517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89" name="Text Box 45"/>
          <p:cNvSpPr txBox="1">
            <a:spLocks noChangeArrowheads="1"/>
          </p:cNvSpPr>
          <p:nvPr/>
        </p:nvSpPr>
        <p:spPr bwMode="auto">
          <a:xfrm>
            <a:off x="879475" y="855663"/>
            <a:ext cx="381317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400" dirty="0"/>
              <a:t>Vazy vodičů na izolátorech</a:t>
            </a:r>
          </a:p>
        </p:txBody>
      </p:sp>
      <p:sp>
        <p:nvSpPr>
          <p:cNvPr id="6190" name="Text Box 46"/>
          <p:cNvSpPr txBox="1">
            <a:spLocks noChangeArrowheads="1"/>
          </p:cNvSpPr>
          <p:nvPr/>
        </p:nvSpPr>
        <p:spPr bwMode="auto">
          <a:xfrm>
            <a:off x="879475" y="1360488"/>
            <a:ext cx="158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i="1"/>
              <a:t>Vaz třmenový</a:t>
            </a:r>
          </a:p>
        </p:txBody>
      </p:sp>
      <p:sp>
        <p:nvSpPr>
          <p:cNvPr id="6191" name="Line 47"/>
          <p:cNvSpPr>
            <a:spLocks noChangeShapeType="1"/>
          </p:cNvSpPr>
          <p:nvPr/>
        </p:nvSpPr>
        <p:spPr bwMode="auto">
          <a:xfrm>
            <a:off x="2484438" y="1916113"/>
            <a:ext cx="0" cy="1944687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92" name="Line 48"/>
          <p:cNvSpPr>
            <a:spLocks noChangeShapeType="1"/>
          </p:cNvSpPr>
          <p:nvPr/>
        </p:nvSpPr>
        <p:spPr bwMode="auto">
          <a:xfrm>
            <a:off x="1692275" y="2713038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93" name="AutoShape 49"/>
          <p:cNvSpPr>
            <a:spLocks/>
          </p:cNvSpPr>
          <p:nvPr/>
        </p:nvSpPr>
        <p:spPr bwMode="auto">
          <a:xfrm>
            <a:off x="4500563" y="1557338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83171"/>
              <a:gd name="adj4" fmla="val -43703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A</a:t>
            </a:r>
          </a:p>
        </p:txBody>
      </p:sp>
      <p:sp>
        <p:nvSpPr>
          <p:cNvPr id="6194" name="AutoShape 50"/>
          <p:cNvSpPr>
            <a:spLocks/>
          </p:cNvSpPr>
          <p:nvPr/>
        </p:nvSpPr>
        <p:spPr bwMode="auto">
          <a:xfrm>
            <a:off x="4500563" y="1989138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39903"/>
              <a:gd name="adj4" fmla="val -33629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B</a:t>
            </a:r>
          </a:p>
        </p:txBody>
      </p:sp>
      <p:sp>
        <p:nvSpPr>
          <p:cNvPr id="6195" name="AutoShape 51"/>
          <p:cNvSpPr>
            <a:spLocks/>
          </p:cNvSpPr>
          <p:nvPr/>
        </p:nvSpPr>
        <p:spPr bwMode="auto">
          <a:xfrm>
            <a:off x="4500563" y="2420938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83653"/>
              <a:gd name="adj4" fmla="val -31925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C</a:t>
            </a:r>
          </a:p>
        </p:txBody>
      </p:sp>
      <p:sp>
        <p:nvSpPr>
          <p:cNvPr id="6196" name="AutoShape 52"/>
          <p:cNvSpPr>
            <a:spLocks/>
          </p:cNvSpPr>
          <p:nvPr/>
        </p:nvSpPr>
        <p:spPr bwMode="auto">
          <a:xfrm>
            <a:off x="4500563" y="2852738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9134"/>
              <a:gd name="adj4" fmla="val -8407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D</a:t>
            </a:r>
          </a:p>
        </p:txBody>
      </p:sp>
      <p:sp>
        <p:nvSpPr>
          <p:cNvPr id="6197" name="AutoShape 53"/>
          <p:cNvSpPr>
            <a:spLocks/>
          </p:cNvSpPr>
          <p:nvPr/>
        </p:nvSpPr>
        <p:spPr bwMode="auto">
          <a:xfrm>
            <a:off x="4503738" y="3243263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0000"/>
              <a:gd name="adj4" fmla="val -1185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E</a:t>
            </a:r>
          </a:p>
        </p:txBody>
      </p:sp>
      <p:sp>
        <p:nvSpPr>
          <p:cNvPr id="6198" name="Text Box 54"/>
          <p:cNvSpPr txBox="1">
            <a:spLocks noChangeArrowheads="1"/>
          </p:cNvSpPr>
          <p:nvPr/>
        </p:nvSpPr>
        <p:spPr bwMode="auto">
          <a:xfrm>
            <a:off x="663575" y="4148138"/>
            <a:ext cx="2976563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Izolátor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AlFe lano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Al páska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Pomocný vázací drát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Vázací drát (15 až 20 závitů)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Smyčka (stejný průřez jako vodič)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Svorka (těsně u izolátoru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Vodič</a:t>
            </a:r>
          </a:p>
          <a:p>
            <a:pPr marL="342900" indent="-342900" algn="l">
              <a:buFontTx/>
              <a:buAutoNum type="alphaUcPeriod"/>
            </a:pPr>
            <a:r>
              <a:rPr lang="cs-CZ" sz="1400">
                <a:latin typeface="Times New Roman" pitchFamily="18" charset="0"/>
              </a:rPr>
              <a:t>Al páska </a:t>
            </a:r>
          </a:p>
        </p:txBody>
      </p:sp>
      <p:sp>
        <p:nvSpPr>
          <p:cNvPr id="6199" name="Oval 55"/>
          <p:cNvSpPr>
            <a:spLocks noChangeArrowheads="1"/>
          </p:cNvSpPr>
          <p:nvPr/>
        </p:nvSpPr>
        <p:spPr bwMode="auto">
          <a:xfrm>
            <a:off x="6227763" y="3500438"/>
            <a:ext cx="995362" cy="9620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AutoShape 56"/>
          <p:cNvSpPr>
            <a:spLocks noChangeArrowheads="1"/>
          </p:cNvSpPr>
          <p:nvPr/>
        </p:nvSpPr>
        <p:spPr bwMode="auto">
          <a:xfrm>
            <a:off x="6094413" y="1365250"/>
            <a:ext cx="1223962" cy="1223963"/>
          </a:xfrm>
          <a:custGeom>
            <a:avLst/>
            <a:gdLst>
              <a:gd name="G0" fmla="+- 1569 0 0"/>
              <a:gd name="G1" fmla="+- 21600 0 1569"/>
              <a:gd name="G2" fmla="+- 21600 0 1569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569" y="10800"/>
                </a:moveTo>
                <a:cubicBezTo>
                  <a:pt x="1569" y="15898"/>
                  <a:pt x="5702" y="20031"/>
                  <a:pt x="10800" y="20031"/>
                </a:cubicBezTo>
                <a:cubicBezTo>
                  <a:pt x="15898" y="20031"/>
                  <a:pt x="20031" y="15898"/>
                  <a:pt x="20031" y="10800"/>
                </a:cubicBezTo>
                <a:cubicBezTo>
                  <a:pt x="20031" y="5702"/>
                  <a:pt x="15898" y="1569"/>
                  <a:pt x="10800" y="1569"/>
                </a:cubicBezTo>
                <a:cubicBezTo>
                  <a:pt x="5702" y="1569"/>
                  <a:pt x="1569" y="5702"/>
                  <a:pt x="1569" y="10800"/>
                </a:cubicBezTo>
                <a:close/>
              </a:path>
            </a:pathLst>
          </a:cu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5741988" y="2492375"/>
            <a:ext cx="977900" cy="889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6732588" y="2492375"/>
            <a:ext cx="977900" cy="889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7" name="Text Box 63"/>
          <p:cNvSpPr txBox="1">
            <a:spLocks noChangeArrowheads="1"/>
          </p:cNvSpPr>
          <p:nvPr/>
        </p:nvSpPr>
        <p:spPr bwMode="auto">
          <a:xfrm>
            <a:off x="5903913" y="877888"/>
            <a:ext cx="1543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i="1"/>
              <a:t>Vaz svorkový</a:t>
            </a:r>
          </a:p>
        </p:txBody>
      </p:sp>
      <p:sp>
        <p:nvSpPr>
          <p:cNvPr id="6208" name="AutoShape 64"/>
          <p:cNvSpPr>
            <a:spLocks noChangeArrowheads="1"/>
          </p:cNvSpPr>
          <p:nvPr/>
        </p:nvSpPr>
        <p:spPr bwMode="auto">
          <a:xfrm>
            <a:off x="5878513" y="2432050"/>
            <a:ext cx="73025" cy="2159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09" name="AutoShape 65"/>
          <p:cNvSpPr>
            <a:spLocks noChangeArrowheads="1"/>
          </p:cNvSpPr>
          <p:nvPr/>
        </p:nvSpPr>
        <p:spPr bwMode="auto">
          <a:xfrm>
            <a:off x="7427913" y="2432050"/>
            <a:ext cx="73025" cy="2159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10" name="Line 66"/>
          <p:cNvSpPr>
            <a:spLocks noChangeShapeType="1"/>
          </p:cNvSpPr>
          <p:nvPr/>
        </p:nvSpPr>
        <p:spPr bwMode="auto">
          <a:xfrm>
            <a:off x="6708775" y="1281113"/>
            <a:ext cx="0" cy="1944687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1" name="Line 67"/>
          <p:cNvSpPr>
            <a:spLocks noChangeShapeType="1"/>
          </p:cNvSpPr>
          <p:nvPr/>
        </p:nvSpPr>
        <p:spPr bwMode="auto">
          <a:xfrm>
            <a:off x="5868988" y="1962150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2" name="Text Box 68"/>
          <p:cNvSpPr txBox="1">
            <a:spLocks noChangeArrowheads="1"/>
          </p:cNvSpPr>
          <p:nvPr/>
        </p:nvSpPr>
        <p:spPr bwMode="auto">
          <a:xfrm>
            <a:off x="4140200" y="4941888"/>
            <a:ext cx="4700588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Pro třmenové vazy se používají třmeny z lana stejného průřezu i materiálu</a:t>
            </a: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Používá se vázací drát (hliníková lana se ovinou jednou vrstvou vázacího drátu nebo páskou stejného materiálu</a:t>
            </a: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U svorkového vazu se místo vázacího drátu používají svorky</a:t>
            </a:r>
          </a:p>
        </p:txBody>
      </p:sp>
      <p:sp>
        <p:nvSpPr>
          <p:cNvPr id="6213" name="AutoShape 69"/>
          <p:cNvSpPr>
            <a:spLocks/>
          </p:cNvSpPr>
          <p:nvPr/>
        </p:nvSpPr>
        <p:spPr bwMode="auto">
          <a:xfrm>
            <a:off x="7956550" y="1484313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9134"/>
              <a:gd name="adj4" fmla="val -15111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F</a:t>
            </a:r>
          </a:p>
        </p:txBody>
      </p:sp>
      <p:sp>
        <p:nvSpPr>
          <p:cNvPr id="6214" name="AutoShape 70"/>
          <p:cNvSpPr>
            <a:spLocks/>
          </p:cNvSpPr>
          <p:nvPr/>
        </p:nvSpPr>
        <p:spPr bwMode="auto">
          <a:xfrm>
            <a:off x="7956550" y="1916113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74519"/>
              <a:gd name="adj4" fmla="val -1177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G</a:t>
            </a:r>
          </a:p>
        </p:txBody>
      </p:sp>
      <p:sp>
        <p:nvSpPr>
          <p:cNvPr id="6215" name="AutoShape 71"/>
          <p:cNvSpPr>
            <a:spLocks/>
          </p:cNvSpPr>
          <p:nvPr/>
        </p:nvSpPr>
        <p:spPr bwMode="auto">
          <a:xfrm>
            <a:off x="7961313" y="2708275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-54806"/>
              <a:gd name="adj4" fmla="val -359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H</a:t>
            </a:r>
          </a:p>
        </p:txBody>
      </p:sp>
      <p:sp>
        <p:nvSpPr>
          <p:cNvPr id="6216" name="Rectangle 72"/>
          <p:cNvSpPr>
            <a:spLocks noChangeArrowheads="1"/>
          </p:cNvSpPr>
          <p:nvPr/>
        </p:nvSpPr>
        <p:spPr bwMode="auto">
          <a:xfrm>
            <a:off x="5003800" y="4437063"/>
            <a:ext cx="3743325" cy="2159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17" name="AutoShape 73"/>
          <p:cNvSpPr>
            <a:spLocks noChangeArrowheads="1"/>
          </p:cNvSpPr>
          <p:nvPr/>
        </p:nvSpPr>
        <p:spPr bwMode="auto">
          <a:xfrm>
            <a:off x="5364163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18" name="AutoShape 74"/>
          <p:cNvSpPr>
            <a:spLocks noChangeArrowheads="1"/>
          </p:cNvSpPr>
          <p:nvPr/>
        </p:nvSpPr>
        <p:spPr bwMode="auto">
          <a:xfrm>
            <a:off x="5651500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19" name="AutoShape 75"/>
          <p:cNvSpPr>
            <a:spLocks noChangeArrowheads="1"/>
          </p:cNvSpPr>
          <p:nvPr/>
        </p:nvSpPr>
        <p:spPr bwMode="auto">
          <a:xfrm>
            <a:off x="5940425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0" name="AutoShape 76"/>
          <p:cNvSpPr>
            <a:spLocks noChangeArrowheads="1"/>
          </p:cNvSpPr>
          <p:nvPr/>
        </p:nvSpPr>
        <p:spPr bwMode="auto">
          <a:xfrm>
            <a:off x="6227763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1" name="AutoShape 77"/>
          <p:cNvSpPr>
            <a:spLocks noChangeArrowheads="1"/>
          </p:cNvSpPr>
          <p:nvPr/>
        </p:nvSpPr>
        <p:spPr bwMode="auto">
          <a:xfrm>
            <a:off x="6515100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2" name="AutoShape 78"/>
          <p:cNvSpPr>
            <a:spLocks noChangeArrowheads="1"/>
          </p:cNvSpPr>
          <p:nvPr/>
        </p:nvSpPr>
        <p:spPr bwMode="auto">
          <a:xfrm>
            <a:off x="6804025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3" name="AutoShape 79"/>
          <p:cNvSpPr>
            <a:spLocks noChangeArrowheads="1"/>
          </p:cNvSpPr>
          <p:nvPr/>
        </p:nvSpPr>
        <p:spPr bwMode="auto">
          <a:xfrm>
            <a:off x="7091363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4" name="AutoShape 80"/>
          <p:cNvSpPr>
            <a:spLocks noChangeArrowheads="1"/>
          </p:cNvSpPr>
          <p:nvPr/>
        </p:nvSpPr>
        <p:spPr bwMode="auto">
          <a:xfrm>
            <a:off x="7380288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5" name="AutoShape 81"/>
          <p:cNvSpPr>
            <a:spLocks noChangeArrowheads="1"/>
          </p:cNvSpPr>
          <p:nvPr/>
        </p:nvSpPr>
        <p:spPr bwMode="auto">
          <a:xfrm>
            <a:off x="7667625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6" name="AutoShape 82"/>
          <p:cNvSpPr>
            <a:spLocks noChangeArrowheads="1"/>
          </p:cNvSpPr>
          <p:nvPr/>
        </p:nvSpPr>
        <p:spPr bwMode="auto">
          <a:xfrm>
            <a:off x="7954963" y="4437063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7" name="Oval 83"/>
          <p:cNvSpPr>
            <a:spLocks noChangeArrowheads="1"/>
          </p:cNvSpPr>
          <p:nvPr/>
        </p:nvSpPr>
        <p:spPr bwMode="auto">
          <a:xfrm>
            <a:off x="1979613" y="2230438"/>
            <a:ext cx="1020762" cy="9620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8" name="Line 84"/>
          <p:cNvSpPr>
            <a:spLocks noChangeShapeType="1"/>
          </p:cNvSpPr>
          <p:nvPr/>
        </p:nvSpPr>
        <p:spPr bwMode="auto">
          <a:xfrm>
            <a:off x="6732588" y="3429000"/>
            <a:ext cx="0" cy="1368425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9" name="Line 85"/>
          <p:cNvSpPr>
            <a:spLocks noChangeShapeType="1"/>
          </p:cNvSpPr>
          <p:nvPr/>
        </p:nvSpPr>
        <p:spPr bwMode="auto">
          <a:xfrm>
            <a:off x="5795963" y="4005263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2" name="Arc 88"/>
          <p:cNvSpPr>
            <a:spLocks/>
          </p:cNvSpPr>
          <p:nvPr/>
        </p:nvSpPr>
        <p:spPr bwMode="auto">
          <a:xfrm flipV="1">
            <a:off x="6915150" y="4246563"/>
            <a:ext cx="423863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178"/>
              <a:gd name="T1" fmla="*/ 0 h 21600"/>
              <a:gd name="T2" fmla="*/ 21178 w 21178"/>
              <a:gd name="T3" fmla="*/ 17353 h 21600"/>
              <a:gd name="T4" fmla="*/ 0 w 21178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78" h="21600" fill="none" extrusionOk="0">
                <a:moveTo>
                  <a:pt x="-1" y="0"/>
                </a:moveTo>
                <a:cubicBezTo>
                  <a:pt x="10292" y="0"/>
                  <a:pt x="19154" y="7261"/>
                  <a:pt x="21178" y="17352"/>
                </a:cubicBezTo>
              </a:path>
              <a:path w="21178" h="21600" stroke="0" extrusionOk="0">
                <a:moveTo>
                  <a:pt x="-1" y="0"/>
                </a:moveTo>
                <a:cubicBezTo>
                  <a:pt x="10292" y="0"/>
                  <a:pt x="19154" y="7261"/>
                  <a:pt x="21178" y="17352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3" name="Arc 89"/>
          <p:cNvSpPr>
            <a:spLocks/>
          </p:cNvSpPr>
          <p:nvPr/>
        </p:nvSpPr>
        <p:spPr bwMode="auto">
          <a:xfrm rot="4691195" flipV="1">
            <a:off x="6088856" y="4288632"/>
            <a:ext cx="423863" cy="4318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178"/>
              <a:gd name="T1" fmla="*/ 0 h 21600"/>
              <a:gd name="T2" fmla="*/ 21178 w 21178"/>
              <a:gd name="T3" fmla="*/ 17353 h 21600"/>
              <a:gd name="T4" fmla="*/ 0 w 21178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78" h="21600" fill="none" extrusionOk="0">
                <a:moveTo>
                  <a:pt x="-1" y="0"/>
                </a:moveTo>
                <a:cubicBezTo>
                  <a:pt x="10292" y="0"/>
                  <a:pt x="19154" y="7261"/>
                  <a:pt x="21178" y="17352"/>
                </a:cubicBezTo>
              </a:path>
              <a:path w="21178" h="21600" stroke="0" extrusionOk="0">
                <a:moveTo>
                  <a:pt x="-1" y="0"/>
                </a:moveTo>
                <a:cubicBezTo>
                  <a:pt x="10292" y="0"/>
                  <a:pt x="19154" y="7261"/>
                  <a:pt x="21178" y="17352"/>
                </a:cubicBezTo>
                <a:lnTo>
                  <a:pt x="0" y="21600"/>
                </a:lnTo>
                <a:close/>
              </a:path>
            </a:pathLst>
          </a:cu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4" name="Line 90"/>
          <p:cNvSpPr>
            <a:spLocks noChangeShapeType="1"/>
          </p:cNvSpPr>
          <p:nvPr/>
        </p:nvSpPr>
        <p:spPr bwMode="auto">
          <a:xfrm flipV="1">
            <a:off x="6443663" y="4391025"/>
            <a:ext cx="588962" cy="3206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5" name="Line 91"/>
          <p:cNvSpPr>
            <a:spLocks noChangeShapeType="1"/>
          </p:cNvSpPr>
          <p:nvPr/>
        </p:nvSpPr>
        <p:spPr bwMode="auto">
          <a:xfrm>
            <a:off x="7380288" y="4365625"/>
            <a:ext cx="71437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6" name="Line 92"/>
          <p:cNvSpPr>
            <a:spLocks noChangeShapeType="1"/>
          </p:cNvSpPr>
          <p:nvPr/>
        </p:nvSpPr>
        <p:spPr bwMode="auto">
          <a:xfrm>
            <a:off x="7524750" y="4365625"/>
            <a:ext cx="71438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7" name="Line 93"/>
          <p:cNvSpPr>
            <a:spLocks noChangeShapeType="1"/>
          </p:cNvSpPr>
          <p:nvPr/>
        </p:nvSpPr>
        <p:spPr bwMode="auto">
          <a:xfrm>
            <a:off x="7667625" y="4365625"/>
            <a:ext cx="73025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8" name="Line 94"/>
          <p:cNvSpPr>
            <a:spLocks noChangeShapeType="1"/>
          </p:cNvSpPr>
          <p:nvPr/>
        </p:nvSpPr>
        <p:spPr bwMode="auto">
          <a:xfrm>
            <a:off x="5507038" y="4365625"/>
            <a:ext cx="73025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9" name="Line 95"/>
          <p:cNvSpPr>
            <a:spLocks noChangeShapeType="1"/>
          </p:cNvSpPr>
          <p:nvPr/>
        </p:nvSpPr>
        <p:spPr bwMode="auto">
          <a:xfrm>
            <a:off x="5651500" y="4365625"/>
            <a:ext cx="73025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40" name="Line 96"/>
          <p:cNvSpPr>
            <a:spLocks noChangeShapeType="1"/>
          </p:cNvSpPr>
          <p:nvPr/>
        </p:nvSpPr>
        <p:spPr bwMode="auto">
          <a:xfrm>
            <a:off x="5795963" y="4365625"/>
            <a:ext cx="73025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41" name="Line 97"/>
          <p:cNvSpPr>
            <a:spLocks noChangeShapeType="1"/>
          </p:cNvSpPr>
          <p:nvPr/>
        </p:nvSpPr>
        <p:spPr bwMode="auto">
          <a:xfrm>
            <a:off x="5940425" y="4365625"/>
            <a:ext cx="73025" cy="358775"/>
          </a:xfrm>
          <a:prstGeom prst="line">
            <a:avLst/>
          </a:prstGeom>
          <a:noFill/>
          <a:ln w="7620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42" name="Text Box 98"/>
          <p:cNvSpPr txBox="1">
            <a:spLocks noChangeArrowheads="1"/>
          </p:cNvSpPr>
          <p:nvPr/>
        </p:nvSpPr>
        <p:spPr bwMode="auto">
          <a:xfrm>
            <a:off x="6011863" y="2997200"/>
            <a:ext cx="1365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i="1"/>
              <a:t>Vaz křížový</a:t>
            </a:r>
          </a:p>
        </p:txBody>
      </p:sp>
      <p:sp>
        <p:nvSpPr>
          <p:cNvPr id="6243" name="Text Box 99"/>
          <p:cNvSpPr txBox="1">
            <a:spLocks noChangeArrowheads="1"/>
          </p:cNvSpPr>
          <p:nvPr/>
        </p:nvSpPr>
        <p:spPr bwMode="auto">
          <a:xfrm>
            <a:off x="7885113" y="3789363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200"/>
              <a:t>10 až 12 závitů</a:t>
            </a:r>
          </a:p>
        </p:txBody>
      </p:sp>
      <p:sp>
        <p:nvSpPr>
          <p:cNvPr id="6244" name="AutoShape 100"/>
          <p:cNvSpPr>
            <a:spLocks/>
          </p:cNvSpPr>
          <p:nvPr/>
        </p:nvSpPr>
        <p:spPr bwMode="auto">
          <a:xfrm>
            <a:off x="7956550" y="3141663"/>
            <a:ext cx="431800" cy="358775"/>
          </a:xfrm>
          <a:prstGeom prst="borderCallout1">
            <a:avLst>
              <a:gd name="adj1" fmla="val 31856"/>
              <a:gd name="adj2" fmla="val -17648"/>
              <a:gd name="adj3" fmla="val 366815"/>
              <a:gd name="adj4" fmla="val -31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I</a:t>
            </a:r>
          </a:p>
        </p:txBody>
      </p:sp>
      <p:sp>
        <p:nvSpPr>
          <p:cNvPr id="6245" name="Line 101"/>
          <p:cNvSpPr>
            <a:spLocks noChangeShapeType="1"/>
          </p:cNvSpPr>
          <p:nvPr/>
        </p:nvSpPr>
        <p:spPr bwMode="auto">
          <a:xfrm flipV="1">
            <a:off x="7740650" y="4221163"/>
            <a:ext cx="4318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6" name="Obdélník 95"/>
          <p:cNvSpPr/>
          <p:nvPr/>
        </p:nvSpPr>
        <p:spPr bwMode="auto">
          <a:xfrm>
            <a:off x="611560" y="4077072"/>
            <a:ext cx="3528392" cy="230425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 pracovního listu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popište části třmenového vazu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baseline="0" dirty="0" smtClean="0"/>
              <a:t>Popište</a:t>
            </a:r>
            <a:r>
              <a:rPr lang="cs-CZ" dirty="0" smtClean="0"/>
              <a:t> zbylé dva obrázky vazu svorkového a křížového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99" name="Group 131"/>
          <p:cNvGrpSpPr>
            <a:grpSpLocks/>
          </p:cNvGrpSpPr>
          <p:nvPr/>
        </p:nvGrpSpPr>
        <p:grpSpPr bwMode="auto">
          <a:xfrm>
            <a:off x="6372225" y="1052513"/>
            <a:ext cx="1943100" cy="5329237"/>
            <a:chOff x="4105" y="799"/>
            <a:chExt cx="1224" cy="3357"/>
          </a:xfrm>
        </p:grpSpPr>
        <p:sp>
          <p:nvSpPr>
            <p:cNvPr id="7294" name="Line 126"/>
            <p:cNvSpPr>
              <a:spLocks noChangeShapeType="1"/>
            </p:cNvSpPr>
            <p:nvPr/>
          </p:nvSpPr>
          <p:spPr bwMode="auto">
            <a:xfrm flipH="1">
              <a:off x="4105" y="799"/>
              <a:ext cx="499" cy="3357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5" name="Line 127"/>
            <p:cNvSpPr>
              <a:spLocks noChangeShapeType="1"/>
            </p:cNvSpPr>
            <p:nvPr/>
          </p:nvSpPr>
          <p:spPr bwMode="auto">
            <a:xfrm>
              <a:off x="4105" y="4020"/>
              <a:ext cx="1224" cy="0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6" name="Line 128"/>
            <p:cNvSpPr>
              <a:spLocks noChangeShapeType="1"/>
            </p:cNvSpPr>
            <p:nvPr/>
          </p:nvSpPr>
          <p:spPr bwMode="auto">
            <a:xfrm>
              <a:off x="4241" y="3113"/>
              <a:ext cx="1088" cy="907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7" name="Line 129"/>
            <p:cNvSpPr>
              <a:spLocks noChangeShapeType="1"/>
            </p:cNvSpPr>
            <p:nvPr/>
          </p:nvSpPr>
          <p:spPr bwMode="auto">
            <a:xfrm flipV="1">
              <a:off x="4241" y="2659"/>
              <a:ext cx="907" cy="454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8" name="Line 130"/>
            <p:cNvSpPr>
              <a:spLocks noChangeShapeType="1"/>
            </p:cNvSpPr>
            <p:nvPr/>
          </p:nvSpPr>
          <p:spPr bwMode="auto">
            <a:xfrm flipH="1" flipV="1">
              <a:off x="5057" y="1797"/>
              <a:ext cx="272" cy="2359"/>
            </a:xfrm>
            <a:prstGeom prst="line">
              <a:avLst/>
            </a:prstGeom>
            <a:noFill/>
            <a:ln w="57150">
              <a:solidFill>
                <a:schemeClr val="accent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808038" y="639763"/>
            <a:ext cx="5006499" cy="36933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dirty="0"/>
              <a:t>Vzdálenosti vodičů od </a:t>
            </a:r>
            <a:r>
              <a:rPr lang="cs-CZ" dirty="0" smtClean="0"/>
              <a:t>země, zákruty vedení, …</a:t>
            </a:r>
            <a:endParaRPr lang="cs-CZ" dirty="0"/>
          </a:p>
        </p:txBody>
      </p:sp>
      <p:graphicFrame>
        <p:nvGraphicFramePr>
          <p:cNvPr id="7199" name="Group 31"/>
          <p:cNvGraphicFramePr>
            <a:graphicFrameLocks noGrp="1"/>
          </p:cNvGraphicFramePr>
          <p:nvPr/>
        </p:nvGraphicFramePr>
        <p:xfrm>
          <a:off x="900113" y="1125538"/>
          <a:ext cx="5256212" cy="1871663"/>
        </p:xfrm>
        <a:graphic>
          <a:graphicData uri="http://schemas.openxmlformats.org/drawingml/2006/table">
            <a:tbl>
              <a:tblPr/>
              <a:tblGrid>
                <a:gridCol w="3735387"/>
                <a:gridCol w="1520825"/>
              </a:tblGrid>
              <a:tr h="471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Jmenovité napětí </a:t>
                      </a: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[kV]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Vzdálenost </a:t>
                      </a: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[m]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00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do 1 (kromě vedení nad zemědělskými plochami)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Do 1 (nad zemědělskými plochami)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 až 110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220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7218" name="Group 50"/>
          <p:cNvGrpSpPr>
            <a:grpSpLocks/>
          </p:cNvGrpSpPr>
          <p:nvPr/>
        </p:nvGrpSpPr>
        <p:grpSpPr bwMode="auto">
          <a:xfrm>
            <a:off x="827088" y="3357563"/>
            <a:ext cx="2519362" cy="1177925"/>
            <a:chOff x="839" y="2461"/>
            <a:chExt cx="2268" cy="1241"/>
          </a:xfrm>
        </p:grpSpPr>
        <p:grpSp>
          <p:nvGrpSpPr>
            <p:cNvPr id="7207" name="Group 39"/>
            <p:cNvGrpSpPr>
              <a:grpSpLocks/>
            </p:cNvGrpSpPr>
            <p:nvPr/>
          </p:nvGrpSpPr>
          <p:grpSpPr bwMode="auto">
            <a:xfrm>
              <a:off x="1655" y="3203"/>
              <a:ext cx="544" cy="499"/>
              <a:chOff x="636" y="2371"/>
              <a:chExt cx="544" cy="499"/>
            </a:xfrm>
          </p:grpSpPr>
          <p:sp>
            <p:nvSpPr>
              <p:cNvPr id="7205" name="Oval 37"/>
              <p:cNvSpPr>
                <a:spLocks noChangeArrowheads="1"/>
              </p:cNvSpPr>
              <p:nvPr/>
            </p:nvSpPr>
            <p:spPr bwMode="auto">
              <a:xfrm>
                <a:off x="748" y="2478"/>
                <a:ext cx="318" cy="27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06" name="Oval 38"/>
              <p:cNvSpPr>
                <a:spLocks noChangeArrowheads="1"/>
              </p:cNvSpPr>
              <p:nvPr/>
            </p:nvSpPr>
            <p:spPr bwMode="auto">
              <a:xfrm>
                <a:off x="636" y="2371"/>
                <a:ext cx="544" cy="499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08" name="Group 40"/>
            <p:cNvGrpSpPr>
              <a:grpSpLocks/>
            </p:cNvGrpSpPr>
            <p:nvPr/>
          </p:nvGrpSpPr>
          <p:grpSpPr bwMode="auto">
            <a:xfrm>
              <a:off x="1634" y="2461"/>
              <a:ext cx="544" cy="499"/>
              <a:chOff x="636" y="2371"/>
              <a:chExt cx="544" cy="499"/>
            </a:xfrm>
          </p:grpSpPr>
          <p:sp>
            <p:nvSpPr>
              <p:cNvPr id="7209" name="Oval 41"/>
              <p:cNvSpPr>
                <a:spLocks noChangeArrowheads="1"/>
              </p:cNvSpPr>
              <p:nvPr/>
            </p:nvSpPr>
            <p:spPr bwMode="auto">
              <a:xfrm>
                <a:off x="748" y="2478"/>
                <a:ext cx="318" cy="27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10" name="Oval 42"/>
              <p:cNvSpPr>
                <a:spLocks noChangeArrowheads="1"/>
              </p:cNvSpPr>
              <p:nvPr/>
            </p:nvSpPr>
            <p:spPr bwMode="auto">
              <a:xfrm>
                <a:off x="636" y="2371"/>
                <a:ext cx="544" cy="499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211" name="Line 43"/>
            <p:cNvSpPr>
              <a:spLocks noChangeShapeType="1"/>
            </p:cNvSpPr>
            <p:nvPr/>
          </p:nvSpPr>
          <p:spPr bwMode="auto">
            <a:xfrm>
              <a:off x="839" y="2568"/>
              <a:ext cx="22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12" name="Line 44"/>
            <p:cNvSpPr>
              <a:spLocks noChangeShapeType="1"/>
            </p:cNvSpPr>
            <p:nvPr/>
          </p:nvSpPr>
          <p:spPr bwMode="auto">
            <a:xfrm>
              <a:off x="839" y="2614"/>
              <a:ext cx="3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13" name="Line 45"/>
            <p:cNvSpPr>
              <a:spLocks noChangeShapeType="1"/>
            </p:cNvSpPr>
            <p:nvPr/>
          </p:nvSpPr>
          <p:spPr bwMode="auto">
            <a:xfrm>
              <a:off x="1202" y="2614"/>
              <a:ext cx="589" cy="8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14" name="Line 46"/>
            <p:cNvSpPr>
              <a:spLocks noChangeShapeType="1"/>
            </p:cNvSpPr>
            <p:nvPr/>
          </p:nvSpPr>
          <p:spPr bwMode="auto">
            <a:xfrm flipV="1">
              <a:off x="2064" y="2613"/>
              <a:ext cx="680" cy="8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15" name="Line 47"/>
            <p:cNvSpPr>
              <a:spLocks noChangeShapeType="1"/>
            </p:cNvSpPr>
            <p:nvPr/>
          </p:nvSpPr>
          <p:spPr bwMode="auto">
            <a:xfrm>
              <a:off x="2744" y="2614"/>
              <a:ext cx="3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16" name="Rectangle 48"/>
            <p:cNvSpPr>
              <a:spLocks noChangeArrowheads="1"/>
            </p:cNvSpPr>
            <p:nvPr/>
          </p:nvSpPr>
          <p:spPr bwMode="auto">
            <a:xfrm>
              <a:off x="930" y="2523"/>
              <a:ext cx="226" cy="13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17" name="Rectangle 49"/>
            <p:cNvSpPr>
              <a:spLocks noChangeArrowheads="1"/>
            </p:cNvSpPr>
            <p:nvPr/>
          </p:nvSpPr>
          <p:spPr bwMode="auto">
            <a:xfrm>
              <a:off x="2835" y="2523"/>
              <a:ext cx="226" cy="13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19" name="Text Box 51"/>
          <p:cNvSpPr txBox="1">
            <a:spLocks noChangeArrowheads="1"/>
          </p:cNvSpPr>
          <p:nvPr/>
        </p:nvSpPr>
        <p:spPr bwMode="auto">
          <a:xfrm>
            <a:off x="2987675" y="3789363"/>
            <a:ext cx="2089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>
                <a:latin typeface="Times New Roman" pitchFamily="18" charset="0"/>
              </a:rPr>
              <a:t>Příklad dvojitého vazu na roubíkových izolátorech</a:t>
            </a:r>
          </a:p>
        </p:txBody>
      </p:sp>
      <p:grpSp>
        <p:nvGrpSpPr>
          <p:cNvPr id="7232" name="Group 64"/>
          <p:cNvGrpSpPr>
            <a:grpSpLocks/>
          </p:cNvGrpSpPr>
          <p:nvPr/>
        </p:nvGrpSpPr>
        <p:grpSpPr bwMode="auto">
          <a:xfrm>
            <a:off x="684213" y="4797425"/>
            <a:ext cx="2808287" cy="720725"/>
            <a:chOff x="2925" y="2251"/>
            <a:chExt cx="2835" cy="817"/>
          </a:xfrm>
        </p:grpSpPr>
        <p:sp>
          <p:nvSpPr>
            <p:cNvPr id="7220" name="Rectangle 52"/>
            <p:cNvSpPr>
              <a:spLocks noChangeArrowheads="1"/>
            </p:cNvSpPr>
            <p:nvPr/>
          </p:nvSpPr>
          <p:spPr bwMode="auto">
            <a:xfrm>
              <a:off x="3515" y="2251"/>
              <a:ext cx="1724" cy="13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1" name="Rectangle 53"/>
            <p:cNvSpPr>
              <a:spLocks noChangeArrowheads="1"/>
            </p:cNvSpPr>
            <p:nvPr/>
          </p:nvSpPr>
          <p:spPr bwMode="auto">
            <a:xfrm>
              <a:off x="4150" y="2251"/>
              <a:ext cx="408" cy="181"/>
            </a:xfrm>
            <a:prstGeom prst="rect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2" name="Rectangle 54"/>
            <p:cNvSpPr>
              <a:spLocks noChangeArrowheads="1"/>
            </p:cNvSpPr>
            <p:nvPr/>
          </p:nvSpPr>
          <p:spPr bwMode="auto">
            <a:xfrm>
              <a:off x="4150" y="2432"/>
              <a:ext cx="408" cy="182"/>
            </a:xfrm>
            <a:prstGeom prst="rect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3" name="Rectangle 55"/>
            <p:cNvSpPr>
              <a:spLocks noChangeArrowheads="1"/>
            </p:cNvSpPr>
            <p:nvPr/>
          </p:nvSpPr>
          <p:spPr bwMode="auto">
            <a:xfrm>
              <a:off x="4150" y="2614"/>
              <a:ext cx="408" cy="45"/>
            </a:xfrm>
            <a:prstGeom prst="rect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5" name="Line 57"/>
            <p:cNvSpPr>
              <a:spLocks noChangeShapeType="1"/>
            </p:cNvSpPr>
            <p:nvPr/>
          </p:nvSpPr>
          <p:spPr bwMode="auto">
            <a:xfrm flipH="1">
              <a:off x="3334" y="2614"/>
              <a:ext cx="816" cy="226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26" name="Line 58"/>
            <p:cNvSpPr>
              <a:spLocks noChangeShapeType="1"/>
            </p:cNvSpPr>
            <p:nvPr/>
          </p:nvSpPr>
          <p:spPr bwMode="auto">
            <a:xfrm>
              <a:off x="4558" y="2614"/>
              <a:ext cx="817" cy="27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27" name="Rectangle 59"/>
            <p:cNvSpPr>
              <a:spLocks noChangeArrowheads="1"/>
            </p:cNvSpPr>
            <p:nvPr/>
          </p:nvSpPr>
          <p:spPr bwMode="auto">
            <a:xfrm rot="-989067">
              <a:off x="2925" y="2840"/>
              <a:ext cx="408" cy="1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8" name="Rectangle 60"/>
            <p:cNvSpPr>
              <a:spLocks noChangeArrowheads="1"/>
            </p:cNvSpPr>
            <p:nvPr/>
          </p:nvSpPr>
          <p:spPr bwMode="auto">
            <a:xfrm rot="1179167">
              <a:off x="5352" y="2886"/>
              <a:ext cx="408" cy="1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30" name="Oval 62"/>
            <p:cNvSpPr>
              <a:spLocks noChangeArrowheads="1"/>
            </p:cNvSpPr>
            <p:nvPr/>
          </p:nvSpPr>
          <p:spPr bwMode="auto">
            <a:xfrm>
              <a:off x="4332" y="2432"/>
              <a:ext cx="45" cy="4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31" name="Oval 63"/>
            <p:cNvSpPr>
              <a:spLocks noChangeArrowheads="1"/>
            </p:cNvSpPr>
            <p:nvPr/>
          </p:nvSpPr>
          <p:spPr bwMode="auto">
            <a:xfrm>
              <a:off x="4332" y="2568"/>
              <a:ext cx="45" cy="4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33" name="Text Box 65"/>
          <p:cNvSpPr txBox="1">
            <a:spLocks noChangeArrowheads="1"/>
          </p:cNvSpPr>
          <p:nvPr/>
        </p:nvSpPr>
        <p:spPr bwMode="auto">
          <a:xfrm>
            <a:off x="1547813" y="5445125"/>
            <a:ext cx="12350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Tlumič vibrací</a:t>
            </a:r>
          </a:p>
        </p:txBody>
      </p:sp>
      <p:sp>
        <p:nvSpPr>
          <p:cNvPr id="7286" name="Text Box 118"/>
          <p:cNvSpPr txBox="1">
            <a:spLocks noChangeArrowheads="1"/>
          </p:cNvSpPr>
          <p:nvPr/>
        </p:nvSpPr>
        <p:spPr bwMode="auto">
          <a:xfrm>
            <a:off x="6443663" y="692150"/>
            <a:ext cx="1758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Zákruty vedení:</a:t>
            </a:r>
          </a:p>
        </p:txBody>
      </p:sp>
      <p:sp>
        <p:nvSpPr>
          <p:cNvPr id="7287" name="Text Box 119"/>
          <p:cNvSpPr txBox="1">
            <a:spLocks noChangeArrowheads="1"/>
          </p:cNvSpPr>
          <p:nvPr/>
        </p:nvSpPr>
        <p:spPr bwMode="auto">
          <a:xfrm>
            <a:off x="6227763" y="1773238"/>
            <a:ext cx="395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L</a:t>
            </a:r>
            <a:r>
              <a:rPr lang="cs-CZ" baseline="-25000"/>
              <a:t>1</a:t>
            </a:r>
          </a:p>
        </p:txBody>
      </p:sp>
      <p:sp>
        <p:nvSpPr>
          <p:cNvPr id="7288" name="Text Box 120"/>
          <p:cNvSpPr txBox="1">
            <a:spLocks noChangeArrowheads="1"/>
          </p:cNvSpPr>
          <p:nvPr/>
        </p:nvSpPr>
        <p:spPr bwMode="auto">
          <a:xfrm>
            <a:off x="6227763" y="2997200"/>
            <a:ext cx="395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L</a:t>
            </a:r>
            <a:r>
              <a:rPr lang="cs-CZ" baseline="-25000"/>
              <a:t>2</a:t>
            </a:r>
          </a:p>
        </p:txBody>
      </p:sp>
      <p:sp>
        <p:nvSpPr>
          <p:cNvPr id="7289" name="Text Box 121"/>
          <p:cNvSpPr txBox="1">
            <a:spLocks noChangeArrowheads="1"/>
          </p:cNvSpPr>
          <p:nvPr/>
        </p:nvSpPr>
        <p:spPr bwMode="auto">
          <a:xfrm>
            <a:off x="6227763" y="4292600"/>
            <a:ext cx="395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L</a:t>
            </a:r>
            <a:r>
              <a:rPr lang="cs-CZ" baseline="-25000"/>
              <a:t>3</a:t>
            </a:r>
          </a:p>
        </p:txBody>
      </p:sp>
      <p:grpSp>
        <p:nvGrpSpPr>
          <p:cNvPr id="7293" name="Group 125"/>
          <p:cNvGrpSpPr>
            <a:grpSpLocks/>
          </p:cNvGrpSpPr>
          <p:nvPr/>
        </p:nvGrpSpPr>
        <p:grpSpPr bwMode="auto">
          <a:xfrm>
            <a:off x="6300788" y="1268413"/>
            <a:ext cx="2338387" cy="4897437"/>
            <a:chOff x="3969" y="799"/>
            <a:chExt cx="1473" cy="3085"/>
          </a:xfrm>
        </p:grpSpPr>
        <p:sp>
          <p:nvSpPr>
            <p:cNvPr id="7237" name="Rectangle 69"/>
            <p:cNvSpPr>
              <a:spLocks noChangeArrowheads="1"/>
            </p:cNvSpPr>
            <p:nvPr/>
          </p:nvSpPr>
          <p:spPr bwMode="auto">
            <a:xfrm>
              <a:off x="4150" y="981"/>
              <a:ext cx="91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7239" name="Group 71"/>
            <p:cNvGrpSpPr>
              <a:grpSpLocks/>
            </p:cNvGrpSpPr>
            <p:nvPr/>
          </p:nvGrpSpPr>
          <p:grpSpPr bwMode="auto">
            <a:xfrm>
              <a:off x="4332" y="1298"/>
              <a:ext cx="634" cy="409"/>
              <a:chOff x="4332" y="1298"/>
              <a:chExt cx="634" cy="409"/>
            </a:xfrm>
          </p:grpSpPr>
          <p:sp>
            <p:nvSpPr>
              <p:cNvPr id="7235" name="Rectangle 67"/>
              <p:cNvSpPr>
                <a:spLocks noChangeArrowheads="1"/>
              </p:cNvSpPr>
              <p:nvPr/>
            </p:nvSpPr>
            <p:spPr bwMode="auto">
              <a:xfrm>
                <a:off x="4332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36" name="Rectangle 68"/>
              <p:cNvSpPr>
                <a:spLocks noChangeArrowheads="1"/>
              </p:cNvSpPr>
              <p:nvPr/>
            </p:nvSpPr>
            <p:spPr bwMode="auto">
              <a:xfrm>
                <a:off x="4604" y="1480"/>
                <a:ext cx="91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38" name="Rectangle 70"/>
              <p:cNvSpPr>
                <a:spLocks noChangeArrowheads="1"/>
              </p:cNvSpPr>
              <p:nvPr/>
            </p:nvSpPr>
            <p:spPr bwMode="auto">
              <a:xfrm>
                <a:off x="4740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40" name="Group 72"/>
            <p:cNvGrpSpPr>
              <a:grpSpLocks/>
            </p:cNvGrpSpPr>
            <p:nvPr/>
          </p:nvGrpSpPr>
          <p:grpSpPr bwMode="auto">
            <a:xfrm>
              <a:off x="4332" y="2115"/>
              <a:ext cx="634" cy="409"/>
              <a:chOff x="4332" y="1298"/>
              <a:chExt cx="634" cy="409"/>
            </a:xfrm>
          </p:grpSpPr>
          <p:sp>
            <p:nvSpPr>
              <p:cNvPr id="7241" name="Rectangle 73"/>
              <p:cNvSpPr>
                <a:spLocks noChangeArrowheads="1"/>
              </p:cNvSpPr>
              <p:nvPr/>
            </p:nvSpPr>
            <p:spPr bwMode="auto">
              <a:xfrm>
                <a:off x="4332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42" name="Rectangle 74"/>
              <p:cNvSpPr>
                <a:spLocks noChangeArrowheads="1"/>
              </p:cNvSpPr>
              <p:nvPr/>
            </p:nvSpPr>
            <p:spPr bwMode="auto">
              <a:xfrm>
                <a:off x="4604" y="1480"/>
                <a:ext cx="91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43" name="Rectangle 75"/>
              <p:cNvSpPr>
                <a:spLocks noChangeArrowheads="1"/>
              </p:cNvSpPr>
              <p:nvPr/>
            </p:nvSpPr>
            <p:spPr bwMode="auto">
              <a:xfrm>
                <a:off x="4740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44" name="Group 76"/>
            <p:cNvGrpSpPr>
              <a:grpSpLocks/>
            </p:cNvGrpSpPr>
            <p:nvPr/>
          </p:nvGrpSpPr>
          <p:grpSpPr bwMode="auto">
            <a:xfrm>
              <a:off x="4332" y="2931"/>
              <a:ext cx="634" cy="409"/>
              <a:chOff x="4332" y="1298"/>
              <a:chExt cx="634" cy="409"/>
            </a:xfrm>
          </p:grpSpPr>
          <p:sp>
            <p:nvSpPr>
              <p:cNvPr id="7245" name="Rectangle 77"/>
              <p:cNvSpPr>
                <a:spLocks noChangeArrowheads="1"/>
              </p:cNvSpPr>
              <p:nvPr/>
            </p:nvSpPr>
            <p:spPr bwMode="auto">
              <a:xfrm>
                <a:off x="4332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46" name="Rectangle 78"/>
              <p:cNvSpPr>
                <a:spLocks noChangeArrowheads="1"/>
              </p:cNvSpPr>
              <p:nvPr/>
            </p:nvSpPr>
            <p:spPr bwMode="auto">
              <a:xfrm>
                <a:off x="4604" y="1480"/>
                <a:ext cx="91" cy="227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47" name="Rectangle 79"/>
              <p:cNvSpPr>
                <a:spLocks noChangeArrowheads="1"/>
              </p:cNvSpPr>
              <p:nvPr/>
            </p:nvSpPr>
            <p:spPr bwMode="auto">
              <a:xfrm>
                <a:off x="4740" y="1298"/>
                <a:ext cx="226" cy="91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248" name="Rectangle 80"/>
            <p:cNvSpPr>
              <a:spLocks noChangeArrowheads="1"/>
            </p:cNvSpPr>
            <p:nvPr/>
          </p:nvSpPr>
          <p:spPr bwMode="auto">
            <a:xfrm>
              <a:off x="4150" y="3475"/>
              <a:ext cx="91" cy="227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49" name="Line 81"/>
            <p:cNvSpPr>
              <a:spLocks noChangeShapeType="1"/>
            </p:cNvSpPr>
            <p:nvPr/>
          </p:nvSpPr>
          <p:spPr bwMode="auto">
            <a:xfrm>
              <a:off x="4195" y="1207"/>
              <a:ext cx="0" cy="22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0" name="Line 82"/>
            <p:cNvSpPr>
              <a:spLocks noChangeShapeType="1"/>
            </p:cNvSpPr>
            <p:nvPr/>
          </p:nvSpPr>
          <p:spPr bwMode="auto">
            <a:xfrm>
              <a:off x="3969" y="1344"/>
              <a:ext cx="3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1" name="Line 83"/>
            <p:cNvSpPr>
              <a:spLocks noChangeShapeType="1"/>
            </p:cNvSpPr>
            <p:nvPr/>
          </p:nvSpPr>
          <p:spPr bwMode="auto">
            <a:xfrm>
              <a:off x="4558" y="1344"/>
              <a:ext cx="18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2" name="Line 84"/>
            <p:cNvSpPr>
              <a:spLocks noChangeShapeType="1"/>
            </p:cNvSpPr>
            <p:nvPr/>
          </p:nvSpPr>
          <p:spPr bwMode="auto">
            <a:xfrm>
              <a:off x="4967" y="1344"/>
              <a:ext cx="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3" name="Line 85"/>
            <p:cNvSpPr>
              <a:spLocks noChangeShapeType="1"/>
            </p:cNvSpPr>
            <p:nvPr/>
          </p:nvSpPr>
          <p:spPr bwMode="auto">
            <a:xfrm>
              <a:off x="4649" y="1344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4" name="Line 86"/>
            <p:cNvSpPr>
              <a:spLocks noChangeShapeType="1"/>
            </p:cNvSpPr>
            <p:nvPr/>
          </p:nvSpPr>
          <p:spPr bwMode="auto">
            <a:xfrm>
              <a:off x="4014" y="2160"/>
              <a:ext cx="31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5" name="Line 87"/>
            <p:cNvSpPr>
              <a:spLocks noChangeShapeType="1"/>
            </p:cNvSpPr>
            <p:nvPr/>
          </p:nvSpPr>
          <p:spPr bwMode="auto">
            <a:xfrm>
              <a:off x="4558" y="2160"/>
              <a:ext cx="18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6" name="Line 88"/>
            <p:cNvSpPr>
              <a:spLocks noChangeShapeType="1"/>
            </p:cNvSpPr>
            <p:nvPr/>
          </p:nvSpPr>
          <p:spPr bwMode="auto">
            <a:xfrm>
              <a:off x="4967" y="2160"/>
              <a:ext cx="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7" name="Line 89"/>
            <p:cNvSpPr>
              <a:spLocks noChangeShapeType="1"/>
            </p:cNvSpPr>
            <p:nvPr/>
          </p:nvSpPr>
          <p:spPr bwMode="auto">
            <a:xfrm>
              <a:off x="3969" y="2976"/>
              <a:ext cx="3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8" name="Line 90"/>
            <p:cNvSpPr>
              <a:spLocks noChangeShapeType="1"/>
            </p:cNvSpPr>
            <p:nvPr/>
          </p:nvSpPr>
          <p:spPr bwMode="auto">
            <a:xfrm>
              <a:off x="4558" y="2976"/>
              <a:ext cx="18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59" name="Line 91"/>
            <p:cNvSpPr>
              <a:spLocks noChangeShapeType="1"/>
            </p:cNvSpPr>
            <p:nvPr/>
          </p:nvSpPr>
          <p:spPr bwMode="auto">
            <a:xfrm>
              <a:off x="4967" y="2976"/>
              <a:ext cx="3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0" name="Line 92"/>
            <p:cNvSpPr>
              <a:spLocks noChangeShapeType="1"/>
            </p:cNvSpPr>
            <p:nvPr/>
          </p:nvSpPr>
          <p:spPr bwMode="auto">
            <a:xfrm>
              <a:off x="4649" y="2160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1" name="Line 93"/>
            <p:cNvSpPr>
              <a:spLocks noChangeShapeType="1"/>
            </p:cNvSpPr>
            <p:nvPr/>
          </p:nvSpPr>
          <p:spPr bwMode="auto">
            <a:xfrm>
              <a:off x="4649" y="2976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4" name="Freeform 96"/>
            <p:cNvSpPr>
              <a:spLocks/>
            </p:cNvSpPr>
            <p:nvPr/>
          </p:nvSpPr>
          <p:spPr bwMode="auto">
            <a:xfrm>
              <a:off x="4211" y="1344"/>
              <a:ext cx="892" cy="816"/>
            </a:xfrm>
            <a:custGeom>
              <a:avLst/>
              <a:gdLst/>
              <a:ahLst/>
              <a:cxnLst>
                <a:cxn ang="0">
                  <a:pos x="892" y="0"/>
                </a:cxn>
                <a:cxn ang="0">
                  <a:pos x="483" y="453"/>
                </a:cxn>
                <a:cxn ang="0">
                  <a:pos x="75" y="498"/>
                </a:cxn>
                <a:cxn ang="0">
                  <a:pos x="30" y="816"/>
                </a:cxn>
              </a:cxnLst>
              <a:rect l="0" t="0" r="r" b="b"/>
              <a:pathLst>
                <a:path w="892" h="816">
                  <a:moveTo>
                    <a:pt x="892" y="0"/>
                  </a:moveTo>
                  <a:cubicBezTo>
                    <a:pt x="755" y="185"/>
                    <a:pt x="619" y="370"/>
                    <a:pt x="483" y="453"/>
                  </a:cubicBezTo>
                  <a:cubicBezTo>
                    <a:pt x="347" y="536"/>
                    <a:pt x="150" y="438"/>
                    <a:pt x="75" y="498"/>
                  </a:cubicBezTo>
                  <a:cubicBezTo>
                    <a:pt x="0" y="558"/>
                    <a:pt x="37" y="763"/>
                    <a:pt x="30" y="816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5" name="Freeform 97"/>
            <p:cNvSpPr>
              <a:spLocks/>
            </p:cNvSpPr>
            <p:nvPr/>
          </p:nvSpPr>
          <p:spPr bwMode="auto">
            <a:xfrm>
              <a:off x="4241" y="2160"/>
              <a:ext cx="892" cy="816"/>
            </a:xfrm>
            <a:custGeom>
              <a:avLst/>
              <a:gdLst/>
              <a:ahLst/>
              <a:cxnLst>
                <a:cxn ang="0">
                  <a:pos x="892" y="0"/>
                </a:cxn>
                <a:cxn ang="0">
                  <a:pos x="483" y="453"/>
                </a:cxn>
                <a:cxn ang="0">
                  <a:pos x="75" y="498"/>
                </a:cxn>
                <a:cxn ang="0">
                  <a:pos x="30" y="816"/>
                </a:cxn>
              </a:cxnLst>
              <a:rect l="0" t="0" r="r" b="b"/>
              <a:pathLst>
                <a:path w="892" h="816">
                  <a:moveTo>
                    <a:pt x="892" y="0"/>
                  </a:moveTo>
                  <a:cubicBezTo>
                    <a:pt x="755" y="185"/>
                    <a:pt x="619" y="370"/>
                    <a:pt x="483" y="453"/>
                  </a:cubicBezTo>
                  <a:cubicBezTo>
                    <a:pt x="347" y="536"/>
                    <a:pt x="150" y="438"/>
                    <a:pt x="75" y="498"/>
                  </a:cubicBezTo>
                  <a:cubicBezTo>
                    <a:pt x="0" y="558"/>
                    <a:pt x="37" y="763"/>
                    <a:pt x="30" y="816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6" name="Freeform 98"/>
            <p:cNvSpPr>
              <a:spLocks/>
            </p:cNvSpPr>
            <p:nvPr/>
          </p:nvSpPr>
          <p:spPr bwMode="auto">
            <a:xfrm>
              <a:off x="4195" y="2976"/>
              <a:ext cx="908" cy="530"/>
            </a:xfrm>
            <a:custGeom>
              <a:avLst/>
              <a:gdLst/>
              <a:ahLst/>
              <a:cxnLst>
                <a:cxn ang="0">
                  <a:pos x="0" y="454"/>
                </a:cxn>
                <a:cxn ang="0">
                  <a:pos x="590" y="454"/>
                </a:cxn>
                <a:cxn ang="0">
                  <a:pos x="908" y="0"/>
                </a:cxn>
              </a:cxnLst>
              <a:rect l="0" t="0" r="r" b="b"/>
              <a:pathLst>
                <a:path w="908" h="530">
                  <a:moveTo>
                    <a:pt x="0" y="454"/>
                  </a:moveTo>
                  <a:cubicBezTo>
                    <a:pt x="219" y="492"/>
                    <a:pt x="439" y="530"/>
                    <a:pt x="590" y="454"/>
                  </a:cubicBezTo>
                  <a:cubicBezTo>
                    <a:pt x="741" y="378"/>
                    <a:pt x="824" y="189"/>
                    <a:pt x="908" y="0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7" name="Line 99"/>
            <p:cNvSpPr>
              <a:spLocks noChangeShapeType="1"/>
            </p:cNvSpPr>
            <p:nvPr/>
          </p:nvSpPr>
          <p:spPr bwMode="auto">
            <a:xfrm>
              <a:off x="4649" y="1706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8" name="Line 100"/>
            <p:cNvSpPr>
              <a:spLocks noChangeShapeType="1"/>
            </p:cNvSpPr>
            <p:nvPr/>
          </p:nvSpPr>
          <p:spPr bwMode="auto">
            <a:xfrm>
              <a:off x="4649" y="2523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9" name="Oval 101"/>
            <p:cNvSpPr>
              <a:spLocks noChangeArrowheads="1"/>
            </p:cNvSpPr>
            <p:nvPr/>
          </p:nvSpPr>
          <p:spPr bwMode="auto">
            <a:xfrm>
              <a:off x="4629" y="3442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0" name="Oval 102"/>
            <p:cNvSpPr>
              <a:spLocks noChangeArrowheads="1"/>
            </p:cNvSpPr>
            <p:nvPr/>
          </p:nvSpPr>
          <p:spPr bwMode="auto">
            <a:xfrm>
              <a:off x="4629" y="1785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1" name="Oval 103"/>
            <p:cNvSpPr>
              <a:spLocks noChangeArrowheads="1"/>
            </p:cNvSpPr>
            <p:nvPr/>
          </p:nvSpPr>
          <p:spPr bwMode="auto">
            <a:xfrm>
              <a:off x="4629" y="2606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2" name="Line 104"/>
            <p:cNvSpPr>
              <a:spLocks noChangeShapeType="1"/>
            </p:cNvSpPr>
            <p:nvPr/>
          </p:nvSpPr>
          <p:spPr bwMode="auto">
            <a:xfrm>
              <a:off x="4649" y="3339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73" name="Oval 105"/>
            <p:cNvSpPr>
              <a:spLocks noChangeArrowheads="1"/>
            </p:cNvSpPr>
            <p:nvPr/>
          </p:nvSpPr>
          <p:spPr bwMode="auto">
            <a:xfrm>
              <a:off x="4249" y="2956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4" name="Oval 106"/>
            <p:cNvSpPr>
              <a:spLocks noChangeArrowheads="1"/>
            </p:cNvSpPr>
            <p:nvPr/>
          </p:nvSpPr>
          <p:spPr bwMode="auto">
            <a:xfrm>
              <a:off x="4217" y="2144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5" name="Oval 107"/>
            <p:cNvSpPr>
              <a:spLocks noChangeArrowheads="1"/>
            </p:cNvSpPr>
            <p:nvPr/>
          </p:nvSpPr>
          <p:spPr bwMode="auto">
            <a:xfrm>
              <a:off x="4175" y="3405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6" name="Oval 108"/>
            <p:cNvSpPr>
              <a:spLocks noChangeArrowheads="1"/>
            </p:cNvSpPr>
            <p:nvPr/>
          </p:nvSpPr>
          <p:spPr bwMode="auto">
            <a:xfrm>
              <a:off x="5077" y="1330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7" name="Oval 109"/>
            <p:cNvSpPr>
              <a:spLocks noChangeArrowheads="1"/>
            </p:cNvSpPr>
            <p:nvPr/>
          </p:nvSpPr>
          <p:spPr bwMode="auto">
            <a:xfrm>
              <a:off x="5077" y="2963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8" name="Oval 110"/>
            <p:cNvSpPr>
              <a:spLocks noChangeArrowheads="1"/>
            </p:cNvSpPr>
            <p:nvPr/>
          </p:nvSpPr>
          <p:spPr bwMode="auto">
            <a:xfrm>
              <a:off x="5103" y="2143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79" name="Line 111"/>
            <p:cNvSpPr>
              <a:spLocks noChangeShapeType="1"/>
            </p:cNvSpPr>
            <p:nvPr/>
          </p:nvSpPr>
          <p:spPr bwMode="auto">
            <a:xfrm flipV="1">
              <a:off x="4192" y="824"/>
              <a:ext cx="0" cy="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0" name="Line 112"/>
            <p:cNvSpPr>
              <a:spLocks noChangeShapeType="1"/>
            </p:cNvSpPr>
            <p:nvPr/>
          </p:nvSpPr>
          <p:spPr bwMode="auto">
            <a:xfrm>
              <a:off x="4195" y="799"/>
              <a:ext cx="318" cy="0"/>
            </a:xfrm>
            <a:prstGeom prst="line">
              <a:avLst/>
            </a:prstGeom>
            <a:noFill/>
            <a:ln w="57150">
              <a:solidFill>
                <a:schemeClr val="hlink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1" name="Line 113"/>
            <p:cNvSpPr>
              <a:spLocks noChangeShapeType="1"/>
            </p:cNvSpPr>
            <p:nvPr/>
          </p:nvSpPr>
          <p:spPr bwMode="auto">
            <a:xfrm>
              <a:off x="4195" y="3702"/>
              <a:ext cx="0" cy="18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2" name="Line 114"/>
            <p:cNvSpPr>
              <a:spLocks noChangeShapeType="1"/>
            </p:cNvSpPr>
            <p:nvPr/>
          </p:nvSpPr>
          <p:spPr bwMode="auto">
            <a:xfrm>
              <a:off x="4195" y="3884"/>
              <a:ext cx="318" cy="0"/>
            </a:xfrm>
            <a:prstGeom prst="line">
              <a:avLst/>
            </a:prstGeom>
            <a:noFill/>
            <a:ln w="57150">
              <a:solidFill>
                <a:schemeClr val="hlink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3" name="Freeform 115"/>
            <p:cNvSpPr>
              <a:spLocks/>
            </p:cNvSpPr>
            <p:nvPr/>
          </p:nvSpPr>
          <p:spPr bwMode="auto">
            <a:xfrm>
              <a:off x="4195" y="1344"/>
              <a:ext cx="106" cy="317"/>
            </a:xfrm>
            <a:custGeom>
              <a:avLst/>
              <a:gdLst/>
              <a:ahLst/>
              <a:cxnLst>
                <a:cxn ang="0">
                  <a:pos x="91" y="0"/>
                </a:cxn>
                <a:cxn ang="0">
                  <a:pos x="91" y="226"/>
                </a:cxn>
                <a:cxn ang="0">
                  <a:pos x="0" y="317"/>
                </a:cxn>
              </a:cxnLst>
              <a:rect l="0" t="0" r="r" b="b"/>
              <a:pathLst>
                <a:path w="106" h="317">
                  <a:moveTo>
                    <a:pt x="91" y="0"/>
                  </a:moveTo>
                  <a:cubicBezTo>
                    <a:pt x="98" y="86"/>
                    <a:pt x="106" y="173"/>
                    <a:pt x="91" y="226"/>
                  </a:cubicBezTo>
                  <a:cubicBezTo>
                    <a:pt x="76" y="279"/>
                    <a:pt x="38" y="298"/>
                    <a:pt x="0" y="317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4" name="Oval 116"/>
            <p:cNvSpPr>
              <a:spLocks noChangeArrowheads="1"/>
            </p:cNvSpPr>
            <p:nvPr/>
          </p:nvSpPr>
          <p:spPr bwMode="auto">
            <a:xfrm>
              <a:off x="4259" y="1320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85" name="Oval 117"/>
            <p:cNvSpPr>
              <a:spLocks noChangeArrowheads="1"/>
            </p:cNvSpPr>
            <p:nvPr/>
          </p:nvSpPr>
          <p:spPr bwMode="auto">
            <a:xfrm>
              <a:off x="4168" y="1637"/>
              <a:ext cx="46" cy="4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90" name="Text Box 122"/>
            <p:cNvSpPr txBox="1">
              <a:spLocks noChangeArrowheads="1"/>
            </p:cNvSpPr>
            <p:nvPr/>
          </p:nvSpPr>
          <p:spPr bwMode="auto">
            <a:xfrm>
              <a:off x="5148" y="1071"/>
              <a:ext cx="24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L</a:t>
              </a:r>
              <a:r>
                <a:rPr lang="cs-CZ" baseline="-25000"/>
                <a:t>2</a:t>
              </a:r>
            </a:p>
          </p:txBody>
        </p:sp>
        <p:sp>
          <p:nvSpPr>
            <p:cNvPr id="7291" name="Text Box 123"/>
            <p:cNvSpPr txBox="1">
              <a:spLocks noChangeArrowheads="1"/>
            </p:cNvSpPr>
            <p:nvPr/>
          </p:nvSpPr>
          <p:spPr bwMode="auto">
            <a:xfrm>
              <a:off x="5193" y="1888"/>
              <a:ext cx="24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L</a:t>
              </a:r>
              <a:r>
                <a:rPr lang="cs-CZ" baseline="-25000"/>
                <a:t>3</a:t>
              </a:r>
            </a:p>
          </p:txBody>
        </p:sp>
        <p:sp>
          <p:nvSpPr>
            <p:cNvPr id="7292" name="Text Box 124"/>
            <p:cNvSpPr txBox="1">
              <a:spLocks noChangeArrowheads="1"/>
            </p:cNvSpPr>
            <p:nvPr/>
          </p:nvSpPr>
          <p:spPr bwMode="auto">
            <a:xfrm>
              <a:off x="5193" y="2704"/>
              <a:ext cx="24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L</a:t>
              </a:r>
              <a:r>
                <a:rPr lang="cs-CZ" baseline="-25000"/>
                <a:t>1</a:t>
              </a:r>
            </a:p>
          </p:txBody>
        </p:sp>
      </p:grpSp>
      <p:sp>
        <p:nvSpPr>
          <p:cNvPr id="7300" name="Text Box 132"/>
          <p:cNvSpPr txBox="1">
            <a:spLocks noChangeArrowheads="1"/>
          </p:cNvSpPr>
          <p:nvPr/>
        </p:nvSpPr>
        <p:spPr bwMode="auto">
          <a:xfrm>
            <a:off x="3492500" y="4508500"/>
            <a:ext cx="266382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 i="1">
                <a:latin typeface="Times New Roman" pitchFamily="18" charset="0"/>
              </a:rPr>
              <a:t>Kmitání vzniká vzdušnými víry v závětří vodiče. Kromě předčasné únavy materiálu má za následek i dření (otěr) vodičů.</a:t>
            </a:r>
          </a:p>
        </p:txBody>
      </p:sp>
      <p:sp>
        <p:nvSpPr>
          <p:cNvPr id="95" name="Obdélník 94"/>
          <p:cNvSpPr/>
          <p:nvPr/>
        </p:nvSpPr>
        <p:spPr bwMode="auto">
          <a:xfrm>
            <a:off x="683568" y="1124744"/>
            <a:ext cx="5544616" cy="201622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 čemu slouží zákruty vedení?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dirty="0" smtClean="0"/>
              <a:t>Kde se používá dvojitý vaz?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 vysoko se montují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AlFe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lana venkovního vedení o napětí 22 </a:t>
            </a:r>
            <a:r>
              <a:rPr kumimoji="0" lang="cs-CZ" sz="18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kV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763688" y="764704"/>
            <a:ext cx="5410200" cy="576262"/>
          </a:xfrm>
          <a:solidFill>
            <a:srgbClr val="FFC000"/>
          </a:solidFill>
        </p:spPr>
        <p:txBody>
          <a:bodyPr/>
          <a:lstStyle/>
          <a:p>
            <a:r>
              <a:rPr lang="cs-CZ" sz="3200" i="1" dirty="0">
                <a:solidFill>
                  <a:schemeClr val="tx1"/>
                </a:solidFill>
              </a:rPr>
              <a:t>Vedení </a:t>
            </a:r>
            <a:r>
              <a:rPr lang="cs-CZ" sz="3200" i="1" dirty="0" err="1">
                <a:solidFill>
                  <a:schemeClr val="tx1"/>
                </a:solidFill>
              </a:rPr>
              <a:t>vn</a:t>
            </a:r>
            <a:r>
              <a:rPr lang="cs-CZ" sz="3200" i="1" dirty="0">
                <a:solidFill>
                  <a:schemeClr val="tx1"/>
                </a:solidFill>
              </a:rPr>
              <a:t> - stožáry</a:t>
            </a:r>
          </a:p>
        </p:txBody>
      </p:sp>
      <p:pic>
        <p:nvPicPr>
          <p:cNvPr id="2053" name="Picture 5" descr="PB040070"/>
          <p:cNvPicPr>
            <a:picLocks noChangeAspect="1" noChangeArrowheads="1"/>
          </p:cNvPicPr>
          <p:nvPr/>
        </p:nvPicPr>
        <p:blipFill>
          <a:blip r:embed="rId2" cstate="print">
            <a:lum bright="18000"/>
          </a:blip>
          <a:srcRect/>
          <a:stretch>
            <a:fillRect/>
          </a:stretch>
        </p:blipFill>
        <p:spPr bwMode="auto">
          <a:xfrm>
            <a:off x="539552" y="1628800"/>
            <a:ext cx="3887788" cy="2916237"/>
          </a:xfrm>
          <a:prstGeom prst="rect">
            <a:avLst/>
          </a:prstGeom>
          <a:noFill/>
        </p:spPr>
      </p:pic>
      <p:pic>
        <p:nvPicPr>
          <p:cNvPr id="2057" name="Picture 9" descr="PB040076"/>
          <p:cNvPicPr>
            <a:picLocks noChangeAspect="1" noChangeArrowheads="1"/>
          </p:cNvPicPr>
          <p:nvPr/>
        </p:nvPicPr>
        <p:blipFill>
          <a:blip r:embed="rId3" cstate="print">
            <a:lum bright="12000"/>
          </a:blip>
          <a:srcRect/>
          <a:stretch>
            <a:fillRect/>
          </a:stretch>
        </p:blipFill>
        <p:spPr bwMode="auto">
          <a:xfrm>
            <a:off x="4716265" y="1628800"/>
            <a:ext cx="3887787" cy="2916237"/>
          </a:xfrm>
          <a:prstGeom prst="rect">
            <a:avLst/>
          </a:prstGeom>
          <a:noFill/>
        </p:spPr>
      </p:pic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539552" y="4724425"/>
            <a:ext cx="39084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/>
            <a:r>
              <a:rPr lang="cs-CZ" dirty="0"/>
              <a:t>Vedení </a:t>
            </a:r>
            <a:r>
              <a:rPr lang="cs-CZ" dirty="0" err="1"/>
              <a:t>vn</a:t>
            </a:r>
            <a:r>
              <a:rPr lang="cs-CZ" dirty="0"/>
              <a:t> – izolované vodiče, podpěrné izolátory, železobetonový sloup</a:t>
            </a:r>
          </a:p>
        </p:txBody>
      </p:sp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4624190" y="4722837"/>
            <a:ext cx="397986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/>
            <a:r>
              <a:rPr lang="cs-CZ" dirty="0"/>
              <a:t>Dvojité vazy – sloup před přechodem vedení přes místní komunikaci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309" name="Group 117"/>
          <p:cNvGraphicFramePr>
            <a:graphicFrameLocks noGrp="1"/>
          </p:cNvGraphicFramePr>
          <p:nvPr/>
        </p:nvGraphicFramePr>
        <p:xfrm>
          <a:off x="1042988" y="1484313"/>
          <a:ext cx="7129462" cy="3421065"/>
        </p:xfrm>
        <a:graphic>
          <a:graphicData uri="http://schemas.openxmlformats.org/drawingml/2006/table">
            <a:tbl>
              <a:tblPr/>
              <a:tblGrid>
                <a:gridCol w="908050"/>
                <a:gridCol w="1555750"/>
                <a:gridCol w="1555750"/>
                <a:gridCol w="1554162"/>
                <a:gridCol w="1555750"/>
              </a:tblGrid>
              <a:tr h="180975">
                <a:tc row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Nejvyšší napětí 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[kV]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Vzdálenost mezi fázemi a k zemi </a:t>
                      </a: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[mm]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Vnitřní prostředí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Venkovní prostředí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 klidu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 zkratu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 klidu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Max. vítr nebo zkrat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5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 (60)  *)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5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 (100)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5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 (130)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1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17,5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 (160)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5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190 (210)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5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38,5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270 (320)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310" name="Text Box 118"/>
          <p:cNvSpPr txBox="1">
            <a:spLocks noChangeArrowheads="1"/>
          </p:cNvSpPr>
          <p:nvPr/>
        </p:nvSpPr>
        <p:spPr bwMode="auto">
          <a:xfrm>
            <a:off x="1430338" y="5156200"/>
            <a:ext cx="63468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*)  Nižší hodnoty – bez závorek – lze použít pouze pro sítě bez atmosférických přepětí</a:t>
            </a:r>
          </a:p>
        </p:txBody>
      </p:sp>
      <p:sp>
        <p:nvSpPr>
          <p:cNvPr id="8311" name="Text Box 119"/>
          <p:cNvSpPr txBox="1">
            <a:spLocks noChangeArrowheads="1"/>
          </p:cNvSpPr>
          <p:nvPr/>
        </p:nvSpPr>
        <p:spPr bwMode="auto">
          <a:xfrm>
            <a:off x="708025" y="476250"/>
            <a:ext cx="7535863" cy="6413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/>
              <a:t>Nejmenší vzdušné vzdálenosti živých částí v rozvodných zařízeních s nejvyšším napětím nad 1kV a menším než 52 </a:t>
            </a:r>
            <a:r>
              <a:rPr lang="cs-CZ" dirty="0" err="1"/>
              <a:t>kV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2" name="AutoShape 26"/>
          <p:cNvSpPr>
            <a:spLocks noChangeArrowheads="1"/>
          </p:cNvSpPr>
          <p:nvPr/>
        </p:nvSpPr>
        <p:spPr bwMode="auto">
          <a:xfrm>
            <a:off x="4140200" y="5084763"/>
            <a:ext cx="719138" cy="863600"/>
          </a:xfrm>
          <a:prstGeom prst="irregularSeal1">
            <a:avLst/>
          </a:prstGeom>
          <a:solidFill>
            <a:srgbClr val="C7A4FA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41" name="AutoShape 25"/>
          <p:cNvSpPr>
            <a:spLocks noChangeArrowheads="1"/>
          </p:cNvSpPr>
          <p:nvPr/>
        </p:nvSpPr>
        <p:spPr bwMode="auto">
          <a:xfrm>
            <a:off x="1212850" y="5051425"/>
            <a:ext cx="719138" cy="863600"/>
          </a:xfrm>
          <a:prstGeom prst="irregularSeal1">
            <a:avLst/>
          </a:prstGeom>
          <a:solidFill>
            <a:srgbClr val="C7A4FA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aphicFrame>
        <p:nvGraphicFramePr>
          <p:cNvPr id="9220" name="Object 4"/>
          <p:cNvGraphicFramePr>
            <a:graphicFrameLocks noChangeAspect="1"/>
          </p:cNvGraphicFramePr>
          <p:nvPr/>
        </p:nvGraphicFramePr>
        <p:xfrm>
          <a:off x="971550" y="1054100"/>
          <a:ext cx="1225550" cy="1035050"/>
        </p:xfrm>
        <a:graphic>
          <a:graphicData uri="http://schemas.openxmlformats.org/presentationml/2006/ole">
            <p:oleObj spid="_x0000_s9220" name="CorelDRAW" r:id="rId3" imgW="2056680" imgH="1735560" progId="">
              <p:embed/>
            </p:oleObj>
          </a:graphicData>
        </a:graphic>
      </p:graphicFrame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042988" y="477838"/>
            <a:ext cx="4298950" cy="36671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Posouzení elektrických vlastností vedení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2627313" y="1125538"/>
            <a:ext cx="5400675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Návrh vedení na krátkou vzdálenost – hlavním vodítkem je </a:t>
            </a:r>
            <a:r>
              <a:rPr lang="cs-CZ" sz="1400" b="1">
                <a:latin typeface="Times New Roman" pitchFamily="18" charset="0"/>
              </a:rPr>
              <a:t>proudová zatížitelnost vodičů</a:t>
            </a: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U rozvodné sítě ještě přistupuje </a:t>
            </a:r>
            <a:r>
              <a:rPr lang="cs-CZ" sz="1400" b="1">
                <a:latin typeface="Times New Roman" pitchFamily="18" charset="0"/>
              </a:rPr>
              <a:t>velikost úbytku napětí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611188" y="2565400"/>
            <a:ext cx="374491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Stejnosměrné sítě, střídavé rozvody v budovách – počítáme jen s </a:t>
            </a:r>
            <a:r>
              <a:rPr lang="cs-CZ" sz="1400" b="1">
                <a:latin typeface="Times New Roman" pitchFamily="18" charset="0"/>
              </a:rPr>
              <a:t>R</a:t>
            </a: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Střídavé sítě </a:t>
            </a:r>
            <a:r>
              <a:rPr lang="cs-CZ" sz="1400" b="1">
                <a:latin typeface="Times New Roman" pitchFamily="18" charset="0"/>
              </a:rPr>
              <a:t>nn</a:t>
            </a:r>
            <a:r>
              <a:rPr lang="cs-CZ" sz="1400">
                <a:latin typeface="Times New Roman" pitchFamily="18" charset="0"/>
              </a:rPr>
              <a:t> – </a:t>
            </a:r>
            <a:r>
              <a:rPr lang="cs-CZ" sz="1400" b="1">
                <a:latin typeface="Times New Roman" pitchFamily="18" charset="0"/>
              </a:rPr>
              <a:t>R, L</a:t>
            </a:r>
            <a:endParaRPr lang="cs-CZ" sz="1400">
              <a:latin typeface="Times New Roman" pitchFamily="18" charset="0"/>
            </a:endParaRP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Střídavé sítě </a:t>
            </a:r>
            <a:r>
              <a:rPr lang="cs-CZ" sz="1400" b="1">
                <a:latin typeface="Times New Roman" pitchFamily="18" charset="0"/>
              </a:rPr>
              <a:t>vn</a:t>
            </a:r>
            <a:r>
              <a:rPr lang="cs-CZ" sz="1400">
                <a:latin typeface="Times New Roman" pitchFamily="18" charset="0"/>
              </a:rPr>
              <a:t> (</a:t>
            </a:r>
            <a:r>
              <a:rPr lang="cs-CZ" sz="1400" b="1">
                <a:latin typeface="Times New Roman" pitchFamily="18" charset="0"/>
              </a:rPr>
              <a:t>kratší</a:t>
            </a:r>
            <a:r>
              <a:rPr lang="cs-CZ" sz="1400">
                <a:latin typeface="Times New Roman" pitchFamily="18" charset="0"/>
              </a:rPr>
              <a:t>) – </a:t>
            </a:r>
            <a:r>
              <a:rPr lang="cs-CZ" sz="1400" b="1">
                <a:latin typeface="Times New Roman" pitchFamily="18" charset="0"/>
              </a:rPr>
              <a:t>R, L</a:t>
            </a:r>
            <a:endParaRPr lang="cs-CZ" sz="1400">
              <a:latin typeface="Times New Roman" pitchFamily="18" charset="0"/>
            </a:endParaRP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Střídavé sítě </a:t>
            </a:r>
            <a:r>
              <a:rPr lang="cs-CZ" sz="1400" b="1">
                <a:latin typeface="Times New Roman" pitchFamily="18" charset="0"/>
              </a:rPr>
              <a:t>vn</a:t>
            </a:r>
            <a:r>
              <a:rPr lang="cs-CZ" sz="1400">
                <a:latin typeface="Times New Roman" pitchFamily="18" charset="0"/>
              </a:rPr>
              <a:t> (</a:t>
            </a:r>
            <a:r>
              <a:rPr lang="cs-CZ" sz="1400" b="1">
                <a:latin typeface="Times New Roman" pitchFamily="18" charset="0"/>
              </a:rPr>
              <a:t>dlouhé</a:t>
            </a:r>
            <a:r>
              <a:rPr lang="cs-CZ" sz="1400">
                <a:latin typeface="Times New Roman" pitchFamily="18" charset="0"/>
              </a:rPr>
              <a:t>) – </a:t>
            </a:r>
            <a:r>
              <a:rPr lang="cs-CZ" sz="1400" b="1">
                <a:latin typeface="Times New Roman" pitchFamily="18" charset="0"/>
              </a:rPr>
              <a:t>R, L, C</a:t>
            </a:r>
          </a:p>
          <a:p>
            <a:pPr algn="l">
              <a:buFontTx/>
              <a:buChar char="•"/>
            </a:pPr>
            <a:r>
              <a:rPr lang="cs-CZ" sz="1400">
                <a:latin typeface="Times New Roman" pitchFamily="18" charset="0"/>
              </a:rPr>
              <a:t>Sítě</a:t>
            </a:r>
            <a:r>
              <a:rPr lang="cs-CZ" sz="1400" b="1">
                <a:latin typeface="Times New Roman" pitchFamily="18" charset="0"/>
              </a:rPr>
              <a:t> vvn</a:t>
            </a:r>
            <a:r>
              <a:rPr lang="cs-CZ" sz="1400">
                <a:latin typeface="Times New Roman" pitchFamily="18" charset="0"/>
              </a:rPr>
              <a:t> – </a:t>
            </a:r>
            <a:r>
              <a:rPr lang="cs-CZ" sz="1400" b="1">
                <a:latin typeface="Times New Roman" pitchFamily="18" charset="0"/>
              </a:rPr>
              <a:t>R, L, C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539750" y="2206625"/>
            <a:ext cx="72183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b="1">
                <a:latin typeface="Times New Roman" pitchFamily="18" charset="0"/>
              </a:rPr>
              <a:t>Při návrhu různých typů vedení počítáme jen s těmi konstantami, které mají rozhodující vliv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4572000" y="2565400"/>
            <a:ext cx="3816350" cy="1581150"/>
          </a:xfrm>
          <a:prstGeom prst="rect">
            <a:avLst/>
          </a:prstGeom>
          <a:solidFill>
            <a:schemeClr val="bg1"/>
          </a:solidFill>
          <a:ln w="9525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 dirty="0">
                <a:latin typeface="Times New Roman" pitchFamily="18" charset="0"/>
              </a:rPr>
              <a:t>R …tabulkově </a:t>
            </a:r>
            <a:r>
              <a:rPr lang="en-US" sz="1400" dirty="0">
                <a:latin typeface="Times New Roman" pitchFamily="18" charset="0"/>
              </a:rPr>
              <a:t>[</a:t>
            </a:r>
            <a:r>
              <a:rPr lang="cs-CZ" sz="1400" dirty="0">
                <a:latin typeface="Symbol" pitchFamily="18" charset="2"/>
              </a:rPr>
              <a:t>W</a:t>
            </a:r>
            <a:r>
              <a:rPr lang="cs-CZ" sz="1400" dirty="0">
                <a:latin typeface="Times New Roman" pitchFamily="18" charset="0"/>
              </a:rPr>
              <a:t>/km</a:t>
            </a:r>
            <a:r>
              <a:rPr lang="en-US" sz="1400" dirty="0">
                <a:latin typeface="Times New Roman" pitchFamily="18" charset="0"/>
              </a:rPr>
              <a:t>]</a:t>
            </a:r>
          </a:p>
          <a:p>
            <a:pPr algn="l"/>
            <a:r>
              <a:rPr lang="en-US" sz="1400" dirty="0">
                <a:latin typeface="Times New Roman" pitchFamily="18" charset="0"/>
              </a:rPr>
              <a:t>L ... XL </a:t>
            </a:r>
            <a:r>
              <a:rPr lang="cs-CZ" sz="1400" dirty="0">
                <a:latin typeface="Times New Roman" pitchFamily="18" charset="0"/>
              </a:rPr>
              <a:t>= </a:t>
            </a:r>
            <a:r>
              <a:rPr lang="en-US" sz="1400" dirty="0">
                <a:latin typeface="Times New Roman" pitchFamily="18" charset="0"/>
              </a:rPr>
              <a:t>0.3 – 0.4 [</a:t>
            </a:r>
            <a:r>
              <a:rPr lang="cs-CZ" sz="1400" dirty="0">
                <a:latin typeface="Symbol" pitchFamily="18" charset="2"/>
              </a:rPr>
              <a:t>W</a:t>
            </a:r>
            <a:r>
              <a:rPr lang="cs-CZ" sz="1400" dirty="0">
                <a:latin typeface="Times New Roman" pitchFamily="18" charset="0"/>
              </a:rPr>
              <a:t>/km</a:t>
            </a:r>
            <a:r>
              <a:rPr lang="en-US" sz="1400" dirty="0">
                <a:latin typeface="Times New Roman" pitchFamily="18" charset="0"/>
              </a:rPr>
              <a:t>]</a:t>
            </a:r>
            <a:r>
              <a:rPr lang="cs-CZ" sz="1400" dirty="0">
                <a:latin typeface="Times New Roman" pitchFamily="18" charset="0"/>
              </a:rPr>
              <a:t> pro venkovní vedení</a:t>
            </a:r>
          </a:p>
          <a:p>
            <a:pPr algn="l"/>
            <a:r>
              <a:rPr lang="cs-CZ" sz="1400" dirty="0">
                <a:latin typeface="Times New Roman" pitchFamily="18" charset="0"/>
              </a:rPr>
              <a:t>       </a:t>
            </a:r>
            <a:r>
              <a:rPr lang="en-US" sz="1400" dirty="0">
                <a:latin typeface="Times New Roman" pitchFamily="18" charset="0"/>
              </a:rPr>
              <a:t>XL </a:t>
            </a:r>
            <a:r>
              <a:rPr lang="cs-CZ" sz="1400" dirty="0">
                <a:latin typeface="Times New Roman" pitchFamily="18" charset="0"/>
              </a:rPr>
              <a:t>= </a:t>
            </a:r>
            <a:r>
              <a:rPr lang="en-US" sz="1400" dirty="0">
                <a:latin typeface="Times New Roman" pitchFamily="18" charset="0"/>
              </a:rPr>
              <a:t>0.</a:t>
            </a:r>
            <a:r>
              <a:rPr lang="cs-CZ" sz="1400" dirty="0">
                <a:latin typeface="Times New Roman" pitchFamily="18" charset="0"/>
              </a:rPr>
              <a:t>1</a:t>
            </a:r>
            <a:r>
              <a:rPr lang="en-US" sz="1400" dirty="0">
                <a:latin typeface="Times New Roman" pitchFamily="18" charset="0"/>
              </a:rPr>
              <a:t>[</a:t>
            </a:r>
            <a:r>
              <a:rPr lang="cs-CZ" sz="1400" dirty="0">
                <a:latin typeface="Symbol" pitchFamily="18" charset="2"/>
              </a:rPr>
              <a:t>W</a:t>
            </a:r>
            <a:r>
              <a:rPr lang="cs-CZ" sz="1400" dirty="0">
                <a:latin typeface="Times New Roman" pitchFamily="18" charset="0"/>
              </a:rPr>
              <a:t>/km</a:t>
            </a:r>
            <a:r>
              <a:rPr lang="en-US" sz="1400" dirty="0">
                <a:latin typeface="Times New Roman" pitchFamily="18" charset="0"/>
              </a:rPr>
              <a:t>]</a:t>
            </a:r>
            <a:r>
              <a:rPr lang="cs-CZ" sz="1400" dirty="0">
                <a:latin typeface="Times New Roman" pitchFamily="18" charset="0"/>
              </a:rPr>
              <a:t> pro kabelová vedení</a:t>
            </a:r>
            <a:endParaRPr lang="cs-CZ" dirty="0"/>
          </a:p>
          <a:p>
            <a:pPr algn="l"/>
            <a:r>
              <a:rPr lang="cs-CZ" sz="1400" dirty="0"/>
              <a:t>C … </a:t>
            </a:r>
            <a:r>
              <a:rPr lang="cs-CZ" sz="1400" dirty="0">
                <a:latin typeface="Times New Roman" pitchFamily="18" charset="0"/>
              </a:rPr>
              <a:t>jen pro dlouhá vedení </a:t>
            </a:r>
            <a:r>
              <a:rPr lang="en-US" sz="1400" dirty="0">
                <a:latin typeface="Times New Roman" pitchFamily="18" charset="0"/>
              </a:rPr>
              <a:t>[</a:t>
            </a:r>
            <a:r>
              <a:rPr lang="cs-CZ" sz="1400" dirty="0" err="1">
                <a:latin typeface="Symbol" pitchFamily="18" charset="2"/>
              </a:rPr>
              <a:t>m</a:t>
            </a:r>
            <a:r>
              <a:rPr lang="cs-CZ" sz="1400" dirty="0" err="1">
                <a:latin typeface="Times New Roman" pitchFamily="18" charset="0"/>
              </a:rPr>
              <a:t>F</a:t>
            </a:r>
            <a:r>
              <a:rPr lang="cs-CZ" sz="1400" dirty="0">
                <a:latin typeface="Times New Roman" pitchFamily="18" charset="0"/>
              </a:rPr>
              <a:t> / km</a:t>
            </a:r>
            <a:r>
              <a:rPr lang="en-US" sz="1400" dirty="0">
                <a:latin typeface="Times New Roman" pitchFamily="18" charset="0"/>
              </a:rPr>
              <a:t>]</a:t>
            </a:r>
          </a:p>
          <a:p>
            <a:pPr algn="l"/>
            <a:r>
              <a:rPr lang="cs-CZ" sz="1400" dirty="0">
                <a:latin typeface="Times New Roman" pitchFamily="18" charset="0"/>
              </a:rPr>
              <a:t>G … nedokonalostí izolačního odporu vedení (špatná kvalita izolátorů, jejich znečištění, vlhkost vzduchu, …)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755650" y="4365625"/>
            <a:ext cx="70564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sz="1400" b="1">
                <a:latin typeface="Times New Roman" pitchFamily="18" charset="0"/>
              </a:rPr>
              <a:t>Koróna </a:t>
            </a:r>
            <a:r>
              <a:rPr lang="cs-CZ" sz="1400">
                <a:latin typeface="Times New Roman" pitchFamily="18" charset="0"/>
              </a:rPr>
              <a:t>– výboj nafialovělé barvy, když intenzita el. pole překročí elektrickou pevnost vzduchu – zvukově se projevuje praskavým šumem, podílí se na ztrátách </a:t>
            </a:r>
            <a:r>
              <a:rPr lang="cs-CZ" sz="1400" i="1">
                <a:latin typeface="Times New Roman" pitchFamily="18" charset="0"/>
              </a:rPr>
              <a:t>svodem.</a:t>
            </a:r>
          </a:p>
          <a:p>
            <a:pPr algn="l"/>
            <a:r>
              <a:rPr lang="cs-CZ" sz="1400" b="1" i="1">
                <a:latin typeface="Times New Roman" pitchFamily="18" charset="0"/>
              </a:rPr>
              <a:t>Omezení:</a:t>
            </a:r>
            <a:r>
              <a:rPr lang="cs-CZ" sz="1400">
                <a:latin typeface="Times New Roman" pitchFamily="18" charset="0"/>
              </a:rPr>
              <a:t> zmenšením zakřivenosti vodičů</a:t>
            </a:r>
            <a:endParaRPr lang="cs-CZ" sz="1400" b="1" i="1">
              <a:latin typeface="Times New Roman" pitchFamily="18" charset="0"/>
            </a:endParaRPr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1403350" y="5302250"/>
            <a:ext cx="360363" cy="3603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8" name="Oval 12"/>
          <p:cNvSpPr>
            <a:spLocks noChangeArrowheads="1"/>
          </p:cNvSpPr>
          <p:nvPr/>
        </p:nvSpPr>
        <p:spPr bwMode="auto">
          <a:xfrm>
            <a:off x="2843213" y="5230813"/>
            <a:ext cx="215900" cy="2159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9" name="Oval 13"/>
          <p:cNvSpPr>
            <a:spLocks noChangeArrowheads="1"/>
          </p:cNvSpPr>
          <p:nvPr/>
        </p:nvSpPr>
        <p:spPr bwMode="auto">
          <a:xfrm>
            <a:off x="3419475" y="5230813"/>
            <a:ext cx="215900" cy="2159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0" name="Oval 14"/>
          <p:cNvSpPr>
            <a:spLocks noChangeArrowheads="1"/>
          </p:cNvSpPr>
          <p:nvPr/>
        </p:nvSpPr>
        <p:spPr bwMode="auto">
          <a:xfrm>
            <a:off x="3132138" y="5518150"/>
            <a:ext cx="215900" cy="2159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3059113" y="5375275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 flipV="1">
            <a:off x="3276600" y="5375275"/>
            <a:ext cx="142875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3059113" y="5375275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4" name="AutoShape 18"/>
          <p:cNvSpPr>
            <a:spLocks noChangeArrowheads="1"/>
          </p:cNvSpPr>
          <p:nvPr/>
        </p:nvSpPr>
        <p:spPr bwMode="auto">
          <a:xfrm>
            <a:off x="1979613" y="5375275"/>
            <a:ext cx="647700" cy="215900"/>
          </a:xfrm>
          <a:prstGeom prst="rightArrow">
            <a:avLst>
              <a:gd name="adj1" fmla="val 50000"/>
              <a:gd name="adj2" fmla="val 75000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5" name="Oval 19"/>
          <p:cNvSpPr>
            <a:spLocks noChangeArrowheads="1"/>
          </p:cNvSpPr>
          <p:nvPr/>
        </p:nvSpPr>
        <p:spPr bwMode="auto">
          <a:xfrm>
            <a:off x="4356100" y="5302250"/>
            <a:ext cx="360363" cy="3603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6" name="AutoShape 20"/>
          <p:cNvSpPr>
            <a:spLocks noChangeArrowheads="1"/>
          </p:cNvSpPr>
          <p:nvPr/>
        </p:nvSpPr>
        <p:spPr bwMode="auto">
          <a:xfrm>
            <a:off x="5580063" y="5230813"/>
            <a:ext cx="503237" cy="433387"/>
          </a:xfrm>
          <a:custGeom>
            <a:avLst/>
            <a:gdLst>
              <a:gd name="G0" fmla="+- 5400 0 0"/>
              <a:gd name="G1" fmla="+- 21600 0 5400"/>
              <a:gd name="G2" fmla="+- 21600 0 540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7" name="AutoShape 21"/>
          <p:cNvSpPr>
            <a:spLocks noChangeArrowheads="1"/>
          </p:cNvSpPr>
          <p:nvPr/>
        </p:nvSpPr>
        <p:spPr bwMode="auto">
          <a:xfrm>
            <a:off x="4859338" y="5375275"/>
            <a:ext cx="647700" cy="215900"/>
          </a:xfrm>
          <a:prstGeom prst="rightArrow">
            <a:avLst>
              <a:gd name="adj1" fmla="val 50000"/>
              <a:gd name="adj2" fmla="val 75000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38" name="Text Box 22"/>
          <p:cNvSpPr txBox="1">
            <a:spLocks noChangeArrowheads="1"/>
          </p:cNvSpPr>
          <p:nvPr/>
        </p:nvSpPr>
        <p:spPr bwMode="auto">
          <a:xfrm>
            <a:off x="2843213" y="5734050"/>
            <a:ext cx="752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latin typeface="Times New Roman" pitchFamily="18" charset="0"/>
              </a:rPr>
              <a:t>svazkové</a:t>
            </a:r>
          </a:p>
        </p:txBody>
      </p:sp>
      <p:sp>
        <p:nvSpPr>
          <p:cNvPr id="9239" name="Text Box 23"/>
          <p:cNvSpPr txBox="1">
            <a:spLocks noChangeArrowheads="1"/>
          </p:cNvSpPr>
          <p:nvPr/>
        </p:nvSpPr>
        <p:spPr bwMode="auto">
          <a:xfrm>
            <a:off x="5580063" y="5662613"/>
            <a:ext cx="44767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latin typeface="Times New Roman" pitchFamily="18" charset="0"/>
              </a:rPr>
              <a:t>duté</a:t>
            </a:r>
          </a:p>
        </p:txBody>
      </p:sp>
      <p:sp>
        <p:nvSpPr>
          <p:cNvPr id="9240" name="Text Box 24"/>
          <p:cNvSpPr txBox="1">
            <a:spLocks noChangeArrowheads="1"/>
          </p:cNvSpPr>
          <p:nvPr/>
        </p:nvSpPr>
        <p:spPr bwMode="auto">
          <a:xfrm>
            <a:off x="6300788" y="5157788"/>
            <a:ext cx="2016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/>
              <a:t>Větší problémy s námrazou a větrem</a:t>
            </a:r>
          </a:p>
        </p:txBody>
      </p:sp>
      <p:sp>
        <p:nvSpPr>
          <p:cNvPr id="25" name="Obdélník 24"/>
          <p:cNvSpPr/>
          <p:nvPr/>
        </p:nvSpPr>
        <p:spPr bwMode="auto">
          <a:xfrm>
            <a:off x="539552" y="2564904"/>
            <a:ext cx="3888432" cy="158417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Jaké konstanty mají význam při návrhu stejnosměrného vedení a střídavého vedení v budovách?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sz="1400" dirty="0" smtClean="0"/>
              <a:t>Jaké konstanty mají význam při návrhu kratšího vedení </a:t>
            </a:r>
            <a:r>
              <a:rPr lang="cs-CZ" sz="1400" dirty="0" err="1" smtClean="0"/>
              <a:t>vn</a:t>
            </a:r>
            <a:r>
              <a:rPr lang="cs-CZ" sz="1400" dirty="0" smtClean="0"/>
              <a:t>?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Jaké konstanty mají význam při návrhu vedení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vvn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?</a:t>
            </a:r>
          </a:p>
        </p:txBody>
      </p:sp>
      <p:sp>
        <p:nvSpPr>
          <p:cNvPr id="26" name="Obdélník 25"/>
          <p:cNvSpPr/>
          <p:nvPr/>
        </p:nvSpPr>
        <p:spPr bwMode="auto">
          <a:xfrm>
            <a:off x="539552" y="4437112"/>
            <a:ext cx="7848872" cy="194421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cs-CZ" dirty="0" smtClean="0"/>
          </a:p>
          <a:p>
            <a:pPr marL="342900" marR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Co je to koróna?</a:t>
            </a:r>
          </a:p>
          <a:p>
            <a:pPr marL="342900" marR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cs-CZ" dirty="0" smtClean="0"/>
              <a:t>Jakým způsobem se omezuje?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418058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395536" y="692696"/>
            <a:ext cx="8296275" cy="581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Pracovní list - dokončení</a:t>
            </a:r>
            <a:endParaRPr lang="cs-CZ" sz="2800" dirty="0"/>
          </a:p>
        </p:txBody>
      </p:sp>
      <p:pic>
        <p:nvPicPr>
          <p:cNvPr id="3" name="Obrázek 2" descr="prac_list stožáry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539552" y="764704"/>
            <a:ext cx="4124325" cy="5762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540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Konec prezentace</a:t>
            </a:r>
            <a:endParaRPr kumimoji="0" lang="cs-CZ" sz="4400" b="0" i="0" u="none" strike="noStrike" kern="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13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a obrázky jsou z archivu autora.</a:t>
            </a:r>
          </a:p>
        </p:txBody>
      </p:sp>
      <p:pic>
        <p:nvPicPr>
          <p:cNvPr id="8" name="Obrázek 7" descr="SN850129.JPG"/>
          <p:cNvPicPr>
            <a:picLocks noChangeAspect="1"/>
          </p:cNvPicPr>
          <p:nvPr/>
        </p:nvPicPr>
        <p:blipFill>
          <a:blip r:embed="rId2" cstate="print"/>
          <a:srcRect l="26923" t="4627" b="7897"/>
          <a:stretch>
            <a:fillRect/>
          </a:stretch>
        </p:blipFill>
        <p:spPr>
          <a:xfrm>
            <a:off x="1997614" y="928468"/>
            <a:ext cx="5331849" cy="47867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611</TotalTime>
  <Words>1104</Words>
  <Application>Microsoft Office PowerPoint</Application>
  <PresentationFormat>Předvádění na obrazovce (4:3)</PresentationFormat>
  <Paragraphs>251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CorelDRAW</vt:lpstr>
      <vt:lpstr>Snímek 1</vt:lpstr>
      <vt:lpstr>Stavba stožáru</vt:lpstr>
      <vt:lpstr>Snímek 3</vt:lpstr>
      <vt:lpstr>Snímek 4</vt:lpstr>
      <vt:lpstr>Detail značení sloupu</vt:lpstr>
      <vt:lpstr>Snímek 6</vt:lpstr>
      <vt:lpstr>Snímek 7</vt:lpstr>
      <vt:lpstr>Vedení vn - stožáry</vt:lpstr>
      <vt:lpstr>Snímek 9</vt:lpstr>
      <vt:lpstr>Snímek 10</vt:lpstr>
      <vt:lpstr>Pracovní list</vt:lpstr>
      <vt:lpstr>Pracovní list - dokončení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Rozvodná zařízení 4</dc:title>
  <dc:creator>SOU Strakonice</dc:creator>
  <cp:lastModifiedBy>Opatrný</cp:lastModifiedBy>
  <cp:revision>40</cp:revision>
  <dcterms:created xsi:type="dcterms:W3CDTF">2004-10-14T10:36:38Z</dcterms:created>
  <dcterms:modified xsi:type="dcterms:W3CDTF">2013-04-15T09:15:28Z</dcterms:modified>
</cp:coreProperties>
</file>