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6" r:id="rId3"/>
    <p:sldId id="257" r:id="rId4"/>
    <p:sldId id="258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4150"/>
    <a:srgbClr val="F22E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50" autoAdjust="0"/>
  </p:normalViewPr>
  <p:slideViewPr>
    <p:cSldViewPr>
      <p:cViewPr>
        <p:scale>
          <a:sx n="100" d="100"/>
          <a:sy n="100" d="100"/>
        </p:scale>
        <p:origin x="-111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7D874C-1DF3-497A-85B5-342312F541D4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CEA5CF-00D1-46B6-97F8-9C75EBF72D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728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EA5CF-00D1-46B6-97F8-9C75EBF72D4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103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821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0405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370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4613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463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192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5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80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933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069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77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359C8-12DE-4CC9-BA60-1B367448CEC1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F8BBF-EC1D-4CEA-9F2E-D3635A27B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261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DIGITÁLNÍ UČEBNÍ </a:t>
            </a:r>
            <a:r>
              <a:rPr lang="cs-CZ" dirty="0" smtClean="0"/>
              <a:t>MATERIÁL</a:t>
            </a:r>
            <a:endParaRPr lang="cs-CZ" dirty="0"/>
          </a:p>
        </p:txBody>
      </p:sp>
      <p:pic>
        <p:nvPicPr>
          <p:cNvPr id="4" name="Picture 4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543" y="1556792"/>
            <a:ext cx="6120914" cy="3645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5204990"/>
            <a:ext cx="4792663" cy="117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91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Celá čísla 1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398312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</p:spPr>
        <p:txBody>
          <a:bodyPr>
            <a:noAutofit/>
          </a:bodyPr>
          <a:lstStyle/>
          <a:p>
            <a:pPr algn="l"/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Množinu celých čísel značíme </a:t>
            </a:r>
            <a:r>
              <a:rPr lang="cs-CZ" sz="5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Množinu kladných celých čísel značíme Z</a:t>
            </a:r>
            <a:r>
              <a:rPr lang="cs-CZ" sz="2800" b="1" baseline="30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cs-CZ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(1, 2, 3, …)</a:t>
            </a:r>
            <a:r>
              <a:rPr lang="cs-CZ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Množinu záporných celých čísel značíme Z</a:t>
            </a:r>
            <a:r>
              <a:rPr lang="cs-CZ" sz="2800" b="1" baseline="30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</a:t>
            </a:r>
            <a:r>
              <a:rPr lang="cs-CZ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(-1, -2,...)</a:t>
            </a:r>
            <a:br>
              <a:rPr lang="cs-CZ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636912"/>
            <a:ext cx="6624736" cy="403244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</a:p>
          <a:p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16+15-33=        -2</a:t>
            </a:r>
          </a:p>
          <a:p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56-80-13=       -37</a:t>
            </a:r>
          </a:p>
          <a:p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-45+12-18=     -51</a:t>
            </a:r>
          </a:p>
          <a:p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-6+(-56)-8=     -70</a:t>
            </a:r>
          </a:p>
          <a:p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18-(-4)+(-6)=    16</a:t>
            </a:r>
          </a:p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4067944" y="3376330"/>
            <a:ext cx="914400" cy="45720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067944" y="3954760"/>
            <a:ext cx="914400" cy="45720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139952" y="4555976"/>
            <a:ext cx="914400" cy="45720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139952" y="5204048"/>
            <a:ext cx="914400" cy="45720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139952" y="5805264"/>
            <a:ext cx="914400" cy="45720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37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uplynulém období byly naměřeny tyto teploty: </a:t>
            </a:r>
            <a:endParaRPr lang="cs-CZ" sz="40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sz="40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-5°C,  3°C,  -2°C,  5°C,   0°C</a:t>
            </a:r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 </a:t>
            </a:r>
            <a:r>
              <a:rPr lang="cs-CZ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-3°C, 1°C</a:t>
            </a:r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None/>
            </a:pPr>
            <a:r>
              <a:rPr lang="cs-CZ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4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je nejmenší hodnota?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je největší hodnota?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Hodnoty srovnej od nejmenší   po největší a znázorni je na číselné    ose.</a:t>
            </a:r>
          </a:p>
          <a:p>
            <a:pPr marL="0" indent="0" algn="just">
              <a:buNone/>
            </a:pP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5693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sz="47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Vypiš všechna celá čísla, která jsou větší než -5 a menší než 4.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</a:t>
            </a:r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4, -3, -2, -1, 0, 1, 2, 3</a:t>
            </a:r>
          </a:p>
          <a:p>
            <a:pPr marL="0" indent="0" algn="just">
              <a:buNone/>
            </a:pP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4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Vypiš všechna celá čísla, která leží na číselné ose mezi čísly -6 a 0.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</a:t>
            </a:r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-5, -4, -3, -2, -1</a:t>
            </a:r>
          </a:p>
          <a:p>
            <a:pPr marL="0" indent="0" algn="just">
              <a:buNone/>
            </a:pP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4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Vypiš všechna přirozená čísla, která   jsou  větší než -5 a menší než 4.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0, 1, 2,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72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25000" lnSpcReduction="20000"/>
          </a:bodyPr>
          <a:lstStyle/>
          <a:p>
            <a:pPr algn="just"/>
            <a:endParaRPr lang="cs-CZ" sz="144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17600" b="1" dirty="0" smtClean="0">
                <a:solidFill>
                  <a:srgbClr val="DF41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Celková </a:t>
            </a:r>
            <a:r>
              <a:rPr lang="cs-CZ" sz="17600" b="1" dirty="0">
                <a:solidFill>
                  <a:srgbClr val="DF41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 státních hranic je naší republiky je 2 312 km. Hranice se SRN měří 811 km,  s Polskem 783 km a s Rakouskem 466 km. Kolik km měří hranice se Slovenskem</a:t>
            </a:r>
            <a:r>
              <a:rPr lang="cs-CZ" sz="17600" b="1" dirty="0" smtClean="0">
                <a:solidFill>
                  <a:srgbClr val="DF41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                         </a:t>
            </a:r>
            <a:r>
              <a:rPr lang="cs-CZ" sz="14400" b="1" dirty="0" smtClean="0">
                <a:solidFill>
                  <a:srgbClr val="DF41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</a:p>
          <a:p>
            <a:pPr marL="0" indent="0" algn="just">
              <a:buNone/>
            </a:pPr>
            <a:r>
              <a:rPr lang="cs-CZ" sz="14400" b="1" dirty="0" smtClean="0">
                <a:solidFill>
                  <a:srgbClr val="DF41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</a:t>
            </a:r>
            <a:r>
              <a:rPr lang="cs-CZ" sz="1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252 km</a:t>
            </a:r>
            <a:endParaRPr lang="cs-CZ" sz="14400" dirty="0" smtClean="0">
              <a:solidFill>
                <a:srgbClr val="00B050"/>
              </a:solidFill>
            </a:endParaRPr>
          </a:p>
          <a:p>
            <a:pPr algn="just"/>
            <a:endParaRPr lang="cs-CZ" sz="14400" dirty="0"/>
          </a:p>
          <a:p>
            <a:pPr marL="0" indent="0" algn="just">
              <a:buNone/>
            </a:pPr>
            <a:r>
              <a:rPr lang="cs-CZ" sz="14400" dirty="0"/>
              <a:t>                                                                                                                </a:t>
            </a:r>
            <a:endParaRPr lang="cs-CZ" sz="14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</a:t>
            </a:r>
            <a:r>
              <a:rPr lang="cs-CZ" dirty="0"/>
              <a:t>                            </a:t>
            </a:r>
          </a:p>
        </p:txBody>
      </p:sp>
      <p:cxnSp>
        <p:nvCxnSpPr>
          <p:cNvPr id="6" name="Zakřivená spojnice 5"/>
          <p:cNvCxnSpPr/>
          <p:nvPr/>
        </p:nvCxnSpPr>
        <p:spPr>
          <a:xfrm>
            <a:off x="1403648" y="5157192"/>
            <a:ext cx="3384376" cy="648072"/>
          </a:xfrm>
          <a:prstGeom prst="curvedConnector3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Volný tvar 6"/>
          <p:cNvSpPr/>
          <p:nvPr/>
        </p:nvSpPr>
        <p:spPr>
          <a:xfrm>
            <a:off x="418229" y="4495800"/>
            <a:ext cx="5290462" cy="2044362"/>
          </a:xfrm>
          <a:custGeom>
            <a:avLst/>
            <a:gdLst>
              <a:gd name="connsiteX0" fmla="*/ 2963146 w 5290462"/>
              <a:gd name="connsiteY0" fmla="*/ 0 h 2044362"/>
              <a:gd name="connsiteX1" fmla="*/ 5287246 w 5290462"/>
              <a:gd name="connsiteY1" fmla="*/ 400050 h 2044362"/>
              <a:gd name="connsiteX2" fmla="*/ 3391771 w 5290462"/>
              <a:gd name="connsiteY2" fmla="*/ 2038350 h 2044362"/>
              <a:gd name="connsiteX3" fmla="*/ 286621 w 5290462"/>
              <a:gd name="connsiteY3" fmla="*/ 942975 h 2044362"/>
              <a:gd name="connsiteX4" fmla="*/ 324721 w 5290462"/>
              <a:gd name="connsiteY4" fmla="*/ 666750 h 2044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90462" h="2044362">
                <a:moveTo>
                  <a:pt x="2963146" y="0"/>
                </a:moveTo>
                <a:cubicBezTo>
                  <a:pt x="4089477" y="30162"/>
                  <a:pt x="5215809" y="60325"/>
                  <a:pt x="5287246" y="400050"/>
                </a:cubicBezTo>
                <a:cubicBezTo>
                  <a:pt x="5358684" y="739775"/>
                  <a:pt x="4225208" y="1947863"/>
                  <a:pt x="3391771" y="2038350"/>
                </a:cubicBezTo>
                <a:cubicBezTo>
                  <a:pt x="2558334" y="2128837"/>
                  <a:pt x="797796" y="1171575"/>
                  <a:pt x="286621" y="942975"/>
                </a:cubicBezTo>
                <a:cubicBezTo>
                  <a:pt x="-224554" y="714375"/>
                  <a:pt x="50083" y="690562"/>
                  <a:pt x="324721" y="666750"/>
                </a:cubicBezTo>
              </a:path>
            </a:pathLst>
          </a:cu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Je rovno 7"/>
          <p:cNvSpPr/>
          <p:nvPr/>
        </p:nvSpPr>
        <p:spPr>
          <a:xfrm>
            <a:off x="3491880" y="4941168"/>
            <a:ext cx="4464496" cy="864096"/>
          </a:xfrm>
          <a:prstGeom prst="mathEqual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26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cs-CZ" sz="9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vrchol ČR Sněžka měří 1 602 m. Nejhlubší propast Hranická je hluboká 244 m.   Kolik měří vzdálenost mezi nejvyšším vrcholem a nejhlubší propastí?     </a:t>
            </a:r>
          </a:p>
          <a:p>
            <a:pPr marL="0" indent="0" algn="just">
              <a:buNone/>
            </a:pPr>
            <a:r>
              <a:rPr lang="cs-CZ" sz="9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cs-CZ" sz="9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r>
              <a:rPr lang="cs-CZ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1 846 m</a:t>
            </a:r>
          </a:p>
          <a:p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2495550" y="3929232"/>
            <a:ext cx="3322814" cy="2262318"/>
          </a:xfrm>
          <a:custGeom>
            <a:avLst/>
            <a:gdLst>
              <a:gd name="connsiteX0" fmla="*/ 0 w 3322814"/>
              <a:gd name="connsiteY0" fmla="*/ 1480968 h 2262318"/>
              <a:gd name="connsiteX1" fmla="*/ 857250 w 3322814"/>
              <a:gd name="connsiteY1" fmla="*/ 4593 h 2262318"/>
              <a:gd name="connsiteX2" fmla="*/ 3152775 w 3322814"/>
              <a:gd name="connsiteY2" fmla="*/ 1909593 h 2262318"/>
              <a:gd name="connsiteX3" fmla="*/ 3152775 w 3322814"/>
              <a:gd name="connsiteY3" fmla="*/ 2262018 h 2262318"/>
              <a:gd name="connsiteX4" fmla="*/ 3152775 w 3322814"/>
              <a:gd name="connsiteY4" fmla="*/ 2262018 h 2262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2814" h="2262318">
                <a:moveTo>
                  <a:pt x="0" y="1480968"/>
                </a:moveTo>
                <a:cubicBezTo>
                  <a:pt x="165894" y="707062"/>
                  <a:pt x="331788" y="-66844"/>
                  <a:pt x="857250" y="4593"/>
                </a:cubicBezTo>
                <a:cubicBezTo>
                  <a:pt x="1382712" y="76030"/>
                  <a:pt x="2770188" y="1533356"/>
                  <a:pt x="3152775" y="1909593"/>
                </a:cubicBezTo>
                <a:cubicBezTo>
                  <a:pt x="3535363" y="2285831"/>
                  <a:pt x="3152775" y="2262018"/>
                  <a:pt x="3152775" y="2262018"/>
                </a:cubicBezTo>
                <a:lnTo>
                  <a:pt x="3152775" y="2262018"/>
                </a:lnTo>
              </a:path>
            </a:pathLst>
          </a:custGeom>
          <a:noFill/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3714750" y="4598610"/>
            <a:ext cx="5279682" cy="1652370"/>
          </a:xfrm>
          <a:custGeom>
            <a:avLst/>
            <a:gdLst>
              <a:gd name="connsiteX0" fmla="*/ 0 w 5279682"/>
              <a:gd name="connsiteY0" fmla="*/ 735390 h 1652370"/>
              <a:gd name="connsiteX1" fmla="*/ 1600200 w 5279682"/>
              <a:gd name="connsiteY1" fmla="*/ 1640265 h 1652370"/>
              <a:gd name="connsiteX2" fmla="*/ 3829050 w 5279682"/>
              <a:gd name="connsiteY2" fmla="*/ 154365 h 1652370"/>
              <a:gd name="connsiteX3" fmla="*/ 5143500 w 5279682"/>
              <a:gd name="connsiteY3" fmla="*/ 40065 h 1652370"/>
              <a:gd name="connsiteX4" fmla="*/ 5172075 w 5279682"/>
              <a:gd name="connsiteY4" fmla="*/ 97215 h 1652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9682" h="1652370">
                <a:moveTo>
                  <a:pt x="0" y="735390"/>
                </a:moveTo>
                <a:cubicBezTo>
                  <a:pt x="481012" y="1236246"/>
                  <a:pt x="962025" y="1737103"/>
                  <a:pt x="1600200" y="1640265"/>
                </a:cubicBezTo>
                <a:cubicBezTo>
                  <a:pt x="2238375" y="1543427"/>
                  <a:pt x="3238500" y="421065"/>
                  <a:pt x="3829050" y="154365"/>
                </a:cubicBezTo>
                <a:cubicBezTo>
                  <a:pt x="4419600" y="-112335"/>
                  <a:pt x="4919663" y="49590"/>
                  <a:pt x="5143500" y="40065"/>
                </a:cubicBezTo>
                <a:cubicBezTo>
                  <a:pt x="5367338" y="30540"/>
                  <a:pt x="5269706" y="63877"/>
                  <a:pt x="5172075" y="97215"/>
                </a:cubicBezTo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82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235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DIGITÁLNÍ UČEBNÍ MATERIÁL</vt:lpstr>
      <vt:lpstr>Celá čísla 1</vt:lpstr>
      <vt:lpstr>Množinu celých čísel značíme Z Množinu kladných celých čísel značíme Z+ (1, 2, 3, …) Množinu záporných celých čísel značíme Z –(-1, -2,...)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Celá čísla 1</dc:title>
  <dc:creator>u217ucitel</dc:creator>
  <cp:lastModifiedBy>U217UCITEL</cp:lastModifiedBy>
  <cp:revision>7</cp:revision>
  <dcterms:created xsi:type="dcterms:W3CDTF">2012-10-01T10:21:45Z</dcterms:created>
  <dcterms:modified xsi:type="dcterms:W3CDTF">2013-03-26T09:44:29Z</dcterms:modified>
</cp:coreProperties>
</file>