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6" r:id="rId3"/>
    <p:sldId id="260" r:id="rId4"/>
    <p:sldId id="261" r:id="rId5"/>
    <p:sldId id="263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7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AF799-CCFA-4EDA-BB97-B8581E59212D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3F589-2B61-41D2-98FD-F054F65547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4440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AF799-CCFA-4EDA-BB97-B8581E59212D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3F589-2B61-41D2-98FD-F054F65547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4771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AF799-CCFA-4EDA-BB97-B8581E59212D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3F589-2B61-41D2-98FD-F054F65547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93304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AF799-CCFA-4EDA-BB97-B8581E59212D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3F589-2B61-41D2-98FD-F054F65547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60701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AF799-CCFA-4EDA-BB97-B8581E59212D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3F589-2B61-41D2-98FD-F054F65547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80573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AF799-CCFA-4EDA-BB97-B8581E59212D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3F589-2B61-41D2-98FD-F054F65547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37581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AF799-CCFA-4EDA-BB97-B8581E59212D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3F589-2B61-41D2-98FD-F054F65547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0176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AF799-CCFA-4EDA-BB97-B8581E59212D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3F589-2B61-41D2-98FD-F054F65547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56136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AF799-CCFA-4EDA-BB97-B8581E59212D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3F589-2B61-41D2-98FD-F054F65547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73808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AF799-CCFA-4EDA-BB97-B8581E59212D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3F589-2B61-41D2-98FD-F054F65547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46353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AF799-CCFA-4EDA-BB97-B8581E59212D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3F589-2B61-41D2-98FD-F054F65547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55755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AAF799-CCFA-4EDA-BB97-B8581E59212D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23F589-2B61-41D2-98FD-F054F65547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68316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DIGITÁLNÍ UČEBNÍ MATERIÁL</a:t>
            </a:r>
          </a:p>
        </p:txBody>
      </p:sp>
      <p:pic>
        <p:nvPicPr>
          <p:cNvPr id="4" name="Picture 40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4963" y="2040319"/>
            <a:ext cx="6194073" cy="36457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67784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800" b="1" dirty="0" smtClean="0">
                <a:solidFill>
                  <a:srgbClr val="FF33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Celá čísla</a:t>
            </a:r>
            <a:endParaRPr lang="cs-CZ" sz="8800" b="1" dirty="0">
              <a:solidFill>
                <a:srgbClr val="FF33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FF33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Domácí úkol</a:t>
            </a:r>
            <a:endParaRPr lang="cs-CZ" sz="5400" b="1" dirty="0">
              <a:solidFill>
                <a:srgbClr val="FF33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81228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5400" b="1" dirty="0" smtClean="0">
                <a:solidFill>
                  <a:srgbClr val="FF33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Vypočítej: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5482952" cy="4525963"/>
          </a:xfrm>
        </p:spPr>
        <p:txBody>
          <a:bodyPr/>
          <a:lstStyle/>
          <a:p>
            <a:pPr>
              <a:buNone/>
            </a:pPr>
            <a:r>
              <a:rPr lang="cs-CZ" sz="4400" b="1" dirty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itchFamily="2" charset="2"/>
              </a:rPr>
              <a:t>[2.3-(-8)-5].2-13</a:t>
            </a:r>
            <a:r>
              <a:rPr lang="cs-CZ" sz="44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itchFamily="2" charset="2"/>
              </a:rPr>
              <a:t>=</a:t>
            </a:r>
            <a:endParaRPr lang="cs-CZ" sz="4400" b="1" dirty="0">
              <a:solidFill>
                <a:srgbClr val="FF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sym typeface="Wingdings" pitchFamily="2" charset="2"/>
            </a:endParaRPr>
          </a:p>
          <a:p>
            <a:pPr>
              <a:buNone/>
            </a:pPr>
            <a:r>
              <a:rPr lang="cs-CZ" sz="4400" b="1" dirty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itchFamily="2" charset="2"/>
              </a:rPr>
              <a:t>2.3+[-8-5.2]+7</a:t>
            </a:r>
            <a:r>
              <a:rPr lang="cs-CZ" sz="44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itchFamily="2" charset="2"/>
              </a:rPr>
              <a:t>=</a:t>
            </a:r>
            <a:endParaRPr lang="cs-CZ" sz="4400" b="1" dirty="0">
              <a:solidFill>
                <a:srgbClr val="FF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sym typeface="Wingdings" pitchFamily="2" charset="2"/>
            </a:endParaRPr>
          </a:p>
          <a:p>
            <a:pPr>
              <a:buNone/>
            </a:pPr>
            <a:r>
              <a:rPr lang="cs-CZ" sz="4400" b="1" dirty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itchFamily="2" charset="2"/>
              </a:rPr>
              <a:t>[2.3+8-5.2]-8</a:t>
            </a:r>
            <a:r>
              <a:rPr lang="cs-CZ" sz="44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itchFamily="2" charset="2"/>
              </a:rPr>
              <a:t>=</a:t>
            </a:r>
            <a:endParaRPr lang="cs-CZ" sz="4400" b="1" dirty="0">
              <a:solidFill>
                <a:srgbClr val="FF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sym typeface="Wingdings" pitchFamily="2" charset="2"/>
            </a:endParaRPr>
          </a:p>
          <a:p>
            <a:pPr>
              <a:buNone/>
            </a:pPr>
            <a:r>
              <a:rPr lang="cs-CZ" sz="4400" b="1" dirty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itchFamily="2" charset="2"/>
              </a:rPr>
              <a:t>24:(-8)+3.(-2</a:t>
            </a:r>
            <a:r>
              <a:rPr lang="cs-CZ" sz="44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itchFamily="2" charset="2"/>
              </a:rPr>
              <a:t>)=</a:t>
            </a:r>
            <a:endParaRPr lang="cs-CZ" sz="4400" b="1" dirty="0">
              <a:solidFill>
                <a:srgbClr val="FF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sym typeface="Wingdings" pitchFamily="2" charset="2"/>
            </a:endParaRPr>
          </a:p>
          <a:p>
            <a:pPr>
              <a:buNone/>
            </a:pPr>
            <a:r>
              <a:rPr lang="cs-CZ" sz="4400" b="1" dirty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itchFamily="2" charset="2"/>
              </a:rPr>
              <a:t>(24:(-3)+13).(-2</a:t>
            </a:r>
            <a:r>
              <a:rPr lang="cs-CZ" sz="44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itchFamily="2" charset="2"/>
              </a:rPr>
              <a:t>)=</a:t>
            </a:r>
            <a:endParaRPr lang="cs-CZ" sz="4400" dirty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732240" y="1600200"/>
            <a:ext cx="1954560" cy="4525963"/>
          </a:xfrm>
        </p:spPr>
        <p:txBody>
          <a:bodyPr>
            <a:normAutofit/>
          </a:bodyPr>
          <a:lstStyle/>
          <a:p>
            <a:r>
              <a:rPr lang="cs-CZ" sz="4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</a:p>
          <a:p>
            <a:r>
              <a:rPr lang="cs-CZ" sz="4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- 5</a:t>
            </a:r>
          </a:p>
          <a:p>
            <a:r>
              <a:rPr lang="cs-CZ" sz="4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- 4</a:t>
            </a:r>
          </a:p>
          <a:p>
            <a:r>
              <a:rPr lang="cs-CZ" sz="4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- 9</a:t>
            </a:r>
          </a:p>
          <a:p>
            <a:r>
              <a:rPr lang="cs-CZ" sz="4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- 10</a:t>
            </a:r>
            <a:endParaRPr lang="cs-CZ" sz="44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488880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5400" b="1" dirty="0" smtClean="0">
                <a:solidFill>
                  <a:srgbClr val="FF33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Výsledky </a:t>
            </a:r>
            <a:r>
              <a:rPr lang="cs-CZ" sz="5400" b="1" dirty="0">
                <a:solidFill>
                  <a:srgbClr val="FF33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seřaď od nejmenšího po největší: 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sz="44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-10</a:t>
            </a:r>
            <a:r>
              <a:rPr lang="cs-CZ" sz="4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;   </a:t>
            </a:r>
            <a:r>
              <a:rPr lang="cs-CZ" sz="44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-9</a:t>
            </a:r>
            <a:r>
              <a:rPr lang="cs-CZ" sz="4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;  -</a:t>
            </a:r>
            <a:r>
              <a:rPr lang="cs-CZ" sz="44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5; </a:t>
            </a:r>
            <a:r>
              <a:rPr lang="cs-CZ" sz="4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-</a:t>
            </a:r>
            <a:r>
              <a:rPr lang="cs-CZ" sz="44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r>
              <a:rPr lang="cs-CZ" sz="4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;   </a:t>
            </a:r>
            <a:r>
              <a:rPr lang="cs-CZ" sz="44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05979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5400" b="1" dirty="0">
                <a:solidFill>
                  <a:srgbClr val="FF33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 tabulku:</a:t>
            </a:r>
            <a:endParaRPr lang="cs-CZ" sz="54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80229417"/>
              </p:ext>
            </p:extLst>
          </p:nvPr>
        </p:nvGraphicFramePr>
        <p:xfrm>
          <a:off x="395537" y="1772817"/>
          <a:ext cx="8136902" cy="390715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890191"/>
                <a:gridCol w="890191"/>
                <a:gridCol w="890191"/>
                <a:gridCol w="890191"/>
                <a:gridCol w="890191"/>
                <a:gridCol w="890191"/>
                <a:gridCol w="1084920"/>
                <a:gridCol w="820645"/>
                <a:gridCol w="890191"/>
              </a:tblGrid>
              <a:tr h="398636"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u="none" strike="noStrike" dirty="0">
                          <a:effectLst/>
                        </a:rPr>
                        <a:t> 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3600" b="1" u="none" strike="noStrike" dirty="0">
                          <a:solidFill>
                            <a:srgbClr val="FF3399"/>
                          </a:solidFill>
                          <a:effectLst>
                            <a:outerShdw blurRad="50800" dist="38100" algn="tr" rotWithShape="0">
                              <a:prstClr val="black">
                                <a:alpha val="40000"/>
                              </a:prstClr>
                            </a:outerShdw>
                          </a:effectLst>
                        </a:rPr>
                        <a:t>A</a:t>
                      </a:r>
                      <a:endParaRPr lang="cs-CZ" sz="3600" b="1" i="0" u="none" strike="noStrike" dirty="0">
                        <a:solidFill>
                          <a:srgbClr val="FF3399"/>
                        </a:solidFill>
                        <a:effectLst>
                          <a:outerShdw blurRad="50800" dist="38100" algn="tr" rotWithShape="0">
                            <a:prstClr val="black">
                              <a:alpha val="40000"/>
                            </a:prstClr>
                          </a:outerShdw>
                        </a:effectLst>
                        <a:latin typeface="Candara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3600" b="1" u="none" strike="noStrike" dirty="0">
                          <a:solidFill>
                            <a:srgbClr val="FF3399"/>
                          </a:solidFill>
                          <a:effectLst>
                            <a:outerShdw blurRad="50800" dist="38100" algn="tr" rotWithShape="0">
                              <a:prstClr val="black">
                                <a:alpha val="40000"/>
                              </a:prstClr>
                            </a:outerShdw>
                          </a:effectLst>
                        </a:rPr>
                        <a:t>B</a:t>
                      </a:r>
                      <a:endParaRPr lang="cs-CZ" sz="3600" b="1" i="0" u="none" strike="noStrike" dirty="0">
                        <a:solidFill>
                          <a:srgbClr val="FF3399"/>
                        </a:solidFill>
                        <a:effectLst>
                          <a:outerShdw blurRad="50800" dist="38100" algn="tr" rotWithShape="0">
                            <a:prstClr val="black">
                              <a:alpha val="40000"/>
                            </a:prstClr>
                          </a:outerShdw>
                        </a:effectLst>
                        <a:latin typeface="Candara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3600" b="1" u="none" strike="noStrike" dirty="0">
                          <a:solidFill>
                            <a:srgbClr val="FF3399"/>
                          </a:solidFill>
                          <a:effectLst>
                            <a:outerShdw blurRad="50800" dist="38100" algn="tr" rotWithShape="0">
                              <a:prstClr val="black">
                                <a:alpha val="40000"/>
                              </a:prstClr>
                            </a:outerShdw>
                          </a:effectLst>
                        </a:rPr>
                        <a:t>C</a:t>
                      </a:r>
                      <a:endParaRPr lang="cs-CZ" sz="3600" b="1" i="0" u="none" strike="noStrike" dirty="0">
                        <a:solidFill>
                          <a:srgbClr val="FF3399"/>
                        </a:solidFill>
                        <a:effectLst>
                          <a:outerShdw blurRad="50800" dist="38100" algn="tr" rotWithShape="0">
                            <a:prstClr val="black">
                              <a:alpha val="40000"/>
                            </a:prstClr>
                          </a:outerShdw>
                        </a:effectLst>
                        <a:latin typeface="Candara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3600" b="1" u="none" strike="noStrike" dirty="0">
                          <a:solidFill>
                            <a:srgbClr val="FF3399"/>
                          </a:solidFill>
                          <a:effectLst>
                            <a:outerShdw blurRad="50800" dist="38100" algn="tr" rotWithShape="0">
                              <a:prstClr val="black">
                                <a:alpha val="40000"/>
                              </a:prstClr>
                            </a:outerShdw>
                          </a:effectLst>
                        </a:rPr>
                        <a:t>D</a:t>
                      </a:r>
                      <a:endParaRPr lang="cs-CZ" sz="3600" b="1" i="0" u="none" strike="noStrike" dirty="0">
                        <a:solidFill>
                          <a:srgbClr val="FF3399"/>
                        </a:solidFill>
                        <a:effectLst>
                          <a:outerShdw blurRad="50800" dist="38100" algn="tr" rotWithShape="0">
                            <a:prstClr val="black">
                              <a:alpha val="40000"/>
                            </a:prstClr>
                          </a:outerShdw>
                        </a:effectLst>
                        <a:latin typeface="Candara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3600" b="1" u="none" strike="noStrike" dirty="0">
                          <a:solidFill>
                            <a:srgbClr val="FF3399"/>
                          </a:solidFill>
                          <a:effectLst>
                            <a:outerShdw blurRad="50800" dist="38100" algn="tr" rotWithShape="0">
                              <a:prstClr val="black">
                                <a:alpha val="40000"/>
                              </a:prstClr>
                            </a:outerShdw>
                          </a:effectLst>
                        </a:rPr>
                        <a:t>E</a:t>
                      </a:r>
                      <a:endParaRPr lang="cs-CZ" sz="3600" b="1" i="0" u="none" strike="noStrike" dirty="0">
                        <a:solidFill>
                          <a:srgbClr val="FF3399"/>
                        </a:solidFill>
                        <a:effectLst>
                          <a:outerShdw blurRad="50800" dist="38100" algn="tr" rotWithShape="0">
                            <a:prstClr val="black">
                              <a:alpha val="40000"/>
                            </a:prstClr>
                          </a:outerShdw>
                        </a:effectLst>
                        <a:latin typeface="Candara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3600" b="1" u="none" strike="noStrike" dirty="0">
                          <a:solidFill>
                            <a:srgbClr val="FF3399"/>
                          </a:solidFill>
                          <a:effectLst>
                            <a:outerShdw blurRad="50800" dist="38100" algn="tr" rotWithShape="0">
                              <a:prstClr val="black">
                                <a:alpha val="40000"/>
                              </a:prstClr>
                            </a:outerShdw>
                          </a:effectLst>
                        </a:rPr>
                        <a:t>A+B</a:t>
                      </a:r>
                      <a:endParaRPr lang="cs-CZ" sz="3600" b="1" i="0" u="none" strike="noStrike" dirty="0">
                        <a:solidFill>
                          <a:srgbClr val="FF3399"/>
                        </a:solidFill>
                        <a:effectLst>
                          <a:outerShdw blurRad="50800" dist="38100" algn="tr" rotWithShape="0">
                            <a:prstClr val="black">
                              <a:alpha val="40000"/>
                            </a:prstClr>
                          </a:outerShdw>
                        </a:effectLst>
                        <a:latin typeface="Candara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3600" b="1" u="none" strike="noStrike" dirty="0">
                          <a:solidFill>
                            <a:srgbClr val="FF3399"/>
                          </a:solidFill>
                          <a:effectLst>
                            <a:outerShdw blurRad="50800" dist="38100" algn="tr" rotWithShape="0">
                              <a:prstClr val="black">
                                <a:alpha val="40000"/>
                              </a:prstClr>
                            </a:outerShdw>
                          </a:effectLst>
                        </a:rPr>
                        <a:t>C-D</a:t>
                      </a:r>
                      <a:endParaRPr lang="cs-CZ" sz="3600" b="1" i="0" u="none" strike="noStrike" dirty="0">
                        <a:solidFill>
                          <a:srgbClr val="FF3399"/>
                        </a:solidFill>
                        <a:effectLst>
                          <a:outerShdw blurRad="50800" dist="38100" algn="tr" rotWithShape="0">
                            <a:prstClr val="black">
                              <a:alpha val="40000"/>
                            </a:prstClr>
                          </a:outerShdw>
                        </a:effectLst>
                        <a:latin typeface="Candara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3600" b="1" u="none" strike="noStrike" dirty="0">
                          <a:solidFill>
                            <a:srgbClr val="FF3399"/>
                          </a:solidFill>
                          <a:effectLst>
                            <a:outerShdw blurRad="50800" dist="38100" algn="tr" rotWithShape="0">
                              <a:prstClr val="black">
                                <a:alpha val="40000"/>
                              </a:prstClr>
                            </a:outerShdw>
                          </a:effectLst>
                        </a:rPr>
                        <a:t>-3.E</a:t>
                      </a:r>
                      <a:endParaRPr lang="cs-CZ" sz="3600" b="1" i="0" u="none" strike="noStrike" dirty="0">
                        <a:solidFill>
                          <a:srgbClr val="FF3399"/>
                        </a:solidFill>
                        <a:effectLst>
                          <a:outerShdw blurRad="50800" dist="38100" algn="tr" rotWithShape="0">
                            <a:prstClr val="black">
                              <a:alpha val="40000"/>
                            </a:prstClr>
                          </a:outerShdw>
                        </a:effectLst>
                        <a:latin typeface="Candara"/>
                      </a:endParaRPr>
                    </a:p>
                  </a:txBody>
                  <a:tcPr marL="9525" marR="9525" marT="9525" marB="0" anchor="ctr"/>
                </a:tc>
              </a:tr>
              <a:tr h="398636"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3600" b="1" u="none" strike="noStrike" dirty="0">
                          <a:solidFill>
                            <a:srgbClr val="FF3399"/>
                          </a:solidFill>
                          <a:effectLst>
                            <a:outerShdw blurRad="50800" dist="38100" algn="tr" rotWithShape="0">
                              <a:prstClr val="black">
                                <a:alpha val="40000"/>
                              </a:prstClr>
                            </a:outerShdw>
                          </a:effectLst>
                        </a:rPr>
                        <a:t>1</a:t>
                      </a:r>
                      <a:endParaRPr lang="cs-CZ" sz="3600" b="1" i="0" u="none" strike="noStrike" dirty="0">
                        <a:solidFill>
                          <a:srgbClr val="FF3399"/>
                        </a:solidFill>
                        <a:effectLst>
                          <a:outerShdw blurRad="50800" dist="38100" algn="tr" rotWithShape="0">
                            <a:prstClr val="black">
                              <a:alpha val="40000"/>
                            </a:prstClr>
                          </a:outerShdw>
                        </a:effectLst>
                        <a:latin typeface="Candara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3600" b="1" u="none" strike="noStrike" dirty="0">
                          <a:solidFill>
                            <a:srgbClr val="7030A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-97</a:t>
                      </a:r>
                      <a:endParaRPr lang="cs-CZ" sz="3600" b="1" i="0" u="none" strike="noStrike" dirty="0">
                        <a:solidFill>
                          <a:srgbClr val="7030A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3600" b="1" u="none" strike="noStrike">
                          <a:solidFill>
                            <a:srgbClr val="7030A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51</a:t>
                      </a:r>
                      <a:endParaRPr lang="cs-CZ" sz="3600" b="1" i="0" u="none" strike="noStrike">
                        <a:solidFill>
                          <a:srgbClr val="7030A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3600" b="1" u="none" strike="noStrike">
                          <a:solidFill>
                            <a:srgbClr val="7030A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13</a:t>
                      </a:r>
                      <a:endParaRPr lang="cs-CZ" sz="3600" b="1" i="0" u="none" strike="noStrike">
                        <a:solidFill>
                          <a:srgbClr val="7030A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3600" b="1" u="none" strike="noStrike">
                          <a:solidFill>
                            <a:srgbClr val="7030A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-72</a:t>
                      </a:r>
                      <a:endParaRPr lang="cs-CZ" sz="3600" b="1" i="0" u="none" strike="noStrike">
                        <a:solidFill>
                          <a:srgbClr val="7030A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3600" b="1" u="none" strike="noStrike">
                          <a:solidFill>
                            <a:srgbClr val="7030A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36</a:t>
                      </a:r>
                      <a:endParaRPr lang="cs-CZ" sz="3600" b="1" i="0" u="none" strike="noStrike">
                        <a:solidFill>
                          <a:srgbClr val="7030A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u="none" strike="noStrike" dirty="0">
                          <a:effectLst/>
                        </a:rPr>
                        <a:t> 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u="none" strike="noStrike">
                          <a:effectLst/>
                        </a:rPr>
                        <a:t> 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u="none" strike="noStrike">
                          <a:effectLst/>
                        </a:rPr>
                        <a:t> 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/>
                </a:tc>
              </a:tr>
              <a:tr h="398636"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3600" b="1" u="none" strike="noStrike" dirty="0">
                          <a:solidFill>
                            <a:srgbClr val="FF3399"/>
                          </a:solidFill>
                          <a:effectLst>
                            <a:outerShdw blurRad="50800" dist="38100" algn="tr" rotWithShape="0">
                              <a:prstClr val="black">
                                <a:alpha val="40000"/>
                              </a:prstClr>
                            </a:outerShdw>
                          </a:effectLst>
                        </a:rPr>
                        <a:t>2</a:t>
                      </a:r>
                      <a:endParaRPr lang="cs-CZ" sz="3600" b="1" i="0" u="none" strike="noStrike" dirty="0">
                        <a:solidFill>
                          <a:srgbClr val="FF3399"/>
                        </a:solidFill>
                        <a:effectLst>
                          <a:outerShdw blurRad="50800" dist="38100" algn="tr" rotWithShape="0">
                            <a:prstClr val="black">
                              <a:alpha val="40000"/>
                            </a:prstClr>
                          </a:outerShdw>
                        </a:effectLst>
                        <a:latin typeface="Candara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3600" b="1" u="none" strike="noStrike">
                          <a:solidFill>
                            <a:srgbClr val="7030A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26</a:t>
                      </a:r>
                      <a:endParaRPr lang="cs-CZ" sz="3600" b="1" i="0" u="none" strike="noStrike">
                        <a:solidFill>
                          <a:srgbClr val="7030A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3600" b="1" u="none" strike="noStrike" dirty="0">
                          <a:solidFill>
                            <a:srgbClr val="7030A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-1</a:t>
                      </a:r>
                      <a:endParaRPr lang="cs-CZ" sz="3600" b="1" i="0" u="none" strike="noStrike" dirty="0">
                        <a:solidFill>
                          <a:srgbClr val="7030A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3600" b="1" u="none" strike="noStrike" dirty="0">
                          <a:solidFill>
                            <a:srgbClr val="7030A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-44</a:t>
                      </a:r>
                      <a:endParaRPr lang="cs-CZ" sz="3600" b="1" i="0" u="none" strike="noStrike" dirty="0">
                        <a:solidFill>
                          <a:srgbClr val="7030A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3600" b="1" u="none" strike="noStrike" dirty="0">
                          <a:solidFill>
                            <a:srgbClr val="7030A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80</a:t>
                      </a:r>
                      <a:endParaRPr lang="cs-CZ" sz="3600" b="1" i="0" u="none" strike="noStrike" dirty="0">
                        <a:solidFill>
                          <a:srgbClr val="7030A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3600" b="1" u="none" strike="noStrike">
                          <a:solidFill>
                            <a:srgbClr val="7030A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71</a:t>
                      </a:r>
                      <a:endParaRPr lang="cs-CZ" sz="3600" b="1" i="0" u="none" strike="noStrike">
                        <a:solidFill>
                          <a:srgbClr val="7030A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u="none" strike="noStrike">
                          <a:effectLst/>
                        </a:rPr>
                        <a:t> 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u="none" strike="noStrike">
                          <a:effectLst/>
                        </a:rPr>
                        <a:t> 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u="none" strike="noStrike">
                          <a:effectLst/>
                        </a:rPr>
                        <a:t> 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/>
                </a:tc>
              </a:tr>
              <a:tr h="398636"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3600" b="1" u="none" strike="noStrike" dirty="0">
                          <a:solidFill>
                            <a:srgbClr val="FF3399"/>
                          </a:solidFill>
                          <a:effectLst>
                            <a:outerShdw blurRad="50800" dist="38100" algn="tr" rotWithShape="0">
                              <a:prstClr val="black">
                                <a:alpha val="40000"/>
                              </a:prstClr>
                            </a:outerShdw>
                          </a:effectLst>
                        </a:rPr>
                        <a:t>3</a:t>
                      </a:r>
                      <a:endParaRPr lang="cs-CZ" sz="3600" b="1" i="0" u="none" strike="noStrike" dirty="0">
                        <a:solidFill>
                          <a:srgbClr val="FF3399"/>
                        </a:solidFill>
                        <a:effectLst>
                          <a:outerShdw blurRad="50800" dist="38100" algn="tr" rotWithShape="0">
                            <a:prstClr val="black">
                              <a:alpha val="40000"/>
                            </a:prstClr>
                          </a:outerShdw>
                        </a:effectLst>
                        <a:latin typeface="Candara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3600" b="1" u="none" strike="noStrike">
                          <a:solidFill>
                            <a:srgbClr val="7030A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85</a:t>
                      </a:r>
                      <a:endParaRPr lang="cs-CZ" sz="3600" b="1" i="0" u="none" strike="noStrike">
                        <a:solidFill>
                          <a:srgbClr val="7030A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3600" b="1" u="none" strike="noStrike">
                          <a:solidFill>
                            <a:srgbClr val="7030A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50</a:t>
                      </a:r>
                      <a:endParaRPr lang="cs-CZ" sz="3600" b="1" i="0" u="none" strike="noStrike">
                        <a:solidFill>
                          <a:srgbClr val="7030A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3600" b="1" u="none" strike="noStrike">
                          <a:solidFill>
                            <a:srgbClr val="7030A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-69</a:t>
                      </a:r>
                      <a:endParaRPr lang="cs-CZ" sz="3600" b="1" i="0" u="none" strike="noStrike">
                        <a:solidFill>
                          <a:srgbClr val="7030A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3600" b="1" u="none" strike="noStrike" dirty="0">
                          <a:solidFill>
                            <a:srgbClr val="7030A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-3</a:t>
                      </a:r>
                      <a:endParaRPr lang="cs-CZ" sz="3600" b="1" i="0" u="none" strike="noStrike" dirty="0">
                        <a:solidFill>
                          <a:srgbClr val="7030A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3600" b="1" u="none" strike="noStrike" dirty="0">
                          <a:solidFill>
                            <a:srgbClr val="7030A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-76</a:t>
                      </a:r>
                      <a:endParaRPr lang="cs-CZ" sz="3600" b="1" i="0" u="none" strike="noStrike" dirty="0">
                        <a:solidFill>
                          <a:srgbClr val="7030A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u="none" strike="noStrike">
                          <a:effectLst/>
                        </a:rPr>
                        <a:t> 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u="none" strike="noStrike">
                          <a:effectLst/>
                        </a:rPr>
                        <a:t> 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u="none" strike="noStrike">
                          <a:effectLst/>
                        </a:rPr>
                        <a:t> 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/>
                </a:tc>
              </a:tr>
              <a:tr h="398636"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3600" b="1" u="none" strike="noStrike" dirty="0">
                          <a:solidFill>
                            <a:srgbClr val="FF3399"/>
                          </a:solidFill>
                          <a:effectLst>
                            <a:outerShdw blurRad="50800" dist="38100" algn="tr" rotWithShape="0">
                              <a:prstClr val="black">
                                <a:alpha val="40000"/>
                              </a:prstClr>
                            </a:outerShdw>
                          </a:effectLst>
                        </a:rPr>
                        <a:t>4</a:t>
                      </a:r>
                      <a:endParaRPr lang="cs-CZ" sz="3600" b="1" i="0" u="none" strike="noStrike" dirty="0">
                        <a:solidFill>
                          <a:srgbClr val="FF3399"/>
                        </a:solidFill>
                        <a:effectLst>
                          <a:outerShdw blurRad="50800" dist="38100" algn="tr" rotWithShape="0">
                            <a:prstClr val="black">
                              <a:alpha val="40000"/>
                            </a:prstClr>
                          </a:outerShdw>
                        </a:effectLst>
                        <a:latin typeface="Candara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3600" b="1" u="none" strike="noStrike">
                          <a:solidFill>
                            <a:srgbClr val="7030A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69</a:t>
                      </a:r>
                      <a:endParaRPr lang="cs-CZ" sz="3600" b="1" i="0" u="none" strike="noStrike">
                        <a:solidFill>
                          <a:srgbClr val="7030A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3600" b="1" u="none" strike="noStrike">
                          <a:solidFill>
                            <a:srgbClr val="7030A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-17</a:t>
                      </a:r>
                      <a:endParaRPr lang="cs-CZ" sz="3600" b="1" i="0" u="none" strike="noStrike">
                        <a:solidFill>
                          <a:srgbClr val="7030A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3600" b="1" u="none" strike="noStrike">
                          <a:solidFill>
                            <a:srgbClr val="7030A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86</a:t>
                      </a:r>
                      <a:endParaRPr lang="cs-CZ" sz="3600" b="1" i="0" u="none" strike="noStrike">
                        <a:solidFill>
                          <a:srgbClr val="7030A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3600" b="1" u="none" strike="noStrike">
                          <a:solidFill>
                            <a:srgbClr val="7030A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73</a:t>
                      </a:r>
                      <a:endParaRPr lang="cs-CZ" sz="3600" b="1" i="0" u="none" strike="noStrike">
                        <a:solidFill>
                          <a:srgbClr val="7030A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3600" b="1" u="none" strike="noStrike" dirty="0">
                          <a:solidFill>
                            <a:srgbClr val="7030A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100</a:t>
                      </a:r>
                      <a:endParaRPr lang="cs-CZ" sz="3600" b="1" i="0" u="none" strike="noStrike" dirty="0">
                        <a:solidFill>
                          <a:srgbClr val="7030A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u="none" strike="noStrike">
                          <a:effectLst/>
                        </a:rPr>
                        <a:t> 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u="none" strike="noStrike">
                          <a:effectLst/>
                        </a:rPr>
                        <a:t> 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u="none" strike="noStrike">
                          <a:effectLst/>
                        </a:rPr>
                        <a:t> 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/>
                </a:tc>
              </a:tr>
              <a:tr h="398636"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3600" b="1" u="none" strike="noStrike" dirty="0">
                          <a:solidFill>
                            <a:srgbClr val="FF3399"/>
                          </a:solidFill>
                          <a:effectLst>
                            <a:outerShdw blurRad="50800" dist="38100" algn="tr" rotWithShape="0">
                              <a:prstClr val="black">
                                <a:alpha val="40000"/>
                              </a:prstClr>
                            </a:outerShdw>
                          </a:effectLst>
                        </a:rPr>
                        <a:t>5</a:t>
                      </a:r>
                      <a:endParaRPr lang="cs-CZ" sz="3600" b="1" i="0" u="none" strike="noStrike" dirty="0">
                        <a:solidFill>
                          <a:srgbClr val="FF3399"/>
                        </a:solidFill>
                        <a:effectLst>
                          <a:outerShdw blurRad="50800" dist="38100" algn="tr" rotWithShape="0">
                            <a:prstClr val="black">
                              <a:alpha val="40000"/>
                            </a:prstClr>
                          </a:outerShdw>
                        </a:effectLst>
                        <a:latin typeface="Candara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3600" b="1" u="none" strike="noStrike">
                          <a:solidFill>
                            <a:srgbClr val="7030A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74</a:t>
                      </a:r>
                      <a:endParaRPr lang="cs-CZ" sz="3600" b="1" i="0" u="none" strike="noStrike">
                        <a:solidFill>
                          <a:srgbClr val="7030A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3600" b="1" u="none" strike="noStrike" dirty="0">
                          <a:solidFill>
                            <a:srgbClr val="7030A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-36</a:t>
                      </a:r>
                      <a:endParaRPr lang="cs-CZ" sz="3600" b="1" i="0" u="none" strike="noStrike" dirty="0">
                        <a:solidFill>
                          <a:srgbClr val="7030A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3600" b="1" u="none" strike="noStrike">
                          <a:solidFill>
                            <a:srgbClr val="7030A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-20</a:t>
                      </a:r>
                      <a:endParaRPr lang="cs-CZ" sz="3600" b="1" i="0" u="none" strike="noStrike">
                        <a:solidFill>
                          <a:srgbClr val="7030A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3600" b="1" u="none" strike="noStrike">
                          <a:solidFill>
                            <a:srgbClr val="7030A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14</a:t>
                      </a:r>
                      <a:endParaRPr lang="cs-CZ" sz="3600" b="1" i="0" u="none" strike="noStrike">
                        <a:solidFill>
                          <a:srgbClr val="7030A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rtl="0" fontAlgn="b"/>
                      <a:r>
                        <a:rPr lang="cs-CZ" sz="3600" b="1" u="none" strike="noStrike" dirty="0">
                          <a:solidFill>
                            <a:srgbClr val="7030A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7</a:t>
                      </a:r>
                      <a:endParaRPr lang="cs-CZ" sz="3600" b="1" i="0" u="none" strike="noStrike" dirty="0">
                        <a:solidFill>
                          <a:srgbClr val="7030A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u="none" strike="noStrike">
                          <a:effectLst/>
                        </a:rPr>
                        <a:t> 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u="none" strike="noStrike">
                          <a:effectLst/>
                        </a:rPr>
                        <a:t> 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u="none" strike="noStrike">
                          <a:effectLst/>
                        </a:rPr>
                        <a:t> 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/>
                </a:tc>
              </a:tr>
              <a:tr h="398636">
                <a:tc>
                  <a:txBody>
                    <a:bodyPr/>
                    <a:lstStyle/>
                    <a:p>
                      <a:pPr algn="ctr" fontAlgn="b"/>
                      <a:r>
                        <a:rPr lang="cs-CZ" sz="3600" b="1" i="0" u="none" strike="noStrike" dirty="0" smtClean="0">
                          <a:solidFill>
                            <a:srgbClr val="FF3399"/>
                          </a:solidFill>
                          <a:effectLst/>
                          <a:latin typeface="+mn-lt"/>
                        </a:rPr>
                        <a:t>Σ</a:t>
                      </a:r>
                      <a:endParaRPr lang="cs-CZ" sz="3600" b="1" i="0" u="none" strike="noStrike" dirty="0">
                        <a:solidFill>
                          <a:srgbClr val="FF3399"/>
                        </a:solidFill>
                        <a:effectLst/>
                        <a:latin typeface="Symbo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200" u="none" strike="noStrike">
                          <a:effectLst/>
                        </a:rPr>
                        <a:t> 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200" u="none" strike="noStrike">
                          <a:effectLst/>
                        </a:rPr>
                        <a:t> 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200" u="none" strike="noStrike" dirty="0">
                          <a:effectLst/>
                        </a:rPr>
                        <a:t> 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200" u="none" strike="noStrike">
                          <a:effectLst/>
                        </a:rPr>
                        <a:t> 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200" u="none" strike="noStrike">
                          <a:effectLst/>
                        </a:rPr>
                        <a:t> 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 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 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200" u="none" strike="noStrike" dirty="0">
                          <a:effectLst/>
                        </a:rPr>
                        <a:t> 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01416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692696"/>
            <a:ext cx="6840760" cy="56560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5251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</TotalTime>
  <Words>128</Words>
  <Application>Microsoft Office PowerPoint</Application>
  <PresentationFormat>Předvádění na obrazovce (4:3)</PresentationFormat>
  <Paragraphs>82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DIGITÁLNÍ UČEBNÍ MATERIÁL</vt:lpstr>
      <vt:lpstr>Celá čísla</vt:lpstr>
      <vt:lpstr>Vypočítej:</vt:lpstr>
      <vt:lpstr>Výsledky seřaď od nejmenšího po největší: </vt:lpstr>
      <vt:lpstr>Doplň tabulku: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Celá čísla</dc:title>
  <dc:creator>U218UCITEL</dc:creator>
  <cp:lastModifiedBy>U217UCITEL</cp:lastModifiedBy>
  <cp:revision>6</cp:revision>
  <dcterms:created xsi:type="dcterms:W3CDTF">2012-10-02T08:01:36Z</dcterms:created>
  <dcterms:modified xsi:type="dcterms:W3CDTF">2013-03-26T10:04:54Z</dcterms:modified>
</cp:coreProperties>
</file>