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326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3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662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114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604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294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377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434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120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49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403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53FDC-DD9E-4434-A643-C89E825E696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4B636-1D0E-4ADB-9F5B-F5F9E0FB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20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609" y="5013176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30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Racionální čísla 1</a:t>
            </a:r>
            <a:endParaRPr lang="cs-CZ" sz="8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61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Množinu racionálních čísel značíme </a:t>
                </a:r>
                <a:r>
                  <a:rPr lang="cs-CZ" sz="4300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Q</a:t>
                </a:r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/>
                </a:r>
                <a:b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</a:br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900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č</m:t>
                        </m:r>
                        <m: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𝒊𝒕𝒂𝒕𝒆𝒍</m:t>
                        </m:r>
                      </m:num>
                      <m:den>
                        <m:r>
                          <a:rPr lang="cs-CZ" sz="4900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𝒋𝒎𝒆𝒏𝒐𝒗𝒂𝒕𝒆𝒍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137160" indent="0">
                  <a:buNone/>
                </a:pPr>
                <a:r>
                  <a:rPr lang="cs-CZ" sz="4300" b="1" u="sng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Operace se zlomky: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Sčítání a odčítání – společný jmenovatel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Násobení – čitatel s čitatelem, jmenovatel s jmenovatelem</a:t>
                </a:r>
              </a:p>
              <a:p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Dělení – druhý zlomek převrátíme a provádíme násobení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76672"/>
                <a:ext cx="8229600" cy="5649491"/>
              </a:xfrm>
              <a:blipFill rotWithShape="1">
                <a:blip r:embed="rId2"/>
                <a:stretch>
                  <a:fillRect l="-1852" t="-3128" b="-36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313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zlomky a graficky je znázorni: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polovina</a:t>
            </a:r>
          </a:p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čtvrtiny</a:t>
            </a:r>
          </a:p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sedmin</a:t>
            </a:r>
          </a:p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šestiny</a:t>
            </a:r>
          </a:p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 desetin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75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jako zlomek vybarvenou část a nevybarvenou část:</a:t>
            </a:r>
            <a:endParaRPr lang="cs-CZ" dirty="0"/>
          </a:p>
        </p:txBody>
      </p:sp>
      <p:sp>
        <p:nvSpPr>
          <p:cNvPr id="8" name="Pravoúhlý trojúhelník 7"/>
          <p:cNvSpPr/>
          <p:nvPr/>
        </p:nvSpPr>
        <p:spPr>
          <a:xfrm rot="10800000">
            <a:off x="1115615" y="2060848"/>
            <a:ext cx="432048" cy="504056"/>
          </a:xfrm>
          <a:prstGeom prst="rtTriangle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463" y="2060848"/>
            <a:ext cx="4572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Vývojový diagram: nebo 10"/>
          <p:cNvSpPr/>
          <p:nvPr/>
        </p:nvSpPr>
        <p:spPr>
          <a:xfrm>
            <a:off x="1085660" y="3068960"/>
            <a:ext cx="1038067" cy="936104"/>
          </a:xfrm>
          <a:prstGeom prst="flowChar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seč 11"/>
          <p:cNvSpPr/>
          <p:nvPr/>
        </p:nvSpPr>
        <p:spPr>
          <a:xfrm>
            <a:off x="1085660" y="3060566"/>
            <a:ext cx="1039959" cy="944498"/>
          </a:xfrm>
          <a:prstGeom prst="pi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768829"/>
              </p:ext>
            </p:extLst>
          </p:nvPr>
        </p:nvGraphicFramePr>
        <p:xfrm>
          <a:off x="2843808" y="1934055"/>
          <a:ext cx="2232248" cy="12616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3612"/>
                <a:gridCol w="539605"/>
                <a:gridCol w="618981"/>
                <a:gridCol w="530050"/>
              </a:tblGrid>
              <a:tr h="6308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08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080342"/>
              </p:ext>
            </p:extLst>
          </p:nvPr>
        </p:nvGraphicFramePr>
        <p:xfrm>
          <a:off x="731910" y="4365104"/>
          <a:ext cx="2183908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977"/>
                <a:gridCol w="545977"/>
                <a:gridCol w="545977"/>
                <a:gridCol w="545977"/>
              </a:tblGrid>
              <a:tr h="9001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346591"/>
              </p:ext>
            </p:extLst>
          </p:nvPr>
        </p:nvGraphicFramePr>
        <p:xfrm>
          <a:off x="4644008" y="4365104"/>
          <a:ext cx="3312368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046"/>
                <a:gridCol w="414046"/>
                <a:gridCol w="414046"/>
                <a:gridCol w="414046"/>
                <a:gridCol w="414046"/>
                <a:gridCol w="414046"/>
                <a:gridCol w="414046"/>
                <a:gridCol w="414046"/>
              </a:tblGrid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7" name="Vývojový diagram: sumační spojení 16"/>
          <p:cNvSpPr/>
          <p:nvPr/>
        </p:nvSpPr>
        <p:spPr>
          <a:xfrm>
            <a:off x="6372200" y="2564904"/>
            <a:ext cx="1512168" cy="1247056"/>
          </a:xfrm>
          <a:prstGeom prst="flowChartSummingJunc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64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jako zlomek: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0,3  </a:t>
            </a:r>
          </a:p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</a:p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</a:t>
            </a:r>
          </a:p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0,75</a:t>
            </a:r>
          </a:p>
          <a:p>
            <a:pPr marL="708660" indent="-571500"/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  <m:r>
                      <a:rPr lang="cs-CZ" b="1" i="1" smtClean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endParaRPr lang="cs-CZ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  <a:r>
                  <a:rPr lang="cs-CZ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2870" b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77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 zlomky číslem 4: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259632" y="1600200"/>
                <a:ext cx="2664296" cy="4525963"/>
              </a:xfrm>
            </p:spPr>
            <p:txBody>
              <a:bodyPr>
                <a:no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6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259632" y="1600200"/>
                <a:ext cx="2664296" cy="4525963"/>
              </a:xfrm>
              <a:blipFill rotWithShape="1">
                <a:blip r:embed="rId2"/>
                <a:stretch>
                  <a:fillRect b="-61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0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0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endParaRPr lang="cs-CZ" sz="36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188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Zkrať zlomky číslem 2: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907704" y="1556792"/>
                <a:ext cx="2232248" cy="4525963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endParaRPr lang="cs-CZ" sz="3600" dirty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907704" y="1556792"/>
                <a:ext cx="2232248" cy="4525963"/>
              </a:xfrm>
              <a:blipFill rotWithShape="1">
                <a:blip r:embed="rId2"/>
                <a:stretch>
                  <a:fillRect l="-7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292080" y="1600200"/>
                <a:ext cx="3394720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292080" y="1600200"/>
                <a:ext cx="3394720" cy="4525963"/>
              </a:xfrm>
              <a:blipFill rotWithShape="1">
                <a:blip r:embed="rId3"/>
                <a:stretch>
                  <a:fillRect l="-5206" t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4753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Převeď zlomek na základní tvar: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547664" y="1600200"/>
                <a:ext cx="2448272" cy="4525963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𝟐𝟏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𝟏𝟖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endParaRPr lang="cs-CZ" sz="36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547664" y="1600200"/>
                <a:ext cx="2448272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292080" y="1600200"/>
                <a:ext cx="3394720" cy="4525963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292080" y="1600200"/>
                <a:ext cx="3394720" cy="4525963"/>
              </a:xfrm>
              <a:blipFill rotWithShape="1">
                <a:blip r:embed="rId3"/>
                <a:stretch>
                  <a:fillRect l="-5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86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Smíšené číslo převeď na zlomek: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187624" y="1600200"/>
                <a:ext cx="2808312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endParaRPr lang="cs-CZ" sz="3600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187624" y="1600200"/>
                <a:ext cx="2808312" cy="4525963"/>
              </a:xfrm>
              <a:blipFill rotWithShape="1">
                <a:blip r:embed="rId2"/>
                <a:stretch>
                  <a:fillRect l="-6291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932040" y="1600200"/>
                <a:ext cx="2952328" cy="4525963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i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36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𝟓𝟎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932040" y="1600200"/>
                <a:ext cx="2952328" cy="4525963"/>
              </a:xfrm>
              <a:blipFill rotWithShape="1">
                <a:blip r:embed="rId3"/>
                <a:stretch>
                  <a:fillRect l="-59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676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Zlomek zapiš jako smíšené číslo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403648" y="1600200"/>
                <a:ext cx="2376264" cy="5141168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40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𝟐𝟒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40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𝟑𝟐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40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i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𝟒𝟓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𝟏𝟒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403648" y="1600200"/>
                <a:ext cx="2376264" cy="514116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600200"/>
                <a:ext cx="1796008" cy="4525963"/>
              </a:xfrm>
            </p:spPr>
            <p:txBody>
              <a:bodyPr>
                <a:noAutofit/>
              </a:bodyPr>
              <a:lstStyle/>
              <a:p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endParaRPr lang="cs-CZ" sz="40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FF33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600200"/>
                <a:ext cx="1796008" cy="4525963"/>
              </a:xfrm>
              <a:blipFill rotWithShape="1">
                <a:blip r:embed="rId3"/>
                <a:stretch>
                  <a:fillRect l="-11224" b="-190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460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399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DIGITÁLNÍ UČEBNÍ MATERIÁL</vt:lpstr>
      <vt:lpstr>Racionální čísla 1</vt:lpstr>
      <vt:lpstr>Prezentace aplikace PowerPoint</vt:lpstr>
      <vt:lpstr>Zapiš zlomky a graficky je znázorni:</vt:lpstr>
      <vt:lpstr>Zapiš jako zlomek vybarvenou část a nevybarvenou část:</vt:lpstr>
      <vt:lpstr>Zapiš jako zlomek:</vt:lpstr>
      <vt:lpstr>Rozšiř zlomky číslem 4:</vt:lpstr>
      <vt:lpstr>Zkrať zlomky číslem 2: </vt:lpstr>
      <vt:lpstr>Převeď zlomek na základní tvar:</vt:lpstr>
      <vt:lpstr>Smíšené číslo převeď na zlomek:</vt:lpstr>
      <vt:lpstr>Zlomek zapiš jako smíšené číslo: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Racionální čísla 1</dc:title>
  <dc:creator>U218UCITEL</dc:creator>
  <cp:lastModifiedBy>U218UCITEL</cp:lastModifiedBy>
  <cp:revision>6</cp:revision>
  <dcterms:created xsi:type="dcterms:W3CDTF">2012-10-03T10:42:29Z</dcterms:created>
  <dcterms:modified xsi:type="dcterms:W3CDTF">2013-03-26T10:45:45Z</dcterms:modified>
</cp:coreProperties>
</file>