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CC02E-1113-4C6B-B974-65F22B7A0D02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07112-5E66-428D-BBD4-BE1B57662F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92739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CC02E-1113-4C6B-B974-65F22B7A0D02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07112-5E66-428D-BBD4-BE1B57662F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09355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CC02E-1113-4C6B-B974-65F22B7A0D02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07112-5E66-428D-BBD4-BE1B57662F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01546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CC02E-1113-4C6B-B974-65F22B7A0D02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07112-5E66-428D-BBD4-BE1B57662F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9822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CC02E-1113-4C6B-B974-65F22B7A0D02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07112-5E66-428D-BBD4-BE1B57662F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88943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CC02E-1113-4C6B-B974-65F22B7A0D02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07112-5E66-428D-BBD4-BE1B57662F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45763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CC02E-1113-4C6B-B974-65F22B7A0D02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07112-5E66-428D-BBD4-BE1B57662F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10408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CC02E-1113-4C6B-B974-65F22B7A0D02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07112-5E66-428D-BBD4-BE1B57662F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36941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CC02E-1113-4C6B-B974-65F22B7A0D02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07112-5E66-428D-BBD4-BE1B57662F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18132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CC02E-1113-4C6B-B974-65F22B7A0D02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07112-5E66-428D-BBD4-BE1B57662F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95444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CC02E-1113-4C6B-B974-65F22B7A0D02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07112-5E66-428D-BBD4-BE1B57662F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9835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8CC02E-1113-4C6B-B974-65F22B7A0D02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07112-5E66-428D-BBD4-BE1B57662F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44062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32656"/>
            <a:ext cx="7772400" cy="1470025"/>
          </a:xfrm>
        </p:spPr>
        <p:txBody>
          <a:bodyPr/>
          <a:lstStyle/>
          <a:p>
            <a:r>
              <a:rPr lang="cs-CZ" dirty="0"/>
              <a:t>DIGITÁLNÍ UČEBNÍ </a:t>
            </a:r>
            <a:r>
              <a:rPr lang="cs-CZ" dirty="0" smtClean="0"/>
              <a:t>MATERIÁL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4874" y="5254625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788" y="1477963"/>
            <a:ext cx="6194425" cy="396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9562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Intervaly</a:t>
            </a:r>
            <a:endParaRPr lang="cs-CZ" sz="9600" b="1" dirty="0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78432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60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Typy intervalů:</a:t>
            </a:r>
            <a:endParaRPr lang="cs-CZ" sz="6000" b="1" dirty="0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Otevřený   ( 5 ; 9 )</a:t>
            </a:r>
          </a:p>
          <a:p>
            <a:r>
              <a:rPr lang="cs-CZ" sz="48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Uzavřený    </a:t>
            </a:r>
            <a:r>
              <a:rPr lang="cs-CZ" sz="48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</a:t>
            </a:r>
            <a:r>
              <a:rPr lang="cs-CZ" sz="48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5 ; 9 </a:t>
            </a:r>
            <a:r>
              <a:rPr lang="cs-CZ" sz="48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</a:t>
            </a:r>
            <a:endParaRPr lang="cs-CZ" sz="4800" b="1" dirty="0" smtClean="0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8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Polootevřený   ( 5 ; 9 </a:t>
            </a:r>
            <a:r>
              <a:rPr lang="cs-CZ" sz="48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</a:t>
            </a:r>
            <a:endParaRPr lang="cs-CZ" sz="4800" b="1" dirty="0" smtClean="0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800" b="1" dirty="0" err="1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Polouzavřený</a:t>
            </a:r>
            <a:r>
              <a:rPr lang="cs-CZ" sz="48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</a:t>
            </a:r>
            <a:r>
              <a:rPr lang="cs-CZ" sz="48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5 ; 9 )</a:t>
            </a:r>
          </a:p>
          <a:p>
            <a:endParaRPr lang="cs-CZ" sz="4800" b="1" dirty="0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91389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Nerovnost znázorni na číselné ose:</a:t>
            </a:r>
            <a:endParaRPr lang="cs-CZ" b="1" dirty="0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59832" y="1600200"/>
            <a:ext cx="2880320" cy="4525963"/>
          </a:xfrm>
        </p:spPr>
        <p:txBody>
          <a:bodyPr>
            <a:normAutofit/>
          </a:bodyPr>
          <a:lstStyle/>
          <a:p>
            <a:r>
              <a:rPr lang="cs-CZ" sz="6000" b="1" dirty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  <a:r>
              <a:rPr lang="cs-CZ" sz="60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˃ 3</a:t>
            </a:r>
          </a:p>
          <a:p>
            <a:r>
              <a:rPr lang="cs-CZ" sz="60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 ≥ -2</a:t>
            </a:r>
          </a:p>
          <a:p>
            <a:r>
              <a:rPr lang="cs-CZ" sz="60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 ˂ 4</a:t>
            </a:r>
          </a:p>
          <a:p>
            <a:r>
              <a:rPr lang="cs-CZ" sz="60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 ≤ 0</a:t>
            </a:r>
            <a:endParaRPr lang="cs-CZ" sz="6000" b="1" dirty="0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11099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Nerovnost znázorni a zapiš intervalem:</a:t>
            </a:r>
            <a:endParaRPr lang="cs-CZ" dirty="0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2411760" y="1556792"/>
                <a:ext cx="4536504" cy="4525963"/>
              </a:xfrm>
            </p:spPr>
            <p:txBody>
              <a:bodyPr>
                <a:normAutofit/>
              </a:bodyPr>
              <a:lstStyle/>
              <a:p>
                <a:r>
                  <a:rPr lang="cs-CZ" sz="5400" b="1" dirty="0" smtClean="0">
                    <a:solidFill>
                      <a:srgbClr val="0066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a ˂ -1</a:t>
                </a:r>
              </a:p>
              <a:p>
                <a:r>
                  <a:rPr lang="cs-CZ" sz="5400" b="1" dirty="0" smtClean="0">
                    <a:solidFill>
                      <a:srgbClr val="0066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a ˃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5400" b="1" i="1" smtClean="0">
                            <a:solidFill>
                              <a:srgbClr val="0066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5400" b="1" i="1" smtClean="0">
                            <a:solidFill>
                              <a:srgbClr val="0066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5400" b="1" i="1" smtClean="0">
                            <a:solidFill>
                              <a:srgbClr val="0066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5400" b="1" dirty="0" smtClean="0">
                    <a:solidFill>
                      <a:srgbClr val="0066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</a:p>
              <a:p>
                <a:r>
                  <a:rPr lang="cs-CZ" sz="5400" b="1" dirty="0" smtClean="0">
                    <a:solidFill>
                      <a:srgbClr val="0066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a ≤ - 1,3</a:t>
                </a:r>
              </a:p>
              <a:p>
                <a:r>
                  <a:rPr lang="cs-CZ" sz="5400" b="1" dirty="0" smtClean="0">
                    <a:solidFill>
                      <a:srgbClr val="0066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a ≥ 0,5</a:t>
                </a:r>
                <a:endParaRPr lang="cs-CZ" sz="5400" b="1" dirty="0">
                  <a:solidFill>
                    <a:srgbClr val="0066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411760" y="1556792"/>
                <a:ext cx="4536504" cy="4525963"/>
              </a:xfrm>
              <a:blipFill rotWithShape="1">
                <a:blip r:embed="rId2"/>
                <a:stretch>
                  <a:fillRect l="-6855" t="-3903" b="-49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98210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Zakresli interval:</a:t>
            </a:r>
            <a:endParaRPr lang="cs-CZ" b="1" dirty="0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2843808" y="1600200"/>
                <a:ext cx="5842992" cy="4525963"/>
              </a:xfrm>
            </p:spPr>
            <p:txBody>
              <a:bodyPr>
                <a:noAutofit/>
              </a:bodyPr>
              <a:lstStyle/>
              <a:p>
                <a14:m>
                  <m:oMath xmlns:m="http://schemas.openxmlformats.org/officeDocument/2006/math">
                    <m:r>
                      <a:rPr lang="cs-CZ" sz="6600" b="1" i="1" smtClean="0">
                        <a:solidFill>
                          <a:srgbClr val="0066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  <a:sym typeface="Symbol"/>
                      </a:rPr>
                      <m:t></m:t>
                    </m:r>
                    <m:r>
                      <a:rPr lang="cs-CZ" sz="6600" b="1" i="1" smtClean="0">
                        <a:solidFill>
                          <a:srgbClr val="0066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−</m:t>
                    </m:r>
                    <m:r>
                      <a:rPr lang="cs-CZ" sz="6600" b="1" i="1" smtClean="0">
                        <a:solidFill>
                          <a:srgbClr val="0066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𝟏</m:t>
                    </m:r>
                    <m:r>
                      <a:rPr lang="cs-CZ" sz="6600" b="1" i="1" smtClean="0">
                        <a:solidFill>
                          <a:srgbClr val="0066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;</m:t>
                    </m:r>
                    <m:r>
                      <a:rPr lang="cs-CZ" sz="6600" b="1" i="1" smtClean="0">
                        <a:solidFill>
                          <a:srgbClr val="0066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𝟓</m:t>
                    </m:r>
                    <m:r>
                      <a:rPr lang="cs-CZ" sz="6600" b="1" i="1" smtClean="0">
                        <a:solidFill>
                          <a:srgbClr val="0066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 )</m:t>
                    </m:r>
                  </m:oMath>
                </a14:m>
                <a:endParaRPr lang="cs-CZ" sz="6600" b="1" dirty="0" smtClean="0">
                  <a:solidFill>
                    <a:srgbClr val="0066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ea typeface="Cambria Math"/>
                </a:endParaRPr>
              </a:p>
              <a:p>
                <a14:m>
                  <m:oMath xmlns:m="http://schemas.openxmlformats.org/officeDocument/2006/math">
                    <m:r>
                      <a:rPr lang="cs-CZ" sz="6600" b="1" i="1" smtClean="0">
                        <a:solidFill>
                          <a:srgbClr val="0066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  <a:sym typeface="Symbol"/>
                      </a:rPr>
                      <m:t></m:t>
                    </m:r>
                    <m:r>
                      <a:rPr lang="cs-CZ" sz="6600" b="1" i="1" smtClean="0">
                        <a:solidFill>
                          <a:srgbClr val="0066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𝟑</m:t>
                    </m:r>
                    <m:r>
                      <a:rPr lang="cs-CZ" sz="6600" b="1" i="1" smtClean="0">
                        <a:solidFill>
                          <a:srgbClr val="0066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;</m:t>
                    </m:r>
                    <m:r>
                      <a:rPr lang="cs-CZ" sz="6600" b="1" i="1" smtClean="0">
                        <a:solidFill>
                          <a:srgbClr val="0066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𝟖</m:t>
                    </m:r>
                  </m:oMath>
                </a14:m>
                <a:r>
                  <a:rPr lang="cs-CZ" sz="6600" b="1" dirty="0" smtClean="0">
                    <a:solidFill>
                      <a:srgbClr val="0066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sym typeface="Symbol"/>
                  </a:rPr>
                  <a:t></a:t>
                </a:r>
                <a:endParaRPr lang="cs-CZ" sz="6600" b="1" dirty="0" smtClean="0">
                  <a:solidFill>
                    <a:srgbClr val="0066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6600" b="1" dirty="0" smtClean="0">
                    <a:solidFill>
                      <a:srgbClr val="0066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( 0; 4 )</a:t>
                </a:r>
              </a:p>
              <a:p>
                <a:r>
                  <a:rPr lang="cs-CZ" sz="6600" b="1" dirty="0" smtClean="0">
                    <a:solidFill>
                      <a:srgbClr val="0066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( - 2; 3</a:t>
                </a:r>
                <a:r>
                  <a:rPr lang="cs-CZ" sz="6600" b="1" dirty="0" smtClean="0">
                    <a:solidFill>
                      <a:srgbClr val="0066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sym typeface="Symbol"/>
                  </a:rPr>
                  <a:t></a:t>
                </a:r>
                <a:endParaRPr lang="cs-CZ" sz="6600" b="1" dirty="0">
                  <a:solidFill>
                    <a:srgbClr val="0066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843808" y="1600200"/>
                <a:ext cx="5842992" cy="4525963"/>
              </a:xfrm>
              <a:blipFill rotWithShape="1">
                <a:blip r:embed="rId2"/>
                <a:stretch>
                  <a:fillRect l="-6785" b="-160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84497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Správně pojmenuj intervaly:</a:t>
            </a:r>
            <a:endParaRPr lang="cs-CZ" b="1" dirty="0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2699792" y="1600200"/>
                <a:ext cx="5987008" cy="4525963"/>
              </a:xfrm>
            </p:spPr>
            <p:txBody>
              <a:bodyPr/>
              <a:lstStyle/>
              <a:p>
                <a14:m>
                  <m:oMath xmlns:m="http://schemas.openxmlformats.org/officeDocument/2006/math">
                    <m:r>
                      <a:rPr lang="cs-CZ" sz="5400" b="1" i="1" smtClean="0">
                        <a:solidFill>
                          <a:srgbClr val="0066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  <a:sym typeface="Symbol"/>
                      </a:rPr>
                      <m:t></m:t>
                    </m:r>
                    <m:f>
                      <m:fPr>
                        <m:ctrlPr>
                          <a:rPr lang="cs-CZ" sz="5400" b="1" i="1" smtClean="0">
                            <a:solidFill>
                              <a:srgbClr val="0066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5400" b="1" i="1" smtClean="0">
                            <a:solidFill>
                              <a:srgbClr val="0066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  <a:ea typeface="Cambria Math"/>
                          </a:rPr>
                          <m:t>𝟏</m:t>
                        </m:r>
                      </m:num>
                      <m:den>
                        <m:r>
                          <a:rPr lang="cs-CZ" sz="5400" b="1" i="1" smtClean="0">
                            <a:solidFill>
                              <a:srgbClr val="0066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  <a:ea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5400" b="1" dirty="0" smtClean="0">
                    <a:solidFill>
                      <a:srgbClr val="0066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; 3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5400" b="1" i="1" smtClean="0">
                            <a:solidFill>
                              <a:srgbClr val="0066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5400" b="1" i="1" smtClean="0">
                            <a:solidFill>
                              <a:srgbClr val="0066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5400" b="1" i="1" smtClean="0">
                            <a:solidFill>
                              <a:srgbClr val="0066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5400" b="1" dirty="0" smtClean="0">
                    <a:solidFill>
                      <a:srgbClr val="0066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sz="5400" b="1" dirty="0" smtClean="0">
                    <a:solidFill>
                      <a:srgbClr val="0066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sym typeface="Symbol"/>
                  </a:rPr>
                  <a:t></a:t>
                </a:r>
                <a:endParaRPr lang="cs-CZ" sz="5400" b="1" dirty="0" smtClean="0">
                  <a:solidFill>
                    <a:srgbClr val="0066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5400" b="1" dirty="0" smtClean="0">
                    <a:solidFill>
                      <a:srgbClr val="0066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( 0,5 ; 2,4 )</a:t>
                </a:r>
              </a:p>
              <a:p>
                <a14:m>
                  <m:oMath xmlns:m="http://schemas.openxmlformats.org/officeDocument/2006/math">
                    <m:r>
                      <a:rPr lang="cs-CZ" sz="5400" b="1" i="1" smtClean="0">
                        <a:solidFill>
                          <a:srgbClr val="0066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  <a:sym typeface="Symbol"/>
                      </a:rPr>
                      <m:t></m:t>
                    </m:r>
                    <m:r>
                      <a:rPr lang="cs-CZ" sz="5400" b="1" i="1" smtClean="0">
                        <a:solidFill>
                          <a:srgbClr val="0066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−</m:t>
                    </m:r>
                    <m:r>
                      <a:rPr lang="cs-CZ" sz="5400" b="1" i="1" smtClean="0">
                        <a:solidFill>
                          <a:srgbClr val="0066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𝟏</m:t>
                    </m:r>
                    <m:r>
                      <a:rPr lang="cs-CZ" sz="5400" b="1" i="1" smtClean="0">
                        <a:solidFill>
                          <a:srgbClr val="0066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;</m:t>
                    </m:r>
                    <m:r>
                      <a:rPr lang="cs-CZ" sz="5400" b="1" i="1" smtClean="0">
                        <a:solidFill>
                          <a:srgbClr val="0066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𝟒</m:t>
                    </m:r>
                    <m:r>
                      <a:rPr lang="cs-CZ" sz="5400" b="1" i="1" smtClean="0">
                        <a:solidFill>
                          <a:srgbClr val="0066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 )</m:t>
                    </m:r>
                  </m:oMath>
                </a14:m>
                <a:endParaRPr lang="cs-CZ" sz="5400" b="1" dirty="0" smtClean="0">
                  <a:solidFill>
                    <a:srgbClr val="0066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ea typeface="Cambria Math"/>
                </a:endParaRPr>
              </a:p>
              <a:p>
                <a:r>
                  <a:rPr lang="cs-CZ" sz="5400" b="1" dirty="0" smtClean="0">
                    <a:solidFill>
                      <a:srgbClr val="0066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( - 2; 6 </a:t>
                </a:r>
                <a:r>
                  <a:rPr lang="cs-CZ" sz="5400" b="1" dirty="0" smtClean="0">
                    <a:solidFill>
                      <a:srgbClr val="0066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sym typeface="Symbol"/>
                  </a:rPr>
                  <a:t></a:t>
                </a:r>
                <a:endParaRPr lang="cs-CZ" sz="5400" b="1" dirty="0" smtClean="0">
                  <a:solidFill>
                    <a:srgbClr val="0066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699792" y="1600200"/>
                <a:ext cx="5987008" cy="4525963"/>
              </a:xfrm>
              <a:blipFill rotWithShape="1">
                <a:blip r:embed="rId2"/>
                <a:stretch>
                  <a:fillRect l="-5092" t="-404" b="-32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25116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132</Words>
  <Application>Microsoft Office PowerPoint</Application>
  <PresentationFormat>Předvádění na obrazovce (4:3)</PresentationFormat>
  <Paragraphs>27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DIGITÁLNÍ UČEBNÍ MATERIÁL</vt:lpstr>
      <vt:lpstr>Intervaly</vt:lpstr>
      <vt:lpstr>Typy intervalů:</vt:lpstr>
      <vt:lpstr>Nerovnost znázorni na číselné ose:</vt:lpstr>
      <vt:lpstr>Nerovnost znázorni a zapiš intervalem:</vt:lpstr>
      <vt:lpstr>Zakresli interval:</vt:lpstr>
      <vt:lpstr>Správně pojmenuj intervaly:</vt:lpstr>
    </vt:vector>
  </TitlesOfParts>
  <Company>SŠGaS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U218UCITEL</cp:lastModifiedBy>
  <cp:revision>6</cp:revision>
  <dcterms:created xsi:type="dcterms:W3CDTF">2012-10-15T11:35:14Z</dcterms:created>
  <dcterms:modified xsi:type="dcterms:W3CDTF">2013-03-26T11:06:20Z</dcterms:modified>
</cp:coreProperties>
</file>