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CFEA6-47B8-408D-9C18-DF984F948F4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B6AD-17C0-4620-968C-DACE0B7EA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784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CFEA6-47B8-408D-9C18-DF984F948F4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B6AD-17C0-4620-968C-DACE0B7EA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668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CFEA6-47B8-408D-9C18-DF984F948F4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B6AD-17C0-4620-968C-DACE0B7EA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1467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CFEA6-47B8-408D-9C18-DF984F948F4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B6AD-17C0-4620-968C-DACE0B7EA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8685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CFEA6-47B8-408D-9C18-DF984F948F4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B6AD-17C0-4620-968C-DACE0B7EA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741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CFEA6-47B8-408D-9C18-DF984F948F4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B6AD-17C0-4620-968C-DACE0B7EA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666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CFEA6-47B8-408D-9C18-DF984F948F4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B6AD-17C0-4620-968C-DACE0B7EA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10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CFEA6-47B8-408D-9C18-DF984F948F4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B6AD-17C0-4620-968C-DACE0B7EA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154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CFEA6-47B8-408D-9C18-DF984F948F4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B6AD-17C0-4620-968C-DACE0B7EA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293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CFEA6-47B8-408D-9C18-DF984F948F4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B6AD-17C0-4620-968C-DACE0B7EA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765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CFEA6-47B8-408D-9C18-DF984F948F4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B6AD-17C0-4620-968C-DACE0B7EA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914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ECFEA6-47B8-408D-9C18-DF984F948F4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42B6AD-17C0-4620-968C-DACE0B7EA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208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DIGITÁLNÍ UČEBNÍ </a:t>
            </a:r>
            <a:r>
              <a:rPr lang="cs-CZ" dirty="0" smtClean="0"/>
              <a:t>MATERIÁL</a:t>
            </a:r>
            <a:endParaRPr lang="cs-CZ" dirty="0"/>
          </a:p>
        </p:txBody>
      </p:sp>
      <p:pic>
        <p:nvPicPr>
          <p:cNvPr id="4" name="Picture 4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636713"/>
            <a:ext cx="6194425" cy="3646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9395" y="5283200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3666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Reálná čísla</a:t>
            </a:r>
            <a:endParaRPr lang="cs-CZ" sz="72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Domácí úkol</a:t>
            </a:r>
            <a:endParaRPr lang="cs-CZ" sz="48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05982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sz="41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135 897,6</a:t>
            </a:r>
          </a:p>
          <a:p>
            <a:pPr algn="ctr">
              <a:buNone/>
            </a:pPr>
            <a:r>
              <a:rPr lang="cs-CZ" sz="41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98 150,4</a:t>
            </a:r>
          </a:p>
          <a:p>
            <a:pPr algn="ctr">
              <a:buNone/>
            </a:pPr>
            <a:r>
              <a:rPr lang="cs-CZ" sz="41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122 579,05</a:t>
            </a:r>
          </a:p>
          <a:p>
            <a:pPr algn="ctr">
              <a:buNone/>
            </a:pPr>
            <a:r>
              <a:rPr lang="cs-CZ" sz="41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232 789,45</a:t>
            </a:r>
          </a:p>
          <a:p>
            <a:pPr algn="ctr">
              <a:buNone/>
            </a:pPr>
            <a:r>
              <a:rPr lang="cs-CZ" sz="41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64 863,19</a:t>
            </a:r>
          </a:p>
          <a:p>
            <a:pPr algn="ctr">
              <a:buNone/>
            </a:pPr>
            <a:r>
              <a:rPr lang="cs-CZ" sz="41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310 794,6</a:t>
            </a:r>
          </a:p>
          <a:p>
            <a:pPr algn="ctr">
              <a:buNone/>
            </a:pPr>
            <a:r>
              <a:rPr lang="cs-CZ" sz="41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43 765,8</a:t>
            </a:r>
          </a:p>
          <a:p>
            <a:pPr algn="ctr">
              <a:buNone/>
            </a:pPr>
            <a:r>
              <a:rPr lang="cs-CZ" sz="41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25 689,43</a:t>
            </a:r>
          </a:p>
          <a:p>
            <a:pPr algn="ctr">
              <a:buNone/>
            </a:pPr>
            <a:r>
              <a:rPr lang="cs-CZ" sz="41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213 643,97</a:t>
            </a:r>
          </a:p>
          <a:p>
            <a:pPr algn="ctr">
              <a:buNone/>
            </a:pPr>
            <a:r>
              <a:rPr lang="cs-CZ" sz="4100" b="1" u="sng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16 791</a:t>
            </a:r>
          </a:p>
          <a:p>
            <a:pPr algn="ctr">
              <a:buNone/>
            </a:pPr>
            <a:r>
              <a:rPr lang="cs-CZ" sz="6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1 264 964,49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6074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tabulku:</a:t>
            </a:r>
            <a:endParaRPr lang="cs-CZ" sz="28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7612110"/>
              </p:ext>
            </p:extLst>
          </p:nvPr>
        </p:nvGraphicFramePr>
        <p:xfrm>
          <a:off x="457200" y="836613"/>
          <a:ext cx="7409359" cy="511302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370384"/>
                <a:gridCol w="866775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effectLst/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effectLst/>
                          <a:latin typeface="Arial"/>
                        </a:rPr>
                        <a:t>b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effectLst/>
                          <a:latin typeface="Arial"/>
                        </a:rPr>
                        <a:t>c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effectLst/>
                          <a:latin typeface="Arial"/>
                        </a:rPr>
                        <a:t>d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effectLst/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effectLst/>
                          <a:latin typeface="Arial"/>
                        </a:rPr>
                        <a:t>f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l-GR" sz="2400" b="1" i="0" u="none" strike="noStrike" dirty="0">
                          <a:effectLst/>
                          <a:latin typeface="Arial"/>
                        </a:rPr>
                        <a:t>Σ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66,6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8,1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30,6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81,9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46,8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71,1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effectLst/>
                          <a:latin typeface="Arial"/>
                        </a:rPr>
                        <a:t>305,1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9,9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84,6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63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83,7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76,5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72,9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smtClean="0">
                          <a:effectLst/>
                          <a:latin typeface="Arial"/>
                        </a:rPr>
                        <a:t>390,6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78,3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45,9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46,8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0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14,4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50,4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smtClean="0">
                          <a:effectLst/>
                          <a:latin typeface="Arial"/>
                        </a:rPr>
                        <a:t>235,8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48,6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43,2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85,5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68,4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54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44,1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smtClean="0">
                          <a:effectLst/>
                          <a:latin typeface="Arial"/>
                        </a:rPr>
                        <a:t>343,8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86,4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88,2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90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40,5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79,2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0,9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smtClean="0">
                          <a:effectLst/>
                          <a:latin typeface="Arial"/>
                        </a:rPr>
                        <a:t>385,2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65,7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28,8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62,1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17,1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24,3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27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smtClean="0">
                          <a:effectLst/>
                          <a:latin typeface="Arial"/>
                        </a:rPr>
                        <a:t>225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5,4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77,4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49,5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1,8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41,4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15,3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smtClean="0">
                          <a:effectLst/>
                          <a:latin typeface="Arial"/>
                        </a:rPr>
                        <a:t>190,8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69,3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36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29,7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34,2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11,7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82,8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smtClean="0">
                          <a:effectLst/>
                          <a:latin typeface="Arial"/>
                        </a:rPr>
                        <a:t>263,7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54,9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12,6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89,1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25,2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22,5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47,7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smtClean="0">
                          <a:effectLst/>
                          <a:latin typeface="Arial"/>
                        </a:rPr>
                        <a:t>252</a:t>
                      </a:r>
                      <a:endParaRPr lang="cs-CZ" sz="28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</a:t>
                      </a:r>
                      <a:endParaRPr lang="cs-CZ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72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38,7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7,2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effectLst/>
                          <a:latin typeface="Arial"/>
                        </a:rPr>
                        <a:t>74,7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51,3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effectLst/>
                          <a:latin typeface="Arial"/>
                        </a:rPr>
                        <a:t>3,6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smtClean="0">
                          <a:effectLst/>
                          <a:latin typeface="Arial"/>
                        </a:rPr>
                        <a:t>247,5</a:t>
                      </a:r>
                      <a:endParaRPr lang="cs-CZ" sz="28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l-GR" sz="2400" b="1" i="0" u="none" strike="noStrike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/>
                        </a:rPr>
                        <a:t>Σ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smtClean="0">
                          <a:effectLst/>
                          <a:latin typeface="Arial"/>
                        </a:rPr>
                        <a:t>557,1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smtClean="0">
                          <a:effectLst/>
                          <a:latin typeface="Arial"/>
                        </a:rPr>
                        <a:t> 463,5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smtClean="0">
                          <a:effectLst/>
                          <a:latin typeface="Arial"/>
                        </a:rPr>
                        <a:t> 553,5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smtClean="0">
                          <a:effectLst/>
                          <a:latin typeface="Arial"/>
                        </a:rPr>
                        <a:t> 427,5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smtClean="0">
                          <a:effectLst/>
                          <a:latin typeface="Arial"/>
                        </a:rPr>
                        <a:t> 422,1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smtClean="0">
                          <a:effectLst/>
                          <a:latin typeface="Arial"/>
                        </a:rPr>
                        <a:t> 415,8</a:t>
                      </a:r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/>
                        </a:rPr>
                        <a:t>2839,5</a:t>
                      </a:r>
                      <a:endParaRPr lang="cs-CZ" sz="2400" b="1" i="0" u="none" strike="noStrike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1" name="Obdélník 10"/>
          <p:cNvSpPr/>
          <p:nvPr/>
        </p:nvSpPr>
        <p:spPr>
          <a:xfrm>
            <a:off x="899592" y="5661248"/>
            <a:ext cx="6912768" cy="64807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948264" y="1268760"/>
            <a:ext cx="1152128" cy="424847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059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 a proveď zkoušku:</a:t>
            </a:r>
            <a:endParaRPr lang="cs-CZ" sz="24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073427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560,7:25=                22,427</a:t>
            </a:r>
          </a:p>
          <a:p>
            <a:pPr marL="0" indent="0">
              <a:buNone/>
            </a:pPr>
            <a:r>
              <a:rPr lang="cs-CZ" dirty="0" smtClean="0"/>
              <a:t>4 326:1,25=       3 460,8 </a:t>
            </a:r>
          </a:p>
          <a:p>
            <a:pPr marL="0" indent="0">
              <a:buNone/>
            </a:pPr>
            <a:r>
              <a:rPr lang="cs-CZ" dirty="0" smtClean="0"/>
              <a:t>6 890,54:0,5=  13 781,08</a:t>
            </a:r>
          </a:p>
          <a:p>
            <a:pPr marL="0" indent="0">
              <a:buNone/>
            </a:pPr>
            <a:r>
              <a:rPr lang="cs-CZ" dirty="0" smtClean="0"/>
              <a:t>7 653,8:3,5=      2 186,8</a:t>
            </a:r>
          </a:p>
          <a:p>
            <a:pPr marL="0" indent="0">
              <a:buNone/>
            </a:pPr>
            <a:r>
              <a:rPr lang="cs-CZ" dirty="0" smtClean="0"/>
              <a:t>5 436,8:12,5=       424,75</a:t>
            </a:r>
          </a:p>
          <a:p>
            <a:pPr marL="0" indent="0">
              <a:buNone/>
            </a:pPr>
            <a:r>
              <a:rPr lang="cs-CZ" dirty="0" smtClean="0"/>
              <a:t>439,02:1,2=          </a:t>
            </a:r>
            <a:r>
              <a:rPr lang="cs-CZ" u="sng" dirty="0" smtClean="0"/>
              <a:t>365,85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20 241,707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476672"/>
            <a:ext cx="4258816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Výsledek sloupce zaokrouhli na: </a:t>
            </a:r>
          </a:p>
          <a:p>
            <a:pPr marL="0" indent="0">
              <a:buNone/>
            </a:pPr>
            <a:endParaRPr lang="cs-CZ" sz="2400" b="1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Setiny                         20 241,71  </a:t>
            </a:r>
          </a:p>
          <a:p>
            <a:r>
              <a:rPr lang="cs-CZ" sz="24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Desetiny                    20 241,7</a:t>
            </a:r>
          </a:p>
          <a:p>
            <a:r>
              <a:rPr lang="cs-CZ" sz="24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Desetitisíce               20 000 </a:t>
            </a:r>
          </a:p>
          <a:p>
            <a:r>
              <a:rPr lang="cs-CZ" sz="24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Tisíce                          20 000 </a:t>
            </a:r>
          </a:p>
          <a:p>
            <a:r>
              <a:rPr lang="cs-CZ" sz="24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Stovky                        20 200  </a:t>
            </a:r>
          </a:p>
          <a:p>
            <a:r>
              <a:rPr lang="cs-CZ" sz="24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Desítky                       20 240</a:t>
            </a:r>
          </a:p>
          <a:p>
            <a:r>
              <a:rPr lang="cs-CZ" sz="24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Jednotky                    20 242               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Svislý svitek 4"/>
          <p:cNvSpPr/>
          <p:nvPr/>
        </p:nvSpPr>
        <p:spPr>
          <a:xfrm>
            <a:off x="2411760" y="1199930"/>
            <a:ext cx="2160240" cy="4104456"/>
          </a:xfrm>
          <a:prstGeom prst="vertic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vislý svitek 5"/>
          <p:cNvSpPr/>
          <p:nvPr/>
        </p:nvSpPr>
        <p:spPr>
          <a:xfrm>
            <a:off x="6660232" y="1196752"/>
            <a:ext cx="2160240" cy="4104456"/>
          </a:xfrm>
          <a:prstGeom prst="vertic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1077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198</Words>
  <Application>Microsoft Office PowerPoint</Application>
  <PresentationFormat>Předvádění na obrazovce (4:3)</PresentationFormat>
  <Paragraphs>129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DIGITÁLNÍ UČEBNÍ MATERIÁL</vt:lpstr>
      <vt:lpstr>Reálná čísla</vt:lpstr>
      <vt:lpstr>Vypočítej:</vt:lpstr>
      <vt:lpstr>Doplň tabulku:</vt:lpstr>
      <vt:lpstr>Vypočítej a proveď zkoušku: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U218UCITEL</cp:lastModifiedBy>
  <cp:revision>4</cp:revision>
  <dcterms:created xsi:type="dcterms:W3CDTF">2012-10-17T09:58:20Z</dcterms:created>
  <dcterms:modified xsi:type="dcterms:W3CDTF">2013-03-26T11:13:48Z</dcterms:modified>
</cp:coreProperties>
</file>