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37AD4-9487-4088-808B-53C4B496644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05AE3-7CD9-458F-B978-DAA78365E5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5673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37AD4-9487-4088-808B-53C4B496644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05AE3-7CD9-458F-B978-DAA78365E5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727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37AD4-9487-4088-808B-53C4B496644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05AE3-7CD9-458F-B978-DAA78365E5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528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37AD4-9487-4088-808B-53C4B496644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05AE3-7CD9-458F-B978-DAA78365E5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5576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37AD4-9487-4088-808B-53C4B496644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05AE3-7CD9-458F-B978-DAA78365E5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0532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37AD4-9487-4088-808B-53C4B496644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05AE3-7CD9-458F-B978-DAA78365E5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412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37AD4-9487-4088-808B-53C4B496644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05AE3-7CD9-458F-B978-DAA78365E5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0862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37AD4-9487-4088-808B-53C4B496644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05AE3-7CD9-458F-B978-DAA78365E5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081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37AD4-9487-4088-808B-53C4B496644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05AE3-7CD9-458F-B978-DAA78365E5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394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37AD4-9487-4088-808B-53C4B496644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05AE3-7CD9-458F-B978-DAA78365E5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267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37AD4-9487-4088-808B-53C4B496644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05AE3-7CD9-458F-B978-DAA78365E5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378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337AD4-9487-4088-808B-53C4B496644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405AE3-7CD9-458F-B978-DAA78365E5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146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/>
          <a:lstStyle/>
          <a:p>
            <a:r>
              <a:rPr lang="cs-CZ" dirty="0"/>
              <a:t>DIGITÁLNÍ UČEBNÍ </a:t>
            </a:r>
            <a:r>
              <a:rPr lang="cs-CZ" dirty="0" smtClean="0"/>
              <a:t>MATERIÁL</a:t>
            </a:r>
            <a:endParaRPr lang="cs-CZ" dirty="0"/>
          </a:p>
        </p:txBody>
      </p:sp>
      <p:pic>
        <p:nvPicPr>
          <p:cNvPr id="4" name="Picture 4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477963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4874" y="5440363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2451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11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Procenta</a:t>
            </a:r>
            <a:endParaRPr lang="cs-CZ" sz="11000" b="1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</a:t>
            </a:r>
            <a:endParaRPr lang="cs-CZ" sz="4400" b="1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39795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pojmy:</a:t>
            </a:r>
            <a:endParaRPr lang="cs-CZ" sz="6000" b="1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7890568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9212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v procentech:</a:t>
            </a:r>
            <a:endParaRPr lang="cs-CZ" sz="6000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 lnSpcReduction="10000"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660066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základu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𝟓𝟓</m:t>
                        </m:r>
                      </m:num>
                      <m:den>
                        <m:r>
                          <a:rPr lang="cs-CZ" sz="3600" b="1" i="1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660066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základu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𝟗𝟕</m:t>
                        </m:r>
                      </m:num>
                      <m:den>
                        <m:r>
                          <a:rPr lang="cs-CZ" sz="3600" b="1" i="1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𝟏𝟎𝟎</m:t>
                        </m:r>
                      </m:den>
                    </m:f>
                    <m:r>
                      <a:rPr lang="cs-CZ" sz="3600" b="1" i="1">
                        <a:solidFill>
                          <a:srgbClr val="66006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</m:oMath>
                </a14:m>
                <a:r>
                  <a:rPr lang="cs-CZ" sz="3600" b="1" dirty="0" smtClean="0">
                    <a:solidFill>
                      <a:srgbClr val="660066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základu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𝟑𝟏𝟓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660066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základu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𝟗𝟓𝟔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660066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základu</a:t>
                </a:r>
              </a:p>
              <a:p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t="-6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0,09</a:t>
            </a:r>
          </a:p>
          <a:p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0,55</a:t>
            </a:r>
          </a:p>
          <a:p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0,97</a:t>
            </a:r>
          </a:p>
          <a:p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3,15</a:t>
            </a:r>
          </a:p>
          <a:p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9,56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8725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v procentech:</a:t>
            </a:r>
            <a:endParaRPr lang="cs-CZ" sz="6600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660066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základu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3600" b="1" i="1" smtClean="0">
                        <a:solidFill>
                          <a:srgbClr val="66006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</m:oMath>
                </a14:m>
                <a:r>
                  <a:rPr lang="cs-CZ" sz="3600" b="1" dirty="0" smtClean="0">
                    <a:solidFill>
                      <a:srgbClr val="660066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základu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660066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základu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660066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základu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660066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660066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základu</a:t>
                </a:r>
              </a:p>
              <a:p>
                <a:endParaRPr lang="cs-CZ" sz="3600" b="1" dirty="0">
                  <a:solidFill>
                    <a:srgbClr val="660066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b="-70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50%</a:t>
            </a:r>
          </a:p>
          <a:p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25%</a:t>
            </a:r>
          </a:p>
          <a:p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75%</a:t>
            </a:r>
          </a:p>
          <a:p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20%</a:t>
            </a:r>
          </a:p>
          <a:p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5%</a:t>
            </a:r>
            <a:endParaRPr lang="cs-CZ" sz="5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44120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jako desetinné číslo:</a:t>
            </a:r>
            <a:endParaRPr lang="cs-CZ" sz="5400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54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5%</a:t>
            </a:r>
          </a:p>
          <a:p>
            <a:r>
              <a:rPr lang="cs-CZ" sz="54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23 %</a:t>
            </a:r>
          </a:p>
          <a:p>
            <a:r>
              <a:rPr lang="cs-CZ" sz="54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38 %</a:t>
            </a:r>
          </a:p>
          <a:p>
            <a:r>
              <a:rPr lang="cs-CZ" sz="54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96 %</a:t>
            </a:r>
          </a:p>
          <a:p>
            <a:r>
              <a:rPr lang="cs-CZ" sz="54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154 %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0,05</a:t>
            </a:r>
          </a:p>
          <a:p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0,23</a:t>
            </a:r>
          </a:p>
          <a:p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0,38</a:t>
            </a:r>
          </a:p>
          <a:p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0,96</a:t>
            </a:r>
          </a:p>
          <a:p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1,54</a:t>
            </a:r>
          </a:p>
          <a:p>
            <a:pPr marL="0" indent="0">
              <a:buNone/>
            </a:pPr>
            <a:endParaRPr lang="cs-CZ" sz="5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16306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ve tvaru zlomku:</a:t>
            </a:r>
            <a:endParaRPr lang="cs-CZ" sz="6000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10 %</a:t>
            </a:r>
          </a:p>
          <a:p>
            <a:r>
              <a:rPr lang="cs-CZ" sz="48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25 %</a:t>
            </a:r>
          </a:p>
          <a:p>
            <a:r>
              <a:rPr lang="cs-CZ" sz="48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50 %</a:t>
            </a:r>
          </a:p>
          <a:p>
            <a:r>
              <a:rPr lang="cs-CZ" sz="48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75 %</a:t>
            </a:r>
          </a:p>
          <a:p>
            <a:r>
              <a:rPr lang="cs-CZ" sz="48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100 %</a:t>
            </a:r>
          </a:p>
          <a:p>
            <a:pPr marL="0" indent="0">
              <a:buNone/>
            </a:pPr>
            <a:endParaRPr lang="cs-CZ" sz="4800" b="1" dirty="0" smtClean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/>
            <p:txBody>
              <a:bodyPr>
                <a:no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1</a:t>
                </a:r>
                <a:endParaRPr lang="cs-CZ" sz="36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2"/>
                <a:stretch>
                  <a:fillRect b="-70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8902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 1%:</a:t>
            </a:r>
            <a:endParaRPr lang="cs-CZ" sz="6000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400 Kč                                     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200,5 kg                                  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300 m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25 km                                            ze 147,6 t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18 dm                                            z 560 g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7 256 mm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65 dkg                                            z 850 kg</a:t>
            </a:r>
            <a:endParaRPr lang="cs-CZ" b="1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Kč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2,005 kg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m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0,25 km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1,476 t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0,18 dm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5,6 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72,56 mm 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0,65 dkg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8,5 kg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2966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207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DIGITÁLNÍ UČEBNÍ MATERIÁL</vt:lpstr>
      <vt:lpstr>Procenta</vt:lpstr>
      <vt:lpstr>Základní pojmy:</vt:lpstr>
      <vt:lpstr>Zapiš v procentech:</vt:lpstr>
      <vt:lpstr>Zapiš v procentech:</vt:lpstr>
      <vt:lpstr>Napiš jako desetinné číslo:</vt:lpstr>
      <vt:lpstr>Zapiš ve tvaru zlomku:</vt:lpstr>
      <vt:lpstr>Vypočítej 1%: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U218UCITEL</cp:lastModifiedBy>
  <cp:revision>3</cp:revision>
  <dcterms:created xsi:type="dcterms:W3CDTF">2012-10-18T07:43:17Z</dcterms:created>
  <dcterms:modified xsi:type="dcterms:W3CDTF">2013-03-26T11:16:03Z</dcterms:modified>
</cp:coreProperties>
</file>