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0D9AD6-E504-4AD8-8543-832D1FC3F56A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97D35-0EDC-4411-8831-C33917B26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D27E7-9FCB-4EB8-AE87-09FC1D46E8DE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F3832-9CDF-4A79-A544-C33B1D2B3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5324-12D4-4B20-BE63-B939F831F11B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3F424-1D59-411D-9977-EFDB72ACB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9D5A-0579-4AD4-968E-1F90E9A0A021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3048-97FB-4A40-A096-AACFDDBF7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7E82C-66D4-4E95-9B26-31CEAA2138F7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61497-2A0F-4B20-9371-EDDEE5B16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AD8C-D110-431E-98D6-734CEB539A59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897A-AF7C-4E2C-95CB-A71012F9D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E234E-C5DA-46BF-846E-24FF7DC388D4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FAEA9-96A8-403D-8C3F-CFAF6D08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A783E-B77F-4B57-9801-96A9BB8FADB4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36E6-B3CB-49A1-9E36-79A22D6F1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6DA45-A975-4AB9-BD55-E1F16ADFC8B2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5EAF-0DF9-47C5-ACC7-8EC9DEB9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EAB81-40E2-4013-9B58-3F98B1D03B61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E701-7A1E-437B-8D1B-7EA09129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F27FC-6845-4231-B19E-76BF05FC68D8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7EC24-1866-4AE5-B640-8EB9A0F84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F10A37A-60A2-414F-9DE3-031F51C2C247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DF146E-98B4-43CF-BAEE-0D198B1F2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4.xml"/><Relationship Id="rId4" Type="http://schemas.openxmlformats.org/officeDocument/2006/relationships/slide" Target="slide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Vegetativní rostlinné orgány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85720" y="1643063"/>
          <a:ext cx="857256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72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VY_32_INOVACE_1B_06_Vegetativní</a:t>
                      </a:r>
                      <a:r>
                        <a:rPr lang="cs-CZ" baseline="0" dirty="0" smtClean="0"/>
                        <a:t> rostlinné orgány - kořen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</a:t>
                      </a:r>
                      <a:r>
                        <a:rPr lang="cs-CZ" baseline="0" dirty="0" smtClean="0"/>
                        <a:t> únor</a:t>
                      </a:r>
                      <a:r>
                        <a:rPr lang="cs-CZ" dirty="0" smtClean="0"/>
                        <a:t>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Procvičování na interaktivní tabuli - stavba rostlinného těla, pletiva, orgány.</a:t>
            </a:r>
          </a:p>
          <a:p>
            <a:pPr eaLnBrk="1" hangingPunct="1"/>
            <a:r>
              <a:rPr lang="cs-CZ" sz="2000" dirty="0" smtClean="0"/>
              <a:t>Výklad na 1 vyučovací hodinu zaměřen na klasifikaci rostlinných orgánů, funkce a význam kořene, typy kořenových systémů, vnější a vnitřní stavbu kořene a přeměny kořene.</a:t>
            </a:r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U procvičovací části - žáci píší na interaktivní tabuli, přílet řešení.</a:t>
            </a:r>
          </a:p>
          <a:p>
            <a:pPr eaLnBrk="1" hangingPunct="1"/>
            <a:r>
              <a:rPr lang="cs-CZ" sz="20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dirty="0" smtClean="0"/>
              <a:t>U obrázků použita animace – zmizení.</a:t>
            </a:r>
          </a:p>
          <a:p>
            <a:pPr eaLnBrk="1" hangingPunct="1"/>
            <a:r>
              <a:rPr lang="cs-CZ" sz="2000" dirty="0" smtClean="0"/>
              <a:t>Popisky obrázků se odkrývají postupně.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Stavba rostlinného těla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163"/>
            <a:ext cx="8472488" cy="493705"/>
          </a:xfrm>
        </p:spPr>
        <p:txBody>
          <a:bodyPr>
            <a:normAutofit/>
          </a:bodyPr>
          <a:lstStyle/>
          <a:p>
            <a:pPr marL="514350" indent="-5143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Font typeface="+mj-lt"/>
              <a:buAutoNum type="arabicPeriod"/>
              <a:defRPr/>
            </a:pPr>
            <a:r>
              <a:rPr lang="cs-CZ" dirty="0" smtClean="0"/>
              <a:t>Doplň řadu!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b="1" dirty="0" smtClean="0"/>
          </a:p>
        </p:txBody>
      </p:sp>
      <p:grpSp>
        <p:nvGrpSpPr>
          <p:cNvPr id="2" name="Diagram group"/>
          <p:cNvGrpSpPr/>
          <p:nvPr/>
        </p:nvGrpSpPr>
        <p:grpSpPr>
          <a:xfrm>
            <a:off x="214282" y="2428868"/>
            <a:ext cx="2570000" cy="1028000"/>
            <a:chOff x="6021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3" name="Skupina 4"/>
            <p:cNvGrpSpPr/>
            <p:nvPr/>
          </p:nvGrpSpPr>
          <p:grpSpPr>
            <a:xfrm>
              <a:off x="6021" y="450400"/>
              <a:ext cx="2570000" cy="1028000"/>
              <a:chOff x="6021" y="450400"/>
              <a:chExt cx="2570000" cy="1028000"/>
            </a:xfrm>
          </p:grpSpPr>
          <p:sp>
            <p:nvSpPr>
              <p:cNvPr id="14" name="Pětiúhelník 13">
                <a:hlinkClick r:id="rId2" action="ppaction://hlinksldjump"/>
              </p:cNvPr>
              <p:cNvSpPr/>
              <p:nvPr/>
            </p:nvSpPr>
            <p:spPr>
              <a:xfrm>
                <a:off x="6021" y="450400"/>
                <a:ext cx="2570000" cy="1028000"/>
              </a:xfrm>
              <a:prstGeom prst="homePlate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1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5" name="Pětiúhelník 4"/>
              <p:cNvSpPr/>
              <p:nvPr/>
            </p:nvSpPr>
            <p:spPr>
              <a:xfrm>
                <a:off x="6021" y="450400"/>
                <a:ext cx="2312999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38684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specializované buňky</a:t>
                </a:r>
              </a:p>
            </p:txBody>
          </p:sp>
        </p:grpSp>
      </p:grpSp>
      <p:grpSp>
        <p:nvGrpSpPr>
          <p:cNvPr id="4" name="Diagram group">
            <a:hlinkClick r:id="" action="ppaction://noaction"/>
          </p:cNvPr>
          <p:cNvGrpSpPr/>
          <p:nvPr/>
        </p:nvGrpSpPr>
        <p:grpSpPr>
          <a:xfrm>
            <a:off x="2214546" y="2401000"/>
            <a:ext cx="2570000" cy="1028000"/>
            <a:chOff x="2336237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5" name="Skupina 16"/>
            <p:cNvGrpSpPr/>
            <p:nvPr/>
          </p:nvGrpSpPr>
          <p:grpSpPr>
            <a:xfrm>
              <a:off x="2336237" y="450400"/>
              <a:ext cx="2570000" cy="1028000"/>
              <a:chOff x="2336237" y="450400"/>
              <a:chExt cx="2570000" cy="1028000"/>
            </a:xfrm>
          </p:grpSpPr>
          <p:sp>
            <p:nvSpPr>
              <p:cNvPr id="18" name="Dvojitá šipka 17">
                <a:hlinkClick r:id="rId3" action="ppaction://hlinksldjump"/>
              </p:cNvPr>
              <p:cNvSpPr/>
              <p:nvPr/>
            </p:nvSpPr>
            <p:spPr>
              <a:xfrm>
                <a:off x="2336237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3874869"/>
                  <a:satOff val="-12382"/>
                  <a:lumOff val="-3137"/>
                  <a:alphaOff val="0"/>
                </a:schemeClr>
              </a:fillRef>
              <a:effectRef idx="1">
                <a:schemeClr val="accent3">
                  <a:hueOff val="3874869"/>
                  <a:satOff val="-12382"/>
                  <a:lumOff val="-3137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9" name="Dvojitá šipka 4"/>
              <p:cNvSpPr/>
              <p:nvPr/>
            </p:nvSpPr>
            <p:spPr>
              <a:xfrm>
                <a:off x="2850237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endParaRPr lang="cs-CZ" sz="2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6" name="Diagram group">
            <a:hlinkClick r:id="" action="ppaction://noaction"/>
          </p:cNvPr>
          <p:cNvGrpSpPr/>
          <p:nvPr/>
        </p:nvGrpSpPr>
        <p:grpSpPr>
          <a:xfrm>
            <a:off x="4214810" y="2401000"/>
            <a:ext cx="2570000" cy="1028000"/>
            <a:chOff x="4666453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7" name="Skupina 20"/>
            <p:cNvGrpSpPr/>
            <p:nvPr/>
          </p:nvGrpSpPr>
          <p:grpSpPr>
            <a:xfrm>
              <a:off x="4666453" y="450400"/>
              <a:ext cx="2570000" cy="1028000"/>
              <a:chOff x="4666453" y="450400"/>
              <a:chExt cx="2570000" cy="1028000"/>
            </a:xfrm>
          </p:grpSpPr>
          <p:sp>
            <p:nvSpPr>
              <p:cNvPr id="22" name="Dvojitá šipka 21">
                <a:hlinkClick r:id="rId4" action="ppaction://hlinksldjump"/>
              </p:cNvPr>
              <p:cNvSpPr/>
              <p:nvPr/>
            </p:nvSpPr>
            <p:spPr>
              <a:xfrm>
                <a:off x="4666453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7749738"/>
                  <a:satOff val="-24763"/>
                  <a:lumOff val="-6275"/>
                  <a:alphaOff val="0"/>
                </a:schemeClr>
              </a:fillRef>
              <a:effectRef idx="1">
                <a:schemeClr val="accent3">
                  <a:hueOff val="7749738"/>
                  <a:satOff val="-24763"/>
                  <a:lumOff val="-6275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23" name="Dvojitá šipka 4"/>
              <p:cNvSpPr/>
              <p:nvPr/>
            </p:nvSpPr>
            <p:spPr>
              <a:xfrm>
                <a:off x="5180453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endParaRPr lang="cs-CZ" sz="2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8" name="Diagram group">
            <a:hlinkClick r:id="" action="ppaction://noaction"/>
          </p:cNvPr>
          <p:cNvGrpSpPr/>
          <p:nvPr/>
        </p:nvGrpSpPr>
        <p:grpSpPr>
          <a:xfrm>
            <a:off x="6143636" y="2357430"/>
            <a:ext cx="2712876" cy="1143008"/>
            <a:chOff x="6996669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9" name="Skupina 24"/>
            <p:cNvGrpSpPr/>
            <p:nvPr/>
          </p:nvGrpSpPr>
          <p:grpSpPr>
            <a:xfrm>
              <a:off x="6996669" y="450400"/>
              <a:ext cx="2570000" cy="1028000"/>
              <a:chOff x="6996669" y="450400"/>
              <a:chExt cx="2570000" cy="1028000"/>
            </a:xfrm>
          </p:grpSpPr>
          <p:sp>
            <p:nvSpPr>
              <p:cNvPr id="26" name="Dvojitá šipka 25">
                <a:hlinkClick r:id="rId5" action="ppaction://hlinksldjump"/>
              </p:cNvPr>
              <p:cNvSpPr/>
              <p:nvPr/>
            </p:nvSpPr>
            <p:spPr>
              <a:xfrm>
                <a:off x="6996669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11624607"/>
                  <a:satOff val="-37145"/>
                  <a:lumOff val="-9412"/>
                  <a:alphaOff val="0"/>
                </a:schemeClr>
              </a:fillRef>
              <a:effectRef idx="1">
                <a:schemeClr val="accent3">
                  <a:hueOff val="11624607"/>
                  <a:satOff val="-37145"/>
                  <a:lumOff val="-9412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27" name="Dvojitá šipka 4"/>
              <p:cNvSpPr/>
              <p:nvPr/>
            </p:nvSpPr>
            <p:spPr>
              <a:xfrm>
                <a:off x="7510669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88011" tIns="58674" rIns="29337" bIns="58674" spcCol="1270" anchor="ctr"/>
              <a:lstStyle/>
              <a:p>
                <a:pPr algn="ctr" defTabSz="9779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endParaRPr lang="cs-CZ" sz="22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35" name="Diagram group">
            <a:hlinkClick r:id="" action="ppaction://noaction"/>
          </p:cNvPr>
          <p:cNvGrpSpPr/>
          <p:nvPr/>
        </p:nvGrpSpPr>
        <p:grpSpPr>
          <a:xfrm>
            <a:off x="2214546" y="3571876"/>
            <a:ext cx="2570000" cy="1028000"/>
            <a:chOff x="2336237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36" name="Skupina 16"/>
            <p:cNvGrpSpPr/>
            <p:nvPr/>
          </p:nvGrpSpPr>
          <p:grpSpPr>
            <a:xfrm>
              <a:off x="2336237" y="450400"/>
              <a:ext cx="2570000" cy="1028000"/>
              <a:chOff x="2336237" y="450400"/>
              <a:chExt cx="2570000" cy="1028000"/>
            </a:xfrm>
          </p:grpSpPr>
          <p:sp>
            <p:nvSpPr>
              <p:cNvPr id="37" name="Dvojitá šipka 36"/>
              <p:cNvSpPr/>
              <p:nvPr/>
            </p:nvSpPr>
            <p:spPr>
              <a:xfrm>
                <a:off x="2336237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3874869"/>
                  <a:satOff val="-12382"/>
                  <a:lumOff val="-3137"/>
                  <a:alphaOff val="0"/>
                </a:schemeClr>
              </a:fillRef>
              <a:effectRef idx="1">
                <a:schemeClr val="accent3">
                  <a:hueOff val="3874869"/>
                  <a:satOff val="-12382"/>
                  <a:lumOff val="-3137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38" name="Dvojitá šipka 4"/>
              <p:cNvSpPr/>
              <p:nvPr/>
            </p:nvSpPr>
            <p:spPr>
              <a:xfrm>
                <a:off x="2850237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pletivo</a:t>
                </a:r>
                <a:endParaRPr lang="cs-CZ" sz="2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39" name="Diagram group">
            <a:hlinkClick r:id="" action="ppaction://noaction"/>
          </p:cNvPr>
          <p:cNvGrpSpPr/>
          <p:nvPr/>
        </p:nvGrpSpPr>
        <p:grpSpPr>
          <a:xfrm>
            <a:off x="4214810" y="3544008"/>
            <a:ext cx="2570000" cy="1028000"/>
            <a:chOff x="4666453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40" name="Skupina 20"/>
            <p:cNvGrpSpPr/>
            <p:nvPr/>
          </p:nvGrpSpPr>
          <p:grpSpPr>
            <a:xfrm>
              <a:off x="4666453" y="450400"/>
              <a:ext cx="2570000" cy="1028000"/>
              <a:chOff x="4666453" y="450400"/>
              <a:chExt cx="2570000" cy="1028000"/>
            </a:xfrm>
          </p:grpSpPr>
          <p:sp>
            <p:nvSpPr>
              <p:cNvPr id="41" name="Dvojitá šipka 40"/>
              <p:cNvSpPr/>
              <p:nvPr/>
            </p:nvSpPr>
            <p:spPr>
              <a:xfrm>
                <a:off x="4666453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7749738"/>
                  <a:satOff val="-24763"/>
                  <a:lumOff val="-6275"/>
                  <a:alphaOff val="0"/>
                </a:schemeClr>
              </a:fillRef>
              <a:effectRef idx="1">
                <a:schemeClr val="accent3">
                  <a:hueOff val="7749738"/>
                  <a:satOff val="-24763"/>
                  <a:lumOff val="-6275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42" name="Dvojitá šipka 4"/>
              <p:cNvSpPr/>
              <p:nvPr/>
            </p:nvSpPr>
            <p:spPr>
              <a:xfrm>
                <a:off x="5180453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orgán</a:t>
                </a:r>
              </a:p>
            </p:txBody>
          </p:sp>
        </p:grpSp>
      </p:grpSp>
      <p:grpSp>
        <p:nvGrpSpPr>
          <p:cNvPr id="43" name="Diagram group">
            <a:hlinkClick r:id="" action="ppaction://noaction"/>
          </p:cNvPr>
          <p:cNvGrpSpPr/>
          <p:nvPr/>
        </p:nvGrpSpPr>
        <p:grpSpPr>
          <a:xfrm>
            <a:off x="6143636" y="3500438"/>
            <a:ext cx="2712876" cy="1143008"/>
            <a:chOff x="6996669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44" name="Skupina 24"/>
            <p:cNvGrpSpPr/>
            <p:nvPr/>
          </p:nvGrpSpPr>
          <p:grpSpPr>
            <a:xfrm>
              <a:off x="6996669" y="450400"/>
              <a:ext cx="2570000" cy="1028000"/>
              <a:chOff x="6996669" y="450400"/>
              <a:chExt cx="2570000" cy="1028000"/>
            </a:xfrm>
          </p:grpSpPr>
          <p:sp>
            <p:nvSpPr>
              <p:cNvPr id="45" name="Dvojitá šipka 44"/>
              <p:cNvSpPr/>
              <p:nvPr/>
            </p:nvSpPr>
            <p:spPr>
              <a:xfrm>
                <a:off x="6996669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11624607"/>
                  <a:satOff val="-37145"/>
                  <a:lumOff val="-9412"/>
                  <a:alphaOff val="0"/>
                </a:schemeClr>
              </a:fillRef>
              <a:effectRef idx="1">
                <a:schemeClr val="accent3">
                  <a:hueOff val="11624607"/>
                  <a:satOff val="-37145"/>
                  <a:lumOff val="-9412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46" name="Dvojitá šipka 4"/>
              <p:cNvSpPr/>
              <p:nvPr/>
            </p:nvSpPr>
            <p:spPr>
              <a:xfrm>
                <a:off x="7510669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88011" tIns="58674" rIns="29337" bIns="58674" spcCol="1270" anchor="ctr"/>
              <a:lstStyle/>
              <a:p>
                <a:pPr algn="ctr" defTabSz="9779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2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organismus</a:t>
                </a:r>
              </a:p>
            </p:txBody>
          </p:sp>
        </p:grpSp>
      </p:grp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8229600" cy="4000528"/>
          </a:xfrm>
        </p:spPr>
        <p:txBody>
          <a:bodyPr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Font typeface="+mj-lt"/>
              <a:buAutoNum type="arabicPeriod" startAt="2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Soubor buněk se stejným tvarem a funkcí.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Font typeface="+mj-lt"/>
              <a:buAutoNum type="arabicPeriod" startAt="2"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Font typeface="+mj-lt"/>
              <a:buAutoNum type="arabicPeriod" startAt="3"/>
              <a:defRPr/>
            </a:pPr>
            <a:r>
              <a:rPr lang="cs-CZ" dirty="0" smtClean="0"/>
              <a:t>Typy pletiv: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vodivé </a:t>
            </a:r>
            <a:r>
              <a:rPr lang="cs-CZ" dirty="0" smtClean="0"/>
              <a:t>– rozvod vody a minerálních látek od kořenů k listům + rozvod produktů FTS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krycí</a:t>
            </a:r>
            <a:r>
              <a:rPr lang="cs-CZ" dirty="0" smtClean="0"/>
              <a:t> – ochrana před vysoušením, pokožka s průduchy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podpůrné</a:t>
            </a:r>
            <a:r>
              <a:rPr lang="cs-CZ" dirty="0" smtClean="0"/>
              <a:t> – tvar a vzpřímený růst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zásobní</a:t>
            </a:r>
            <a:r>
              <a:rPr lang="cs-CZ" dirty="0" smtClean="0"/>
              <a:t> – uloženy látky bohaté na energii</a:t>
            </a:r>
          </a:p>
        </p:txBody>
      </p:sp>
      <p:grpSp>
        <p:nvGrpSpPr>
          <p:cNvPr id="2" name="Diagram group"/>
          <p:cNvGrpSpPr/>
          <p:nvPr/>
        </p:nvGrpSpPr>
        <p:grpSpPr>
          <a:xfrm>
            <a:off x="857224" y="714356"/>
            <a:ext cx="2570000" cy="1028000"/>
            <a:chOff x="2336237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4" name="Skupina 9"/>
            <p:cNvGrpSpPr/>
            <p:nvPr/>
          </p:nvGrpSpPr>
          <p:grpSpPr>
            <a:xfrm>
              <a:off x="2336237" y="450400"/>
              <a:ext cx="2570000" cy="1028000"/>
              <a:chOff x="2336237" y="450400"/>
              <a:chExt cx="2570000" cy="1028000"/>
            </a:xfrm>
          </p:grpSpPr>
          <p:sp>
            <p:nvSpPr>
              <p:cNvPr id="11" name="Dvojitá šipka 10"/>
              <p:cNvSpPr/>
              <p:nvPr/>
            </p:nvSpPr>
            <p:spPr>
              <a:xfrm>
                <a:off x="2336237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3874869"/>
                  <a:satOff val="-12382"/>
                  <a:lumOff val="-3137"/>
                  <a:alphaOff val="0"/>
                </a:schemeClr>
              </a:fillRef>
              <a:effectRef idx="1">
                <a:schemeClr val="accent3">
                  <a:hueOff val="3874869"/>
                  <a:satOff val="-12382"/>
                  <a:lumOff val="-3137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12" name="Dvojitá šipka 4"/>
              <p:cNvSpPr/>
              <p:nvPr/>
            </p:nvSpPr>
            <p:spPr>
              <a:xfrm>
                <a:off x="2850237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pletivo</a:t>
                </a:r>
              </a:p>
            </p:txBody>
          </p:sp>
        </p:grpSp>
      </p:grp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3571868" y="714356"/>
            <a:ext cx="5214974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SzPct val="95000"/>
              <a:buFont typeface="+mj-lt"/>
              <a:buAutoNum type="arabicPeriod" startAt="2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Vysvětli pojem pletivo???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SzPct val="95000"/>
              <a:buFont typeface="+mj-lt"/>
              <a:buAutoNum type="arabicPeriod" startAt="2"/>
              <a:tabLst/>
              <a:defRPr/>
            </a:pPr>
            <a:r>
              <a:rPr lang="cs-CZ" sz="2600" dirty="0" smtClean="0"/>
              <a:t>Jaké typy pletiv znáš a jakou zastávají funkci?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Diagram group">
            <a:hlinkClick r:id="" action="ppaction://noaction"/>
          </p:cNvPr>
          <p:cNvGrpSpPr/>
          <p:nvPr/>
        </p:nvGrpSpPr>
        <p:grpSpPr>
          <a:xfrm>
            <a:off x="857224" y="714356"/>
            <a:ext cx="2570000" cy="1028000"/>
            <a:chOff x="4666453" y="450400"/>
            <a:chExt cx="2570000" cy="1028000"/>
          </a:xfrm>
          <a:scene3d>
            <a:camera prst="perspectiveLeft" zoom="91000"/>
            <a:lightRig rig="threePt" dir="t">
              <a:rot lat="0" lon="0" rev="20640000"/>
            </a:lightRig>
          </a:scene3d>
        </p:grpSpPr>
        <p:grpSp>
          <p:nvGrpSpPr>
            <p:cNvPr id="5" name="Skupina 20"/>
            <p:cNvGrpSpPr/>
            <p:nvPr/>
          </p:nvGrpSpPr>
          <p:grpSpPr>
            <a:xfrm>
              <a:off x="4666453" y="450400"/>
              <a:ext cx="2570000" cy="1028000"/>
              <a:chOff x="4666453" y="450400"/>
              <a:chExt cx="2570000" cy="1028000"/>
            </a:xfrm>
          </p:grpSpPr>
          <p:sp>
            <p:nvSpPr>
              <p:cNvPr id="6" name="Dvojitá šipka 5">
                <a:hlinkClick r:id="rId2" action="ppaction://hlinksldjump"/>
              </p:cNvPr>
              <p:cNvSpPr/>
              <p:nvPr/>
            </p:nvSpPr>
            <p:spPr>
              <a:xfrm>
                <a:off x="4666453" y="450400"/>
                <a:ext cx="2570000" cy="1028000"/>
              </a:xfrm>
              <a:prstGeom prst="chevron">
                <a:avLst/>
              </a:prstGeom>
              <a:sp3d extrusionH="50600" prstMaterial="metal">
                <a:bevelT w="101600" h="80600" prst="relaxedInset"/>
                <a:bevelB w="80600" h="80600" prst="relaxedInset"/>
              </a:sp3d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7749738"/>
                  <a:satOff val="-24763"/>
                  <a:lumOff val="-6275"/>
                  <a:alphaOff val="0"/>
                </a:schemeClr>
              </a:fillRef>
              <a:effectRef idx="1">
                <a:schemeClr val="accent3">
                  <a:hueOff val="7749738"/>
                  <a:satOff val="-24763"/>
                  <a:lumOff val="-6275"/>
                  <a:alphaOff val="0"/>
                </a:schemeClr>
              </a:effectRef>
              <a:fontRef idx="minor">
                <a:schemeClr val="dk1"/>
              </a:fontRef>
            </p:style>
          </p:sp>
          <p:sp>
            <p:nvSpPr>
              <p:cNvPr id="7" name="Dvojitá šipka 4"/>
              <p:cNvSpPr/>
              <p:nvPr/>
            </p:nvSpPr>
            <p:spPr>
              <a:xfrm>
                <a:off x="5180453" y="450400"/>
                <a:ext cx="1542000" cy="1028000"/>
              </a:xfrm>
              <a:prstGeom prst="rect">
                <a:avLst/>
              </a:prstGeom>
              <a:sp3d/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/>
              </a:fontRef>
            </p:style>
            <p:txBody>
              <a:bodyPr lIns="104013" tIns="69342" rIns="34671" bIns="69342" spcCol="1270" anchor="ctr"/>
              <a:lstStyle/>
              <a:p>
                <a:pPr algn="ctr" defTabSz="1155700" fontAlgn="auto">
                  <a:lnSpc>
                    <a:spcPct val="90000"/>
                  </a:lnSpc>
                  <a:spcAft>
                    <a:spcPct val="35000"/>
                  </a:spcAft>
                  <a:defRPr/>
                </a:pPr>
                <a:r>
                  <a:rPr lang="cs-CZ" sz="2600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orgán</a:t>
                </a:r>
              </a:p>
            </p:txBody>
          </p:sp>
        </p:grpSp>
      </p:grp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3571868" y="714356"/>
            <a:ext cx="5214974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>
                  <a:lumMod val="60000"/>
                  <a:lumOff val="40000"/>
                </a:schemeClr>
              </a:buClr>
              <a:buSzPct val="95000"/>
              <a:buFont typeface="+mj-lt"/>
              <a:buAutoNum type="arabicPeriod" startAt="4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Jaké orgány znáš a jakou zastávají funkci? Přiřaď!</a:t>
            </a:r>
          </a:p>
        </p:txBody>
      </p:sp>
      <p:sp>
        <p:nvSpPr>
          <p:cNvPr id="1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2794000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dirty="0" smtClean="0"/>
              <a:t>kořen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dirty="0" smtClean="0"/>
              <a:t>stonek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dirty="0" smtClean="0"/>
              <a:t>list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dirty="0" smtClean="0"/>
              <a:t>květ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dirty="0" smtClean="0"/>
              <a:t>plod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dirty="0" smtClean="0"/>
              <a:t>semeno</a:t>
            </a:r>
          </a:p>
        </p:txBody>
      </p:sp>
      <p:sp>
        <p:nvSpPr>
          <p:cNvPr id="11" name="Zástupný symbol pro obsah 15"/>
          <p:cNvSpPr txBox="1">
            <a:spLocks/>
          </p:cNvSpPr>
          <p:nvPr/>
        </p:nvSpPr>
        <p:spPr>
          <a:xfrm>
            <a:off x="4648200" y="1920875"/>
            <a:ext cx="4038600" cy="3222637"/>
          </a:xfrm>
          <a:prstGeom prst="rect">
            <a:avLst/>
          </a:prstGeom>
        </p:spPr>
        <p:txBody>
          <a:bodyPr/>
          <a:lstStyle/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Calibri" pitchFamily="34" charset="0"/>
              <a:buAutoNum type="alphaLcParenR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rozvod látek</a:t>
            </a:r>
          </a:p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Calibri" pitchFamily="34" charset="0"/>
              <a:buAutoNum type="alphaLcParenR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opylení + oplození</a:t>
            </a:r>
          </a:p>
          <a:p>
            <a:pPr marL="514350" indent="-514350" fontAlgn="base"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Calibri" pitchFamily="34" charset="0"/>
              <a:buAutoNum type="alphaLcParenR"/>
              <a:defRPr/>
            </a:pPr>
            <a:r>
              <a:rPr lang="cs-CZ" sz="2600" dirty="0" smtClean="0"/>
              <a:t>růst nové rostliny</a:t>
            </a:r>
          </a:p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Calibri" pitchFamily="34" charset="0"/>
              <a:buAutoNum type="alphaLcParenR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ochrana semen</a:t>
            </a:r>
          </a:p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Calibri" pitchFamily="34" charset="0"/>
              <a:buAutoNum type="alphaLcParenR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upevnění k podkladu</a:t>
            </a:r>
          </a:p>
          <a:p>
            <a:pPr marL="514350" marR="0" lvl="0" indent="-5143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Calibri" pitchFamily="34" charset="0"/>
              <a:buAutoNum type="alphaLcParenR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výměna plynů + FTS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500188" y="7072313"/>
            <a:ext cx="61436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Řešení: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1e,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2a,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3f,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4b,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5d, 6c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allAtOnce"/>
      <p:bldP spid="11" grpId="0" build="allAtOnce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Rostlinné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935163"/>
            <a:ext cx="4471990" cy="4922837"/>
          </a:xfrm>
        </p:spPr>
        <p:txBody>
          <a:bodyPr/>
          <a:lstStyle/>
          <a:p>
            <a:r>
              <a:rPr lang="cs-CZ" dirty="0" smtClean="0"/>
              <a:t>VEGETATIVNÍ = umožňují život rostliny</a:t>
            </a:r>
          </a:p>
          <a:p>
            <a:pPr lvl="1"/>
            <a:r>
              <a:rPr lang="cs-CZ" dirty="0" smtClean="0"/>
              <a:t>kořen</a:t>
            </a:r>
          </a:p>
          <a:p>
            <a:pPr lvl="1"/>
            <a:r>
              <a:rPr lang="cs-CZ" dirty="0" smtClean="0"/>
              <a:t>stonek</a:t>
            </a:r>
          </a:p>
          <a:p>
            <a:pPr lvl="1"/>
            <a:r>
              <a:rPr lang="cs-CZ" dirty="0" smtClean="0"/>
              <a:t>list</a:t>
            </a:r>
          </a:p>
          <a:p>
            <a:r>
              <a:rPr lang="cs-CZ" dirty="0" smtClean="0"/>
              <a:t>ROZMNOŽOVACÍ = umožňují rozmnožování</a:t>
            </a:r>
          </a:p>
          <a:p>
            <a:pPr lvl="1"/>
            <a:r>
              <a:rPr lang="cs-CZ" dirty="0" smtClean="0"/>
              <a:t>semeno</a:t>
            </a:r>
          </a:p>
          <a:p>
            <a:pPr lvl="1"/>
            <a:r>
              <a:rPr lang="cs-CZ" dirty="0" smtClean="0"/>
              <a:t>květ</a:t>
            </a:r>
          </a:p>
          <a:p>
            <a:pPr lvl="1"/>
            <a:r>
              <a:rPr lang="cs-CZ" dirty="0" smtClean="0"/>
              <a:t>plod</a:t>
            </a:r>
            <a:endParaRPr lang="cs-CZ" dirty="0"/>
          </a:p>
        </p:txBody>
      </p:sp>
      <p:pic>
        <p:nvPicPr>
          <p:cNvPr id="6146" name="Picture 2" descr="File:Carro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285728"/>
            <a:ext cx="2895048" cy="1928826"/>
          </a:xfrm>
          <a:prstGeom prst="rect">
            <a:avLst/>
          </a:prstGeom>
          <a:noFill/>
        </p:spPr>
      </p:pic>
      <p:sp>
        <p:nvSpPr>
          <p:cNvPr id="5" name="TextovéPole 14"/>
          <p:cNvSpPr txBox="1">
            <a:spLocks noChangeArrowheads="1"/>
          </p:cNvSpPr>
          <p:nvPr/>
        </p:nvSpPr>
        <p:spPr bwMode="auto">
          <a:xfrm>
            <a:off x="5643570" y="2143116"/>
            <a:ext cx="285752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onstantia" pitchFamily="18" charset="0"/>
              </a:rPr>
              <a:t>Obr. </a:t>
            </a:r>
            <a:r>
              <a:rPr lang="cs-CZ" dirty="0" smtClean="0">
                <a:latin typeface="Constantia" pitchFamily="18" charset="0"/>
              </a:rPr>
              <a:t>1.: Kořen - mrkev</a:t>
            </a:r>
            <a:endParaRPr lang="cs-CZ" dirty="0">
              <a:latin typeface="Constantia" pitchFamily="18" charset="0"/>
            </a:endParaRPr>
          </a:p>
        </p:txBody>
      </p:sp>
      <p:pic>
        <p:nvPicPr>
          <p:cNvPr id="6148" name="Picture 4" descr="File:Rabarber stelen.jpg"/>
          <p:cNvPicPr>
            <a:picLocks noChangeAspect="1" noChangeArrowheads="1"/>
          </p:cNvPicPr>
          <p:nvPr/>
        </p:nvPicPr>
        <p:blipFill>
          <a:blip r:embed="rId3"/>
          <a:srcRect r="27013" b="27810"/>
          <a:stretch>
            <a:fillRect/>
          </a:stretch>
        </p:blipFill>
        <p:spPr bwMode="auto">
          <a:xfrm>
            <a:off x="6342095" y="2643182"/>
            <a:ext cx="2801905" cy="2357454"/>
          </a:xfrm>
          <a:prstGeom prst="rect">
            <a:avLst/>
          </a:prstGeom>
          <a:noFill/>
        </p:spPr>
      </p:pic>
      <p:sp>
        <p:nvSpPr>
          <p:cNvPr id="7" name="TextovéPole 14"/>
          <p:cNvSpPr txBox="1">
            <a:spLocks noChangeArrowheads="1"/>
          </p:cNvSpPr>
          <p:nvPr/>
        </p:nvSpPr>
        <p:spPr bwMode="auto">
          <a:xfrm>
            <a:off x="6286480" y="4988494"/>
            <a:ext cx="285752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onstantia" pitchFamily="18" charset="0"/>
              </a:rPr>
              <a:t>Obr. </a:t>
            </a:r>
            <a:r>
              <a:rPr lang="cs-CZ" dirty="0" smtClean="0">
                <a:latin typeface="Constantia" pitchFamily="18" charset="0"/>
              </a:rPr>
              <a:t>2.: Stonek - rebarbora</a:t>
            </a:r>
            <a:endParaRPr lang="cs-CZ" dirty="0">
              <a:latin typeface="Constantia" pitchFamily="18" charset="0"/>
            </a:endParaRPr>
          </a:p>
        </p:txBody>
      </p:sp>
      <p:pic>
        <p:nvPicPr>
          <p:cNvPr id="6150" name="Picture 6" descr="File:Spinacia oleracea Spinazie bloeien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3000372"/>
            <a:ext cx="2190765" cy="2857520"/>
          </a:xfrm>
          <a:prstGeom prst="rect">
            <a:avLst/>
          </a:prstGeom>
          <a:noFill/>
        </p:spPr>
      </p:pic>
      <p:sp>
        <p:nvSpPr>
          <p:cNvPr id="9" name="TextovéPole 14"/>
          <p:cNvSpPr txBox="1">
            <a:spLocks noChangeArrowheads="1"/>
          </p:cNvSpPr>
          <p:nvPr/>
        </p:nvSpPr>
        <p:spPr bwMode="auto">
          <a:xfrm>
            <a:off x="4071934" y="5857892"/>
            <a:ext cx="285752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onstantia" pitchFamily="18" charset="0"/>
              </a:rPr>
              <a:t>Obr. </a:t>
            </a:r>
            <a:r>
              <a:rPr lang="cs-CZ" dirty="0" smtClean="0">
                <a:latin typeface="Constantia" pitchFamily="18" charset="0"/>
              </a:rPr>
              <a:t>3.: List - špenát</a:t>
            </a:r>
            <a:endParaRPr lang="cs-CZ" dirty="0">
              <a:latin typeface="Constantia" pitchFamily="18" charset="0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funkce:</a:t>
            </a:r>
          </a:p>
          <a:p>
            <a:pPr lvl="1"/>
            <a:r>
              <a:rPr lang="cs-CZ" dirty="0" smtClean="0"/>
              <a:t>upevnění v půdě</a:t>
            </a:r>
          </a:p>
          <a:p>
            <a:pPr lvl="1"/>
            <a:r>
              <a:rPr lang="cs-CZ" dirty="0" smtClean="0"/>
              <a:t>nasávání vody s rozpuštěnými minerálními látkami + jejich rozvod do těla</a:t>
            </a:r>
          </a:p>
          <a:p>
            <a:pPr lvl="1"/>
            <a:r>
              <a:rPr lang="cs-CZ" dirty="0" smtClean="0"/>
              <a:t>ukládání zásobních látek = škrob</a:t>
            </a:r>
          </a:p>
          <a:p>
            <a:endParaRPr lang="cs-CZ" dirty="0" smtClean="0"/>
          </a:p>
          <a:p>
            <a:r>
              <a:rPr lang="cs-CZ" dirty="0" smtClean="0"/>
              <a:t>podzemní orgán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708019"/>
          </a:xfrm>
        </p:spPr>
        <p:txBody>
          <a:bodyPr/>
          <a:lstStyle/>
          <a:p>
            <a:r>
              <a:rPr lang="cs-CZ" dirty="0" smtClean="0"/>
              <a:t>KOŘENOVÝ SYSTÉM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14"/>
          <p:cNvSpPr txBox="1">
            <a:spLocks noChangeArrowheads="1"/>
          </p:cNvSpPr>
          <p:nvPr/>
        </p:nvSpPr>
        <p:spPr bwMode="auto">
          <a:xfrm>
            <a:off x="214282" y="1571612"/>
            <a:ext cx="364333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4.: </a:t>
            </a:r>
            <a:r>
              <a:rPr lang="cs-CZ" sz="2200" dirty="0" smtClean="0">
                <a:latin typeface="Constantia" pitchFamily="18" charset="0"/>
              </a:rPr>
              <a:t>Hlavní kořen</a:t>
            </a:r>
            <a:br>
              <a:rPr lang="cs-CZ" sz="2200" dirty="0" smtClean="0">
                <a:latin typeface="Constantia" pitchFamily="18" charset="0"/>
              </a:rPr>
            </a:br>
            <a:r>
              <a:rPr lang="cs-CZ" sz="2200" dirty="0" smtClean="0">
                <a:latin typeface="Constantia" pitchFamily="18" charset="0"/>
              </a:rPr>
              <a:t>s postranními kořeny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6" name="TextovéPole 14"/>
          <p:cNvSpPr txBox="1">
            <a:spLocks noChangeArrowheads="1"/>
          </p:cNvSpPr>
          <p:nvPr/>
        </p:nvSpPr>
        <p:spPr bwMode="auto">
          <a:xfrm>
            <a:off x="4572000" y="1571612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5.: </a:t>
            </a:r>
            <a:r>
              <a:rPr lang="cs-CZ" sz="2200" dirty="0" smtClean="0">
                <a:latin typeface="Constantia" pitchFamily="18" charset="0"/>
              </a:rPr>
              <a:t>Svazčité kořeny</a:t>
            </a:r>
            <a:endParaRPr lang="cs-CZ" sz="2200" dirty="0">
              <a:latin typeface="Constantia" pitchFamily="18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2786082" cy="3628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428868"/>
            <a:ext cx="3357586" cy="27897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39893"/>
            <a:ext cx="8229600" cy="4960941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kořenová pokožka</a:t>
            </a:r>
            <a:r>
              <a:rPr lang="cs-CZ" dirty="0" smtClean="0"/>
              <a:t> na povrchu – vychlípením vznikají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kořenové vlásky</a:t>
            </a:r>
            <a:r>
              <a:rPr lang="cs-CZ" dirty="0" smtClean="0"/>
              <a:t> = čerpání vody a minerálních látek z půdy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prvotní kůra</a:t>
            </a:r>
            <a:r>
              <a:rPr lang="cs-CZ" dirty="0" smtClean="0"/>
              <a:t> pod pokožkou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válec</a:t>
            </a:r>
            <a:r>
              <a:rPr lang="cs-CZ" dirty="0" smtClean="0"/>
              <a:t> – zde vznikají postranní kořeny + obsahuje vodivé pletivo = cévní svazky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dřeň</a:t>
            </a:r>
            <a:r>
              <a:rPr lang="cs-CZ" dirty="0" smtClean="0"/>
              <a:t> uprostřed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dělivé pletivo</a:t>
            </a:r>
            <a:r>
              <a:rPr lang="cs-CZ" dirty="0" smtClean="0"/>
              <a:t> na vrcholu kořene – chráněno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kořenovou čepičkou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857232"/>
            <a:ext cx="822960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STAVBA KOŘENE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01093"/>
            <a:ext cx="6000792" cy="5656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14"/>
          <p:cNvSpPr txBox="1">
            <a:spLocks noChangeArrowheads="1"/>
          </p:cNvSpPr>
          <p:nvPr/>
        </p:nvSpPr>
        <p:spPr bwMode="auto">
          <a:xfrm>
            <a:off x="428596" y="78579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6.: </a:t>
            </a:r>
            <a:r>
              <a:rPr lang="cs-CZ" sz="2200" dirty="0" smtClean="0">
                <a:latin typeface="Constantia" pitchFamily="18" charset="0"/>
              </a:rPr>
              <a:t>Příčný řez kořenem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6000760" y="1071546"/>
            <a:ext cx="3000396" cy="571504"/>
          </a:xfrm>
          <a:prstGeom prst="borderCallout1">
            <a:avLst>
              <a:gd name="adj1" fmla="val 55921"/>
              <a:gd name="adj2" fmla="val -2852"/>
              <a:gd name="adj3" fmla="val 164490"/>
              <a:gd name="adj4" fmla="val -4941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kořenová pokožka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6000760" y="5072074"/>
            <a:ext cx="1285884" cy="571504"/>
          </a:xfrm>
          <a:prstGeom prst="borderCallout1">
            <a:avLst>
              <a:gd name="adj1" fmla="val 55921"/>
              <a:gd name="adj2" fmla="val -2852"/>
              <a:gd name="adj3" fmla="val -169836"/>
              <a:gd name="adj4" fmla="val -248233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dřeň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000760" y="2143116"/>
            <a:ext cx="2428892" cy="571504"/>
          </a:xfrm>
          <a:prstGeom prst="borderCallout1">
            <a:avLst>
              <a:gd name="adj1" fmla="val 55921"/>
              <a:gd name="adj2" fmla="val -2852"/>
              <a:gd name="adj3" fmla="val 85686"/>
              <a:gd name="adj4" fmla="val -53657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prvotní kůra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6000760" y="3143248"/>
            <a:ext cx="2286016" cy="571504"/>
          </a:xfrm>
          <a:prstGeom prst="borderCallout1">
            <a:avLst>
              <a:gd name="adj1" fmla="val 55921"/>
              <a:gd name="adj2" fmla="val -2852"/>
              <a:gd name="adj3" fmla="val 119117"/>
              <a:gd name="adj4" fmla="val -75232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válec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6000760" y="4143380"/>
            <a:ext cx="2571768" cy="571504"/>
          </a:xfrm>
          <a:prstGeom prst="borderCallout1">
            <a:avLst>
              <a:gd name="adj1" fmla="val 55921"/>
              <a:gd name="adj2" fmla="val -2852"/>
              <a:gd name="adj3" fmla="val 35536"/>
              <a:gd name="adj4" fmla="val -72845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cévní svazky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uiExpand="1" build="p" animBg="1"/>
      <p:bldP spid="6" grpId="0" build="p" animBg="1"/>
      <p:bldP spid="7" grpId="0" build="p" animBg="1"/>
      <p:bldP spid="8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5"/>
            <a:ext cx="8229600" cy="4824426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zásobní kořen</a:t>
            </a:r>
            <a:r>
              <a:rPr lang="cs-CZ" dirty="0" smtClean="0"/>
              <a:t> – mrkev, křen, petržel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bulva</a:t>
            </a:r>
            <a:r>
              <a:rPr lang="cs-CZ" dirty="0" smtClean="0"/>
              <a:t> (část stonku + část kořene) – řepa, celer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hlíza</a:t>
            </a:r>
            <a:r>
              <a:rPr lang="cs-CZ" dirty="0" smtClean="0"/>
              <a:t> (zásobní a rozmnožovací) – jiřiny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vzdušný kořen</a:t>
            </a:r>
            <a:r>
              <a:rPr lang="cs-CZ" dirty="0" smtClean="0"/>
              <a:t> (přijímá vzdušnou vlhkost) – </a:t>
            </a:r>
            <a:r>
              <a:rPr lang="cs-CZ" dirty="0" err="1" smtClean="0"/>
              <a:t>monstera</a:t>
            </a: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příchytné kořeny</a:t>
            </a:r>
            <a:r>
              <a:rPr lang="cs-CZ" dirty="0" smtClean="0"/>
              <a:t> – břečťan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kořeny parazitů</a:t>
            </a:r>
            <a:r>
              <a:rPr lang="cs-CZ" dirty="0" smtClean="0"/>
              <a:t> (pronikají do vodivého pletiva jiných rostlin) – jmelí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857232"/>
            <a:ext cx="822960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PŘEMĚNY KOŘENE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5"/>
            <a:ext cx="8229600" cy="4824426"/>
          </a:xfrm>
        </p:spPr>
        <p:txBody>
          <a:bodyPr/>
          <a:lstStyle/>
          <a:p>
            <a:r>
              <a:rPr lang="cs-CZ" dirty="0" smtClean="0"/>
              <a:t>hospodářský – kulturní a léčivé rostliny</a:t>
            </a:r>
          </a:p>
          <a:p>
            <a:endParaRPr lang="cs-CZ" dirty="0" smtClean="0"/>
          </a:p>
          <a:p>
            <a:r>
              <a:rPr lang="cs-CZ" dirty="0" smtClean="0"/>
              <a:t>kořenová zelenina – potravina</a:t>
            </a:r>
          </a:p>
          <a:p>
            <a:r>
              <a:rPr lang="cs-CZ" dirty="0" smtClean="0"/>
              <a:t>cukrová řepa – výroba cukru</a:t>
            </a:r>
          </a:p>
          <a:p>
            <a:r>
              <a:rPr lang="cs-CZ" dirty="0" smtClean="0"/>
              <a:t>obsahují léčivé látky – kostival</a:t>
            </a:r>
          </a:p>
          <a:p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457200" y="857232"/>
            <a:ext cx="8229600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VÝZNAM KOŘENE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01093"/>
            <a:ext cx="6000792" cy="5656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14"/>
          <p:cNvSpPr txBox="1">
            <a:spLocks noChangeArrowheads="1"/>
          </p:cNvSpPr>
          <p:nvPr/>
        </p:nvSpPr>
        <p:spPr bwMode="auto">
          <a:xfrm>
            <a:off x="428596" y="785794"/>
            <a:ext cx="464347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 smtClean="0">
                <a:latin typeface="Constantia" pitchFamily="18" charset="0"/>
              </a:rPr>
              <a:t>6.: </a:t>
            </a:r>
            <a:r>
              <a:rPr lang="cs-CZ" sz="2200" dirty="0" smtClean="0">
                <a:latin typeface="Constantia" pitchFamily="18" charset="0"/>
              </a:rPr>
              <a:t>Příčný řez kořenem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6000760" y="1071546"/>
            <a:ext cx="3000396" cy="571504"/>
          </a:xfrm>
          <a:prstGeom prst="borderCallout1">
            <a:avLst>
              <a:gd name="adj1" fmla="val 55921"/>
              <a:gd name="adj2" fmla="val -2852"/>
              <a:gd name="adj3" fmla="val 164490"/>
              <a:gd name="adj4" fmla="val -49418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6000760" y="5072074"/>
            <a:ext cx="1285884" cy="571504"/>
          </a:xfrm>
          <a:prstGeom prst="borderCallout1">
            <a:avLst>
              <a:gd name="adj1" fmla="val 55921"/>
              <a:gd name="adj2" fmla="val -2852"/>
              <a:gd name="adj3" fmla="val -169836"/>
              <a:gd name="adj4" fmla="val -248233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000760" y="2143116"/>
            <a:ext cx="2428892" cy="571504"/>
          </a:xfrm>
          <a:prstGeom prst="borderCallout1">
            <a:avLst>
              <a:gd name="adj1" fmla="val 55921"/>
              <a:gd name="adj2" fmla="val -2852"/>
              <a:gd name="adj3" fmla="val 85686"/>
              <a:gd name="adj4" fmla="val -53657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6000760" y="3143248"/>
            <a:ext cx="2286016" cy="571504"/>
          </a:xfrm>
          <a:prstGeom prst="borderCallout1">
            <a:avLst>
              <a:gd name="adj1" fmla="val 55921"/>
              <a:gd name="adj2" fmla="val -2852"/>
              <a:gd name="adj3" fmla="val 119117"/>
              <a:gd name="adj4" fmla="val -75232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6000760" y="4143380"/>
            <a:ext cx="2571768" cy="571504"/>
          </a:xfrm>
          <a:prstGeom prst="borderCallout1">
            <a:avLst>
              <a:gd name="adj1" fmla="val 55921"/>
              <a:gd name="adj2" fmla="val -2852"/>
              <a:gd name="adj3" fmla="val 35536"/>
              <a:gd name="adj4" fmla="val -72845"/>
            </a:avLst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6143636" y="0"/>
            <a:ext cx="3000364" cy="70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Popiš obrázek</a:t>
            </a:r>
          </a:p>
          <a:p>
            <a:pPr marL="273050" marR="0" lvl="0" indent="-2730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Wingdings 2" pitchFamily="18" charset="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Citace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1.: KANDER.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6.2.2013]. Dostupný na WWW: http://commons.wikimedia.org/wiki/File:Carrots.JPG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2.: RASBAK, </a:t>
            </a:r>
            <a:r>
              <a:rPr lang="cs-CZ" sz="1600" dirty="0" err="1" smtClean="0"/>
              <a:t>Gebruiker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6.2.2013]. Dostupný na WWW: http://commons.wikimedia.org/wiki/File:Rabarber_stelen.jpg?uselang=cs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3.: </a:t>
            </a:r>
            <a:r>
              <a:rPr lang="en-US" sz="1600" dirty="0" smtClean="0"/>
              <a:t>RASBAK. </a:t>
            </a:r>
            <a:r>
              <a:rPr lang="en-US" sz="1600" i="1" dirty="0" smtClean="0"/>
              <a:t>Wikimedia Commons</a:t>
            </a:r>
            <a:r>
              <a:rPr lang="en-US" sz="1600" dirty="0" smtClean="0"/>
              <a:t> [online]. [cit. 6.2.2013].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http://commons.wikimedia.org/wiki/File:Spinacia_oleracea_Spinazie_bloeiend.jpg </a:t>
            </a: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 Obr. 4.: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5.: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6.: Archiv autora.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600" dirty="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625</Words>
  <Application>Microsoft Office PowerPoint</Application>
  <PresentationFormat>Předvádění na obrazovce (4:3)</PresentationFormat>
  <Paragraphs>106</Paragraphs>
  <Slides>15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Vegetativní rostlinné orgány</vt:lpstr>
      <vt:lpstr>Snímek 2</vt:lpstr>
      <vt:lpstr>Anotace</vt:lpstr>
      <vt:lpstr>Stavba rostlinného těla</vt:lpstr>
      <vt:lpstr>Snímek 5</vt:lpstr>
      <vt:lpstr>Snímek 6</vt:lpstr>
      <vt:lpstr>Rostlinné orgány</vt:lpstr>
      <vt:lpstr>Kořen</vt:lpstr>
      <vt:lpstr>Snímek 9</vt:lpstr>
      <vt:lpstr>Snímek 10</vt:lpstr>
      <vt:lpstr>Snímek 11</vt:lpstr>
      <vt:lpstr>Snímek 12</vt:lpstr>
      <vt:lpstr>Snímek 13</vt:lpstr>
      <vt:lpstr>Snímek 14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Vegetativní rostlinné orgány</dc:title>
  <dc:creator>dasa</dc:creator>
  <cp:lastModifiedBy>dasa</cp:lastModifiedBy>
  <cp:revision>26</cp:revision>
  <dcterms:created xsi:type="dcterms:W3CDTF">2013-02-05T15:04:04Z</dcterms:created>
  <dcterms:modified xsi:type="dcterms:W3CDTF">2013-04-15T13:40:41Z</dcterms:modified>
</cp:coreProperties>
</file>