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6" r:id="rId6"/>
    <p:sldId id="274" r:id="rId7"/>
    <p:sldId id="272" r:id="rId8"/>
    <p:sldId id="271" r:id="rId9"/>
    <p:sldId id="273" r:id="rId10"/>
    <p:sldId id="275" r:id="rId11"/>
    <p:sldId id="276" r:id="rId12"/>
    <p:sldId id="277" r:id="rId13"/>
    <p:sldId id="27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Vegetativní rostlinné orgány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85720" y="1643063"/>
          <a:ext cx="857256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72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VY_32_INOVACE_1B_07_Vegetativní</a:t>
                      </a:r>
                      <a:r>
                        <a:rPr lang="cs-CZ" baseline="0" dirty="0" smtClean="0"/>
                        <a:t> rostlinné orgány - stonek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r>
                        <a:rPr lang="cs-CZ" baseline="0" dirty="0" smtClean="0"/>
                        <a:t> únor</a:t>
                      </a:r>
                      <a:r>
                        <a:rPr lang="cs-CZ" dirty="0" smtClean="0"/>
                        <a:t>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Výklad na 1 vyučovací hodinu.</a:t>
            </a:r>
          </a:p>
          <a:p>
            <a:pPr eaLnBrk="1" hangingPunct="1"/>
            <a:r>
              <a:rPr lang="cs-CZ" sz="2000" dirty="0" smtClean="0"/>
              <a:t>Obsahuje - funkce stonku, vnější a vnitřní stavbu stonku, typy stonků, větvení stonku a přeměny stonku.</a:t>
            </a: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Popisky k obrázkům se odkrývají postupně.</a:t>
            </a:r>
          </a:p>
          <a:p>
            <a:pPr eaLnBrk="1" hangingPunct="1"/>
            <a:r>
              <a:rPr lang="cs-CZ" sz="2000" dirty="0" smtClean="0"/>
              <a:t>Procvičování - žáci popisují obrázek perem na interaktivní tabuli.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funkce:</a:t>
            </a:r>
          </a:p>
          <a:p>
            <a:pPr lvl="1"/>
            <a:r>
              <a:rPr lang="cs-CZ" dirty="0" smtClean="0"/>
              <a:t>nese ostatní orgány – listy, květy, plody</a:t>
            </a:r>
          </a:p>
          <a:p>
            <a:pPr lvl="1"/>
            <a:r>
              <a:rPr lang="cs-CZ" dirty="0" smtClean="0"/>
              <a:t>přivádí vodu a minerální látky z kořenů do listů</a:t>
            </a:r>
          </a:p>
          <a:p>
            <a:pPr lvl="1"/>
            <a:r>
              <a:rPr lang="cs-CZ" dirty="0" smtClean="0"/>
              <a:t>vede produkty FTS z listů do místa spotřeby</a:t>
            </a:r>
          </a:p>
          <a:p>
            <a:pPr lvl="1"/>
            <a:r>
              <a:rPr lang="cs-CZ" dirty="0" smtClean="0"/>
              <a:t>zajišťuje prodlužovací růst a tloustnutí</a:t>
            </a:r>
          </a:p>
          <a:p>
            <a:pPr lvl="1"/>
            <a:r>
              <a:rPr lang="cs-CZ" dirty="0" smtClean="0"/>
              <a:t>někdy zásobní</a:t>
            </a:r>
          </a:p>
          <a:p>
            <a:endParaRPr lang="cs-CZ" dirty="0" smtClean="0"/>
          </a:p>
          <a:p>
            <a:r>
              <a:rPr lang="cs-CZ" dirty="0" smtClean="0"/>
              <a:t>nadzemní orgán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1357298"/>
            <a:ext cx="3424246" cy="4560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39893"/>
            <a:ext cx="4114800" cy="3675057"/>
          </a:xfrm>
        </p:spPr>
        <p:txBody>
          <a:bodyPr/>
          <a:lstStyle/>
          <a:p>
            <a:r>
              <a:rPr lang="cs-CZ" dirty="0" smtClean="0"/>
              <a:t>členěný</a:t>
            </a:r>
          </a:p>
          <a:p>
            <a:r>
              <a:rPr lang="cs-CZ" dirty="0" smtClean="0"/>
              <a:t>pravidelné střídání 2 částí – články a uzliny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články</a:t>
            </a:r>
            <a:r>
              <a:rPr lang="cs-CZ" dirty="0" smtClean="0"/>
              <a:t> – delší úseky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uzliny</a:t>
            </a:r>
            <a:r>
              <a:rPr lang="cs-CZ" dirty="0" smtClean="0"/>
              <a:t> – kratší části, zde vyrůstají listy</a:t>
            </a:r>
          </a:p>
          <a:p>
            <a:endParaRPr lang="cs-CZ" dirty="0" smtClean="0"/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4572000" y="5929330"/>
            <a:ext cx="36433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1.: </a:t>
            </a:r>
            <a:r>
              <a:rPr lang="cs-CZ" sz="2200" dirty="0" smtClean="0">
                <a:latin typeface="Constantia" pitchFamily="18" charset="0"/>
              </a:rPr>
              <a:t>Stavba stonku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7215206" y="3286124"/>
            <a:ext cx="1643106" cy="571504"/>
          </a:xfrm>
          <a:prstGeom prst="borderCallout1">
            <a:avLst>
              <a:gd name="adj1" fmla="val 55921"/>
              <a:gd name="adj2" fmla="val -2852"/>
              <a:gd name="adj3" fmla="val 145097"/>
              <a:gd name="adj4" fmla="val -9495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uzlina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7215206" y="2071678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111157"/>
              <a:gd name="adj4" fmla="val -99973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článek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7215206" y="4429132"/>
            <a:ext cx="1643106" cy="571504"/>
          </a:xfrm>
          <a:prstGeom prst="borderCallout1">
            <a:avLst>
              <a:gd name="adj1" fmla="val 55921"/>
              <a:gd name="adj2" fmla="val -2852"/>
              <a:gd name="adj3" fmla="val 77218"/>
              <a:gd name="adj4" fmla="val -47732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 noGrp="1"/>
          </p:cNvSpPr>
          <p:nvPr>
            <p:ph type="title"/>
          </p:nvPr>
        </p:nvSpPr>
        <p:spPr bwMode="auto">
          <a:xfrm>
            <a:off x="457200" y="919164"/>
            <a:ext cx="8229600" cy="509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lang="cs-CZ" sz="2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VNĚJŠÍ STAVBA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STONKU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 animBg="1"/>
      <p:bldP spid="7" grpId="0" build="p" animBg="1"/>
      <p:bldP spid="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1500175"/>
            <a:ext cx="8229600" cy="19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pupeny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základy budoucích orgánů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vrcholu –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vrcholový pupen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růst do délky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úžlabí listů –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úžlabní pupeny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vznik postranních stonků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39893"/>
            <a:ext cx="5543560" cy="3675057"/>
          </a:xfrm>
        </p:spPr>
        <p:txBody>
          <a:bodyPr/>
          <a:lstStyle/>
          <a:p>
            <a:r>
              <a:rPr lang="cs-CZ" dirty="0" smtClean="0"/>
              <a:t>bylinný nebo dřevinný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lodyha</a:t>
            </a:r>
            <a:r>
              <a:rPr lang="cs-CZ" dirty="0" smtClean="0"/>
              <a:t> – listy z uzliny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stvol</a:t>
            </a:r>
            <a:r>
              <a:rPr lang="cs-CZ" dirty="0" smtClean="0"/>
              <a:t> – bez listů, zakončený květem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stéblo</a:t>
            </a:r>
            <a:r>
              <a:rPr lang="cs-CZ" dirty="0" smtClean="0"/>
              <a:t> – dutý, ztloustlá kolénka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857232"/>
            <a:ext cx="822960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TYPY STONKŮ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Šipka dolů 9"/>
          <p:cNvSpPr/>
          <p:nvPr/>
        </p:nvSpPr>
        <p:spPr>
          <a:xfrm>
            <a:off x="1142976" y="2071678"/>
            <a:ext cx="642942" cy="1357322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8074334">
            <a:off x="3503549" y="1805523"/>
            <a:ext cx="642942" cy="1357322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4500562" y="2285992"/>
            <a:ext cx="47149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strom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n-lt"/>
                <a:ea typeface="+mn-ea"/>
                <a:cs typeface="+mn-cs"/>
              </a:rPr>
              <a:t>– kmen a koruna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keř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+mn-lt"/>
                <a:ea typeface="+mn-ea"/>
                <a:cs typeface="+mn-cs"/>
              </a:rPr>
              <a:t> – stonek se větví od země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  <p:bldP spid="12" grpId="0" animBg="1"/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5500694" y="6427137"/>
            <a:ext cx="36433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 </a:t>
            </a:r>
            <a:r>
              <a:rPr lang="cs-CZ" sz="2200" dirty="0" smtClean="0">
                <a:latin typeface="Constantia" pitchFamily="18" charset="0"/>
              </a:rPr>
              <a:t>Lodyha, stvol, stéblo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57200" y="857232"/>
            <a:ext cx="197166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LODYHA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3671910" y="863593"/>
            <a:ext cx="197166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STVOL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6743744" y="857232"/>
            <a:ext cx="197166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STÉBLO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428736"/>
            <a:ext cx="8001056" cy="5072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/>
          <a:srcRect r="55314"/>
          <a:stretch>
            <a:fillRect/>
          </a:stretch>
        </p:blipFill>
        <p:spPr bwMode="auto">
          <a:xfrm>
            <a:off x="857224" y="2634632"/>
            <a:ext cx="2643206" cy="4223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 l="44686"/>
          <a:stretch>
            <a:fillRect/>
          </a:stretch>
        </p:blipFill>
        <p:spPr bwMode="auto">
          <a:xfrm>
            <a:off x="5214942" y="2285992"/>
            <a:ext cx="3271843" cy="4223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71613"/>
            <a:ext cx="3900486" cy="1500197"/>
          </a:xfrm>
        </p:spPr>
        <p:txBody>
          <a:bodyPr/>
          <a:lstStyle/>
          <a:p>
            <a:r>
              <a:rPr lang="cs-CZ" dirty="0" smtClean="0"/>
              <a:t>hroznovité = hlavní stonek delší než postranní stonky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457200" y="857232"/>
            <a:ext cx="822960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VĚTVENÍ STONKU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 bwMode="auto">
          <a:xfrm>
            <a:off x="4929190" y="1571612"/>
            <a:ext cx="371477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vrcholičnaté = hlavní stonek kratší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než postranní stonky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ovéPole 14"/>
          <p:cNvSpPr txBox="1">
            <a:spLocks noChangeArrowheads="1"/>
          </p:cNvSpPr>
          <p:nvPr/>
        </p:nvSpPr>
        <p:spPr bwMode="auto">
          <a:xfrm>
            <a:off x="5500694" y="6427137"/>
            <a:ext cx="36433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3.: </a:t>
            </a:r>
            <a:r>
              <a:rPr lang="cs-CZ" sz="2200" dirty="0" smtClean="0">
                <a:latin typeface="Constantia" pitchFamily="18" charset="0"/>
              </a:rPr>
              <a:t>Větvení stonku</a:t>
            </a:r>
            <a:endParaRPr lang="cs-CZ" sz="2200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4967302"/>
          </a:xfrm>
        </p:spPr>
        <p:txBody>
          <a:bodyPr/>
          <a:lstStyle/>
          <a:p>
            <a:r>
              <a:rPr lang="cs-CZ" dirty="0" smtClean="0"/>
              <a:t>pokožka</a:t>
            </a:r>
          </a:p>
          <a:p>
            <a:r>
              <a:rPr lang="cs-CZ" dirty="0" smtClean="0"/>
              <a:t>prvotní kůra – ochranná a podpůrná funkce</a:t>
            </a:r>
          </a:p>
          <a:p>
            <a:r>
              <a:rPr lang="cs-CZ" dirty="0" smtClean="0"/>
              <a:t>střední válec – obsahuje vodivé pletivo (svazky cévní – dřevo a lýko) a dřeň</a:t>
            </a:r>
          </a:p>
          <a:p>
            <a:endParaRPr lang="cs-CZ" dirty="0" smtClean="0"/>
          </a:p>
          <a:p>
            <a:r>
              <a:rPr lang="cs-CZ" dirty="0" smtClean="0"/>
              <a:t>vznik druhotné stavby stonku</a:t>
            </a:r>
          </a:p>
          <a:p>
            <a:pPr lvl="1"/>
            <a:r>
              <a:rPr lang="cs-CZ" dirty="0" smtClean="0"/>
              <a:t>činnost druhotného dělivého pletiva = kambium</a:t>
            </a:r>
          </a:p>
          <a:p>
            <a:pPr lvl="1"/>
            <a:r>
              <a:rPr lang="cs-CZ" dirty="0" smtClean="0"/>
              <a:t>produkce druhotného dřeva a lýka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509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lang="cs-CZ" sz="2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VNITŘNÍ STAVBA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STONKU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0" y="894122"/>
            <a:ext cx="6215106" cy="5892464"/>
            <a:chOff x="0" y="894122"/>
            <a:chExt cx="6215106" cy="589246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894122"/>
              <a:ext cx="6215106" cy="5892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2" name="Elipsa 11"/>
            <p:cNvSpPr/>
            <p:nvPr/>
          </p:nvSpPr>
          <p:spPr>
            <a:xfrm>
              <a:off x="2500298" y="3214686"/>
              <a:ext cx="1285884" cy="1285884"/>
            </a:xfrm>
            <a:prstGeom prst="ellips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4"/>
          <p:cNvSpPr txBox="1">
            <a:spLocks noChangeArrowheads="1"/>
          </p:cNvSpPr>
          <p:nvPr/>
        </p:nvSpPr>
        <p:spPr bwMode="auto">
          <a:xfrm>
            <a:off x="0" y="714356"/>
            <a:ext cx="36433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Příčný řez stonkem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4429124" y="214290"/>
            <a:ext cx="2000264" cy="571504"/>
          </a:xfrm>
          <a:prstGeom prst="borderCallout1">
            <a:avLst>
              <a:gd name="adj1" fmla="val 55921"/>
              <a:gd name="adj2" fmla="val -2852"/>
              <a:gd name="adj3" fmla="val 174187"/>
              <a:gd name="adj4" fmla="val -43726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pokožka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6715140" y="785794"/>
            <a:ext cx="2133616" cy="571504"/>
          </a:xfrm>
          <a:prstGeom prst="borderCallout1">
            <a:avLst>
              <a:gd name="adj1" fmla="val 55921"/>
              <a:gd name="adj2" fmla="val -2852"/>
              <a:gd name="adj3" fmla="val 174187"/>
              <a:gd name="adj4" fmla="val -122700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prvotní kůra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5572132" y="1643050"/>
            <a:ext cx="2133616" cy="571504"/>
          </a:xfrm>
          <a:prstGeom prst="borderCallout1">
            <a:avLst>
              <a:gd name="adj1" fmla="val 55921"/>
              <a:gd name="adj2" fmla="val -2852"/>
              <a:gd name="adj3" fmla="val 135401"/>
              <a:gd name="adj4" fmla="val -7594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válec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6786578" y="2428868"/>
            <a:ext cx="2071702" cy="571504"/>
          </a:xfrm>
          <a:prstGeom prst="borderCallout1">
            <a:avLst>
              <a:gd name="adj1" fmla="val 55921"/>
              <a:gd name="adj2" fmla="val -2852"/>
              <a:gd name="adj3" fmla="val 91763"/>
              <a:gd name="adj4" fmla="val -12271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svazky cévní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6286512" y="3286124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111157"/>
              <a:gd name="adj4" fmla="val -134563"/>
            </a:avLst>
          </a:prstGeom>
          <a:solidFill>
            <a:srgbClr val="FFC000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7286644" y="4000504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11765"/>
              <a:gd name="adj4" fmla="val -179795"/>
            </a:avLst>
          </a:prstGeom>
          <a:solidFill>
            <a:srgbClr val="00B0F0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5786446" y="5643578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-259750"/>
              <a:gd name="adj4" fmla="val -17358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dřeň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6572264" y="4786322"/>
            <a:ext cx="1695464" cy="571504"/>
          </a:xfrm>
          <a:prstGeom prst="borderCallout1">
            <a:avLst>
              <a:gd name="adj1" fmla="val 55921"/>
              <a:gd name="adj2" fmla="val -2852"/>
              <a:gd name="adj3" fmla="val -46418"/>
              <a:gd name="adj4" fmla="val -13837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kambium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7" grpId="0" uiExpand="1" build="p" animBg="1"/>
      <p:bldP spid="8" grpId="0" build="p" animBg="1"/>
      <p:bldP spid="9" grpId="0" build="p" animBg="1"/>
      <p:bldP spid="10" grpId="0" uiExpand="1" build="p" animBg="1"/>
      <p:bldP spid="11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4967302"/>
          </a:xfrm>
        </p:spPr>
        <p:txBody>
          <a:bodyPr/>
          <a:lstStyle/>
          <a:p>
            <a:r>
              <a:rPr lang="cs-CZ" dirty="0" smtClean="0"/>
              <a:t>oddenek – zásobní</a:t>
            </a:r>
          </a:p>
          <a:p>
            <a:r>
              <a:rPr lang="cs-CZ" dirty="0" smtClean="0"/>
              <a:t>oddenkové hlízy – zásobní – brambor</a:t>
            </a:r>
          </a:p>
          <a:p>
            <a:r>
              <a:rPr lang="cs-CZ" dirty="0" smtClean="0"/>
              <a:t>stonkové hlízy – zásobní – kedluben</a:t>
            </a:r>
          </a:p>
          <a:p>
            <a:r>
              <a:rPr lang="cs-CZ" dirty="0" smtClean="0"/>
              <a:t>šlahouny – rozmnožování – jahodník</a:t>
            </a:r>
          </a:p>
          <a:p>
            <a:r>
              <a:rPr lang="cs-CZ" dirty="0" smtClean="0"/>
              <a:t>úponky – přichycení – vinná réva</a:t>
            </a:r>
          </a:p>
          <a:p>
            <a:r>
              <a:rPr lang="cs-CZ" dirty="0" smtClean="0"/>
              <a:t>kolce – ochranná – trnka</a:t>
            </a:r>
          </a:p>
        </p:txBody>
      </p:sp>
      <p:sp>
        <p:nvSpPr>
          <p:cNvPr id="4" name="Zástupný symbol pro obsah 2"/>
          <p:cNvSpPr txBox="1"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509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lang="cs-CZ" sz="2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PŘEMĚNY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STONKU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12"/>
          <p:cNvGrpSpPr/>
          <p:nvPr/>
        </p:nvGrpSpPr>
        <p:grpSpPr>
          <a:xfrm>
            <a:off x="0" y="894122"/>
            <a:ext cx="6215106" cy="5892464"/>
            <a:chOff x="0" y="894122"/>
            <a:chExt cx="6215106" cy="589246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894122"/>
              <a:ext cx="6215106" cy="58924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2" name="Elipsa 11"/>
            <p:cNvSpPr/>
            <p:nvPr/>
          </p:nvSpPr>
          <p:spPr>
            <a:xfrm>
              <a:off x="2500298" y="3214686"/>
              <a:ext cx="1285884" cy="1285884"/>
            </a:xfrm>
            <a:prstGeom prst="ellips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4"/>
          <p:cNvSpPr txBox="1">
            <a:spLocks noChangeArrowheads="1"/>
          </p:cNvSpPr>
          <p:nvPr/>
        </p:nvSpPr>
        <p:spPr bwMode="auto">
          <a:xfrm>
            <a:off x="0" y="714356"/>
            <a:ext cx="36433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Příčný řez stonkem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4429124" y="214290"/>
            <a:ext cx="2000264" cy="571504"/>
          </a:xfrm>
          <a:prstGeom prst="borderCallout1">
            <a:avLst>
              <a:gd name="adj1" fmla="val 55921"/>
              <a:gd name="adj2" fmla="val -2852"/>
              <a:gd name="adj3" fmla="val 174187"/>
              <a:gd name="adj4" fmla="val -43726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6715140" y="785794"/>
            <a:ext cx="2133616" cy="571504"/>
          </a:xfrm>
          <a:prstGeom prst="borderCallout1">
            <a:avLst>
              <a:gd name="adj1" fmla="val 55921"/>
              <a:gd name="adj2" fmla="val -2852"/>
              <a:gd name="adj3" fmla="val 174187"/>
              <a:gd name="adj4" fmla="val -122700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5572132" y="1643050"/>
            <a:ext cx="2133616" cy="571504"/>
          </a:xfrm>
          <a:prstGeom prst="borderCallout1">
            <a:avLst>
              <a:gd name="adj1" fmla="val 55921"/>
              <a:gd name="adj2" fmla="val -2852"/>
              <a:gd name="adj3" fmla="val 135401"/>
              <a:gd name="adj4" fmla="val -7594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6786578" y="2428868"/>
            <a:ext cx="2071702" cy="571504"/>
          </a:xfrm>
          <a:prstGeom prst="borderCallout1">
            <a:avLst>
              <a:gd name="adj1" fmla="val 55921"/>
              <a:gd name="adj2" fmla="val -2852"/>
              <a:gd name="adj3" fmla="val 91763"/>
              <a:gd name="adj4" fmla="val -12271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6286512" y="3286124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111157"/>
              <a:gd name="adj4" fmla="val -134563"/>
            </a:avLst>
          </a:prstGeom>
          <a:solidFill>
            <a:srgbClr val="FFC000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7286644" y="4000504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11765"/>
              <a:gd name="adj4" fmla="val -179795"/>
            </a:avLst>
          </a:prstGeom>
          <a:solidFill>
            <a:srgbClr val="00B0F0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5786446" y="5643578"/>
            <a:ext cx="1562112" cy="571504"/>
          </a:xfrm>
          <a:prstGeom prst="borderCallout1">
            <a:avLst>
              <a:gd name="adj1" fmla="val 55921"/>
              <a:gd name="adj2" fmla="val -2852"/>
              <a:gd name="adj3" fmla="val -259750"/>
              <a:gd name="adj4" fmla="val -17358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6572264" y="4786322"/>
            <a:ext cx="1695464" cy="571504"/>
          </a:xfrm>
          <a:prstGeom prst="borderCallout1">
            <a:avLst>
              <a:gd name="adj1" fmla="val 55921"/>
              <a:gd name="adj2" fmla="val -2852"/>
              <a:gd name="adj3" fmla="val -46418"/>
              <a:gd name="adj4" fmla="val -138379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0" y="214290"/>
            <a:ext cx="2714612" cy="509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Popiš obrázek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3.: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4.: Archiv autora.</a:t>
            </a:r>
          </a:p>
          <a:p>
            <a:pPr marL="514350" indent="-514350" eaLnBrk="1" hangingPunct="1">
              <a:buSzPct val="100000"/>
              <a:buNone/>
            </a:pP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464</Words>
  <Application>Microsoft Office PowerPoint</Application>
  <PresentationFormat>Předvádění na obrazovce (4:3)</PresentationFormat>
  <Paragraphs>90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Vegetativní rostlinné orgány</vt:lpstr>
      <vt:lpstr>Snímek 2</vt:lpstr>
      <vt:lpstr>Anotace</vt:lpstr>
      <vt:lpstr>Stonek</vt:lpstr>
      <vt:lpstr>VNĚJŠÍ STAVBA STONKU</vt:lpstr>
      <vt:lpstr>Snímek 6</vt:lpstr>
      <vt:lpstr>Snímek 7</vt:lpstr>
      <vt:lpstr>Snímek 8</vt:lpstr>
      <vt:lpstr>Snímek 9</vt:lpstr>
      <vt:lpstr>VNITŘNÍ STAVBA STONKU</vt:lpstr>
      <vt:lpstr>Snímek 11</vt:lpstr>
      <vt:lpstr>PŘEMĚNY STONKU</vt:lpstr>
      <vt:lpstr>Snímek 13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Vegetativní rostlinné orgány</dc:title>
  <dc:creator>dasa</dc:creator>
  <cp:lastModifiedBy>dasa</cp:lastModifiedBy>
  <cp:revision>12</cp:revision>
  <dcterms:created xsi:type="dcterms:W3CDTF">2013-02-11T20:15:44Z</dcterms:created>
  <dcterms:modified xsi:type="dcterms:W3CDTF">2013-04-15T13:57:43Z</dcterms:modified>
</cp:coreProperties>
</file>