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6" r:id="rId7"/>
    <p:sldId id="270" r:id="rId8"/>
    <p:sldId id="271" r:id="rId9"/>
    <p:sldId id="273" r:id="rId10"/>
    <p:sldId id="274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9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56" autoAdjust="0"/>
    <p:restoredTop sz="94660"/>
  </p:normalViewPr>
  <p:slideViewPr>
    <p:cSldViewPr>
      <p:cViewPr>
        <p:scale>
          <a:sx n="60" d="100"/>
          <a:sy n="60" d="100"/>
        </p:scale>
        <p:origin x="-36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3EC1A-CEE6-48CE-9D77-1E05B18239A3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B5067-87AF-4E82-A62A-306AB8587E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4903F-592C-4897-BE6A-D1371F4F15CA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B2E99-C499-4A38-A979-4D87A2D4B2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98179-55BC-43C8-8FD8-F52C08A047BC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26F03-0B89-4BCA-84EF-5C0C828610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999F7-4F1D-435F-B395-E596EE97B9A7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B2A29-9A61-47FC-AB05-83800F873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8F979-FD59-4563-AEA4-A26AFC88EDA1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CA32A-AA3A-4F13-BB4A-B753D75DC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272BD-3AE6-40A6-876D-B2FD8907E006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442A1-46B3-4D5B-ACDD-9E0F47D6B2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759-8AC8-4840-898E-B718BC5E2DF9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0FCFB-D3CD-4C16-86C6-E59CF96FA0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9EED1-77CF-4A31-9DED-90FA7C594016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D8361-BF54-4431-8B2F-A03E405DBC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9C3BA-8E3E-49E3-97C1-E69D5A770774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66D8E-6AC7-4A37-A52A-6AF38E4AA6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43E2D-D265-495B-AD0B-DA7A03E531A9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8D6B-A13D-4F24-B70C-7C92094147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DA220-AF3D-4954-81A1-8E8BBC57E3DE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EFA33-E9E9-499D-9854-224AC22A1A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9EB57B-7511-4E65-9339-08C3AFBF6357}" type="datetimeFigureOut">
              <a:rPr lang="cs-CZ"/>
              <a:pPr>
                <a:defRPr/>
              </a:pPr>
              <a:t>15.4.2013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77D581-5534-41AE-A079-22D5A95AF7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ransition spd="med">
    <p:pull dir="r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EB641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39639D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Vegetativní rostlinné orgány</a:t>
            </a:r>
            <a:endParaRPr lang="cs-CZ" dirty="0"/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endParaRPr lang="cs-CZ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285750" y="1643063"/>
          <a:ext cx="8572560" cy="25958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5725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NÁZEV</a:t>
                      </a:r>
                      <a:r>
                        <a:rPr lang="cs-CZ" b="0" baseline="0" dirty="0" smtClean="0"/>
                        <a:t> ŠKOLY: Gymnázium Lovosice, Sady p</a:t>
                      </a:r>
                      <a:r>
                        <a:rPr lang="en-US" b="0" baseline="0" dirty="0" err="1" smtClean="0"/>
                        <a:t>i</a:t>
                      </a:r>
                      <a:r>
                        <a:rPr lang="cs-CZ" b="0" baseline="0" dirty="0" err="1" smtClean="0"/>
                        <a:t>onýrů</a:t>
                      </a:r>
                      <a:r>
                        <a:rPr lang="cs-CZ" b="0" baseline="0" dirty="0" smtClean="0"/>
                        <a:t> 600</a:t>
                      </a:r>
                      <a:r>
                        <a:rPr lang="en-US" b="0" baseline="0" dirty="0" smtClean="0"/>
                        <a:t>/</a:t>
                      </a:r>
                      <a:r>
                        <a:rPr lang="cs-CZ" b="0" baseline="0" dirty="0" smtClean="0"/>
                        <a:t>6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CZ.1.07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1.5.00</a:t>
                      </a:r>
                      <a:r>
                        <a:rPr lang="en-US" dirty="0" smtClean="0"/>
                        <a:t>/</a:t>
                      </a:r>
                      <a:r>
                        <a:rPr lang="cs-CZ" dirty="0" smtClean="0"/>
                        <a:t>34.1073</a:t>
                      </a:r>
                      <a:endParaRPr lang="cs-CZ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MATERIÁLU: VY_32_INOVACE_1B_08_Vegetativní</a:t>
                      </a:r>
                      <a:r>
                        <a:rPr lang="cs-CZ" baseline="0" dirty="0" smtClean="0"/>
                        <a:t> rostlinné orgány - list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SADY: Botanika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ROČNÍK: sekunda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VZNIKU:</a:t>
                      </a:r>
                      <a:r>
                        <a:rPr lang="cs-CZ" baseline="0" dirty="0" smtClean="0"/>
                        <a:t> únor</a:t>
                      </a:r>
                      <a:r>
                        <a:rPr lang="cs-CZ" dirty="0" smtClean="0"/>
                        <a:t> 2013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Mgr. Dagmar Ročková</a:t>
                      </a:r>
                      <a:endParaRPr lang="cs-CZ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55" name="Picture 5" descr="GYMLOVO_logo BR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8" y="500063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6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4637109"/>
          </a:xfrm>
        </p:spPr>
        <p:txBody>
          <a:bodyPr/>
          <a:lstStyle/>
          <a:p>
            <a:pPr eaLnBrk="1" hangingPunct="1"/>
            <a:r>
              <a:rPr lang="cs-CZ" sz="2000" dirty="0" smtClean="0"/>
              <a:t>Výklad na 2 vyučovací hodiny.</a:t>
            </a:r>
          </a:p>
          <a:p>
            <a:pPr eaLnBrk="1" hangingPunct="1"/>
            <a:r>
              <a:rPr lang="cs-CZ" sz="2000" dirty="0" smtClean="0"/>
              <a:t>Obsahuje - obecná charakteristika a funkce listu, postavení listů na stonku, vnější a vnitřní stavba listu, tvary jednoduchých a složených listů, okraj listové čepele, typy žilnatiny, přeměny listu a význam.</a:t>
            </a:r>
          </a:p>
          <a:p>
            <a:pPr eaLnBrk="1" hangingPunct="1">
              <a:buFont typeface="Wingdings 2" pitchFamily="18" charset="2"/>
              <a:buNone/>
            </a:pPr>
            <a:endParaRPr lang="cs-CZ" sz="2000" dirty="0" smtClean="0"/>
          </a:p>
          <a:p>
            <a:pPr eaLnBrk="1" hangingPunct="1">
              <a:buFont typeface="Wingdings 2" pitchFamily="18" charset="2"/>
              <a:buNone/>
            </a:pPr>
            <a:endParaRPr lang="cs-CZ" sz="2000" dirty="0" smtClean="0"/>
          </a:p>
          <a:p>
            <a:pPr eaLnBrk="1" hangingPunct="1"/>
            <a:r>
              <a:rPr lang="cs-CZ" sz="2000" dirty="0" smtClean="0"/>
              <a:t>Pro přechod snímků použita animace – odkrýt doprava nahoru, některé snímky žákům skryty.</a:t>
            </a:r>
          </a:p>
          <a:p>
            <a:pPr eaLnBrk="1" hangingPunct="1"/>
            <a:r>
              <a:rPr lang="cs-CZ" sz="2000" dirty="0" smtClean="0"/>
              <a:t>Text je rolován po odstavcích, případně po jednotlivých odrážkách – dle potřeby k výuce.</a:t>
            </a:r>
          </a:p>
          <a:p>
            <a:pPr eaLnBrk="1" hangingPunct="1"/>
            <a:r>
              <a:rPr lang="cs-CZ" sz="2000" dirty="0" smtClean="0"/>
              <a:t>U obrázků použita animace – zmizení.</a:t>
            </a:r>
          </a:p>
          <a:p>
            <a:pPr eaLnBrk="1" hangingPunct="1"/>
            <a:r>
              <a:rPr lang="cs-CZ" sz="2000" dirty="0" smtClean="0"/>
              <a:t>Popisky obrázků - postupné odkrytí.</a:t>
            </a:r>
          </a:p>
          <a:p>
            <a:pPr eaLnBrk="1" hangingPunct="1"/>
            <a:r>
              <a:rPr lang="cs-CZ" sz="2000" dirty="0" smtClean="0"/>
              <a:t>Procvičování na konci - žáci zapisují perem na interaktivní tabuli.</a:t>
            </a: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149350"/>
            <a:ext cx="3424237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163"/>
            <a:ext cx="5186363" cy="4389437"/>
          </a:xfrm>
        </p:spPr>
        <p:txBody>
          <a:bodyPr/>
          <a:lstStyle/>
          <a:p>
            <a:r>
              <a:rPr lang="cs-CZ" smtClean="0"/>
              <a:t>funkce:</a:t>
            </a:r>
          </a:p>
          <a:p>
            <a:pPr lvl="1"/>
            <a:r>
              <a:rPr lang="cs-CZ" smtClean="0"/>
              <a:t>FTS</a:t>
            </a:r>
          </a:p>
          <a:p>
            <a:pPr lvl="1"/>
            <a:r>
              <a:rPr lang="cs-CZ" smtClean="0"/>
              <a:t>průduchy – výměna plynů a odpařování vody</a:t>
            </a:r>
          </a:p>
          <a:p>
            <a:endParaRPr lang="cs-CZ" smtClean="0"/>
          </a:p>
          <a:p>
            <a:r>
              <a:rPr lang="cs-CZ" smtClean="0"/>
              <a:t>nadzemní orgán</a:t>
            </a:r>
          </a:p>
          <a:p>
            <a:r>
              <a:rPr lang="cs-CZ" smtClean="0"/>
              <a:t>ukončený růst (na rozdíl od kořenů a stonků)</a:t>
            </a:r>
          </a:p>
          <a:p>
            <a:r>
              <a:rPr lang="cs-CZ" smtClean="0"/>
              <a:t>vyrůstá z uzlin stonku</a:t>
            </a:r>
          </a:p>
          <a:p>
            <a:endParaRPr lang="cs-CZ" smtClean="0"/>
          </a:p>
        </p:txBody>
      </p:sp>
      <p:sp>
        <p:nvSpPr>
          <p:cNvPr id="16388" name="TextovéPole 14"/>
          <p:cNvSpPr txBox="1">
            <a:spLocks noChangeArrowheads="1"/>
          </p:cNvSpPr>
          <p:nvPr/>
        </p:nvSpPr>
        <p:spPr bwMode="auto">
          <a:xfrm>
            <a:off x="4572000" y="5929313"/>
            <a:ext cx="36433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1.: </a:t>
            </a:r>
            <a:r>
              <a:rPr lang="cs-CZ" sz="2200">
                <a:latin typeface="Constantia" pitchFamily="18" charset="0"/>
              </a:rPr>
              <a:t>Stavba stonku</a:t>
            </a:r>
          </a:p>
        </p:txBody>
      </p:sp>
      <p:sp>
        <p:nvSpPr>
          <p:cNvPr id="6" name="Čárový popisek 1 5"/>
          <p:cNvSpPr/>
          <p:nvPr/>
        </p:nvSpPr>
        <p:spPr>
          <a:xfrm>
            <a:off x="7429500" y="1143000"/>
            <a:ext cx="1562100" cy="571500"/>
          </a:xfrm>
          <a:prstGeom prst="borderCallout1">
            <a:avLst>
              <a:gd name="adj1" fmla="val 55921"/>
              <a:gd name="adj2" fmla="val -2852"/>
              <a:gd name="adj3" fmla="val 246914"/>
              <a:gd name="adj4" fmla="val -73366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článek</a:t>
            </a:r>
          </a:p>
        </p:txBody>
      </p:sp>
      <p:sp>
        <p:nvSpPr>
          <p:cNvPr id="7" name="Čárový popisek 1 6"/>
          <p:cNvSpPr/>
          <p:nvPr/>
        </p:nvSpPr>
        <p:spPr>
          <a:xfrm>
            <a:off x="7286625" y="3429000"/>
            <a:ext cx="1643063" cy="571500"/>
          </a:xfrm>
          <a:prstGeom prst="borderCallout1">
            <a:avLst>
              <a:gd name="adj1" fmla="val 55921"/>
              <a:gd name="adj2" fmla="val -2852"/>
              <a:gd name="adj3" fmla="val 79643"/>
              <a:gd name="adj4" fmla="val -5953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uzlina</a:t>
            </a:r>
          </a:p>
        </p:txBody>
      </p:sp>
      <p:sp>
        <p:nvSpPr>
          <p:cNvPr id="8" name="Čárový popisek 1 7"/>
          <p:cNvSpPr/>
          <p:nvPr/>
        </p:nvSpPr>
        <p:spPr>
          <a:xfrm>
            <a:off x="7286625" y="5072063"/>
            <a:ext cx="1643063" cy="571500"/>
          </a:xfrm>
          <a:prstGeom prst="borderCallout1">
            <a:avLst>
              <a:gd name="adj1" fmla="val 55921"/>
              <a:gd name="adj2" fmla="val -2852"/>
              <a:gd name="adj3" fmla="val -56115"/>
              <a:gd name="adj4" fmla="val -8945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 animBg="1"/>
      <p:bldP spid="7" grpId="0" build="p" animBg="1"/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9875"/>
            <a:ext cx="4114800" cy="3675063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sp>
        <p:nvSpPr>
          <p:cNvPr id="17410" name="Zástupný symbol pro obsah 2"/>
          <p:cNvSpPr txBox="1">
            <a:spLocks/>
          </p:cNvSpPr>
          <p:nvPr/>
        </p:nvSpPr>
        <p:spPr bwMode="auto">
          <a:xfrm>
            <a:off x="457200" y="857250"/>
            <a:ext cx="8229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POSTAVENÍ LISTŮ NA STONKU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457200" y="1500188"/>
            <a:ext cx="822960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None/>
            </a:pPr>
            <a:endParaRPr lang="cs-CZ" sz="2600">
              <a:latin typeface="Constantia" pitchFamily="18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 bwMode="auto">
          <a:xfrm>
            <a:off x="500063" y="1506538"/>
            <a:ext cx="2500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defRPr/>
            </a:pP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STŘÍDAVÉ</a:t>
            </a: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 bwMode="auto">
          <a:xfrm>
            <a:off x="3357563" y="1506538"/>
            <a:ext cx="2500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defRPr/>
            </a:pP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VSTŘÍCNÉ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 bwMode="auto">
          <a:xfrm>
            <a:off x="6286500" y="1506538"/>
            <a:ext cx="2500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defRPr/>
            </a:pPr>
            <a:r>
              <a:rPr lang="cs-C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PŘESLENITÉ</a:t>
            </a:r>
          </a:p>
        </p:txBody>
      </p:sp>
      <p:sp>
        <p:nvSpPr>
          <p:cNvPr id="17415" name="TextovéPole 14"/>
          <p:cNvSpPr txBox="1">
            <a:spLocks noChangeArrowheads="1"/>
          </p:cNvSpPr>
          <p:nvPr/>
        </p:nvSpPr>
        <p:spPr bwMode="auto">
          <a:xfrm>
            <a:off x="5000625" y="6215063"/>
            <a:ext cx="4214813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2.: </a:t>
            </a:r>
            <a:r>
              <a:rPr lang="cs-CZ" sz="2200">
                <a:latin typeface="Constantia" pitchFamily="18" charset="0"/>
              </a:rPr>
              <a:t>Postavení listů na stonku</a:t>
            </a:r>
          </a:p>
        </p:txBody>
      </p:sp>
      <p:pic>
        <p:nvPicPr>
          <p:cNvPr id="1030" name="Picture 6" descr="File:Ulistnieni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38" y="2286000"/>
            <a:ext cx="8431212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Přímá spojovací čára 19"/>
          <p:cNvCxnSpPr/>
          <p:nvPr/>
        </p:nvCxnSpPr>
        <p:spPr>
          <a:xfrm flipV="1">
            <a:off x="3500438" y="2000250"/>
            <a:ext cx="785812" cy="500063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10800000">
            <a:off x="4286250" y="2000250"/>
            <a:ext cx="1062038" cy="49053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  <p:bldP spid="13" grpId="0" build="p"/>
      <p:bldP spid="1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967287"/>
          </a:xfrm>
        </p:spPr>
        <p:txBody>
          <a:bodyPr/>
          <a:lstStyle/>
          <a:p>
            <a:r>
              <a:rPr lang="cs-CZ" dirty="0" smtClean="0"/>
              <a:t>řapíkaté listy – řapík a čepel</a:t>
            </a:r>
          </a:p>
          <a:p>
            <a:r>
              <a:rPr lang="cs-CZ" dirty="0" smtClean="0"/>
              <a:t>přisedlé listy – nemají řapík, mají pouze čepel</a:t>
            </a:r>
          </a:p>
          <a:p>
            <a:r>
              <a:rPr lang="cs-CZ" dirty="0" smtClean="0"/>
              <a:t>párové palisty – na bázi řapíku</a:t>
            </a:r>
          </a:p>
          <a:p>
            <a:pPr lvl="1"/>
            <a:r>
              <a:rPr lang="cs-CZ" dirty="0" smtClean="0"/>
              <a:t>opadávají – buk lesní</a:t>
            </a:r>
          </a:p>
          <a:p>
            <a:pPr lvl="1"/>
            <a:r>
              <a:rPr lang="cs-CZ" dirty="0" smtClean="0"/>
              <a:t>vytrvávají – hrách setý</a:t>
            </a:r>
          </a:p>
          <a:p>
            <a:pPr lvl="1"/>
            <a:r>
              <a:rPr lang="cs-CZ" dirty="0" smtClean="0"/>
              <a:t>přeměna v trny – trnovník akát</a:t>
            </a:r>
          </a:p>
          <a:p>
            <a:endParaRPr lang="cs-CZ" dirty="0" smtClean="0"/>
          </a:p>
          <a:p>
            <a:r>
              <a:rPr lang="cs-CZ" dirty="0" smtClean="0"/>
              <a:t>řapík obsahuje vodivé pletivo – přívod živin do čepele</a:t>
            </a:r>
          </a:p>
          <a:p>
            <a:r>
              <a:rPr lang="cs-CZ" dirty="0" smtClean="0"/>
              <a:t>vodivé pletivo v čepeli tvoří žilnatinu – rozvod živin + zpevnění čepele</a:t>
            </a:r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 lIns="91440" rIns="91440" bIns="45720" anchor="t"/>
          <a:lstStyle/>
          <a:p>
            <a:pPr marL="273050" indent="-27305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r>
              <a:rPr lang="cs-CZ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VNĚJŠÍ STAVBA LISTU</a:t>
            </a:r>
            <a:endParaRPr lang="cs-CZ" sz="2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bdélník 3"/>
          <p:cNvSpPr>
            <a:spLocks noChangeArrowheads="1"/>
          </p:cNvSpPr>
          <p:nvPr/>
        </p:nvSpPr>
        <p:spPr bwMode="auto">
          <a:xfrm>
            <a:off x="4786313" y="6457950"/>
            <a:ext cx="3895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3.: Vnější stavba listu</a:t>
            </a:r>
            <a:endParaRPr lang="cs-CZ">
              <a:latin typeface="Constantia" pitchFamily="18" charset="0"/>
            </a:endParaRPr>
          </a:p>
        </p:txBody>
      </p:sp>
      <p:pic>
        <p:nvPicPr>
          <p:cNvPr id="2052" name="Picture 4" descr="File:3coloured le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571500"/>
            <a:ext cx="32956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Čárový popisek 1 6"/>
          <p:cNvSpPr/>
          <p:nvPr/>
        </p:nvSpPr>
        <p:spPr>
          <a:xfrm>
            <a:off x="6572250" y="3143250"/>
            <a:ext cx="1562100" cy="571500"/>
          </a:xfrm>
          <a:prstGeom prst="borderCallout1">
            <a:avLst>
              <a:gd name="adj1" fmla="val 55921"/>
              <a:gd name="adj2" fmla="val -2852"/>
              <a:gd name="adj3" fmla="val -90053"/>
              <a:gd name="adj4" fmla="val -154075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žilnatina</a:t>
            </a:r>
          </a:p>
        </p:txBody>
      </p:sp>
      <p:sp>
        <p:nvSpPr>
          <p:cNvPr id="8" name="Čárový popisek 1 7"/>
          <p:cNvSpPr/>
          <p:nvPr/>
        </p:nvSpPr>
        <p:spPr>
          <a:xfrm>
            <a:off x="6858000" y="1285875"/>
            <a:ext cx="1643063" cy="571500"/>
          </a:xfrm>
          <a:prstGeom prst="borderCallout1">
            <a:avLst>
              <a:gd name="adj1" fmla="val 55921"/>
              <a:gd name="adj2" fmla="val -2852"/>
              <a:gd name="adj3" fmla="val 128128"/>
              <a:gd name="adj4" fmla="val -119404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čepel</a:t>
            </a:r>
          </a:p>
        </p:txBody>
      </p:sp>
      <p:sp>
        <p:nvSpPr>
          <p:cNvPr id="9" name="Čárový popisek 1 8"/>
          <p:cNvSpPr/>
          <p:nvPr/>
        </p:nvSpPr>
        <p:spPr>
          <a:xfrm>
            <a:off x="6715125" y="4929188"/>
            <a:ext cx="1643063" cy="571500"/>
          </a:xfrm>
          <a:prstGeom prst="borderCallout1">
            <a:avLst>
              <a:gd name="adj1" fmla="val 55921"/>
              <a:gd name="adj2" fmla="val -2852"/>
              <a:gd name="adj3" fmla="val 33581"/>
              <a:gd name="adj4" fmla="val -180113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řapík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  <p:bldP spid="8" grpId="0" build="p" animBg="1"/>
      <p:bldP spid="9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File:Lisc li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276345">
            <a:off x="855663" y="3803650"/>
            <a:ext cx="2357438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2857500"/>
          </a:xfrm>
        </p:spPr>
        <p:txBody>
          <a:bodyPr/>
          <a:lstStyle/>
          <a:p>
            <a:pPr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jednoduché listy</a:t>
            </a:r>
            <a:r>
              <a:rPr lang="cs-CZ" dirty="0" smtClean="0"/>
              <a:t> – čepel souvislá, různě členěná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složené listy</a:t>
            </a:r>
            <a:r>
              <a:rPr lang="cs-CZ" dirty="0" smtClean="0"/>
              <a:t> – čepel rozdělena na různý počet samostatných lístků</a:t>
            </a:r>
          </a:p>
          <a:p>
            <a:pPr lvl="1">
              <a:defRPr/>
            </a:pPr>
            <a:r>
              <a:rPr lang="cs-CZ" dirty="0" smtClean="0"/>
              <a:t>dlanitě složené</a:t>
            </a:r>
          </a:p>
          <a:p>
            <a:pPr lvl="1">
              <a:defRPr/>
            </a:pPr>
            <a:r>
              <a:rPr lang="cs-CZ" dirty="0" smtClean="0"/>
              <a:t>zpeřené</a:t>
            </a:r>
          </a:p>
          <a:p>
            <a:pPr>
              <a:defRPr/>
            </a:pPr>
            <a:endParaRPr lang="cs-CZ" dirty="0" smtClean="0"/>
          </a:p>
        </p:txBody>
      </p:sp>
      <p:sp>
        <p:nvSpPr>
          <p:cNvPr id="20483" name="Zástupný symbol pro obsah 2"/>
          <p:cNvSpPr txBox="1">
            <a:spLocks/>
          </p:cNvSpPr>
          <p:nvPr/>
        </p:nvSpPr>
        <p:spPr bwMode="auto">
          <a:xfrm>
            <a:off x="457200" y="704850"/>
            <a:ext cx="8229600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STAVBA LISTOVĚ ČEPELE</a:t>
            </a:r>
          </a:p>
        </p:txBody>
      </p:sp>
      <p:pic>
        <p:nvPicPr>
          <p:cNvPr id="23554" name="Picture 2" descr="File:Fraxinus excelsior20090717 9.jpg"/>
          <p:cNvPicPr>
            <a:picLocks noChangeAspect="1" noChangeArrowheads="1"/>
          </p:cNvPicPr>
          <p:nvPr/>
        </p:nvPicPr>
        <p:blipFill>
          <a:blip r:embed="rId3"/>
          <a:srcRect l="2022" t="3751"/>
          <a:stretch>
            <a:fillRect/>
          </a:stretch>
        </p:blipFill>
        <p:spPr bwMode="auto">
          <a:xfrm>
            <a:off x="4408488" y="3071813"/>
            <a:ext cx="4021137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Obdélník 5"/>
          <p:cNvSpPr>
            <a:spLocks noChangeArrowheads="1"/>
          </p:cNvSpPr>
          <p:nvPr/>
        </p:nvSpPr>
        <p:spPr bwMode="auto">
          <a:xfrm>
            <a:off x="4786313" y="6457950"/>
            <a:ext cx="3895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5.: Složený list</a:t>
            </a:r>
            <a:endParaRPr lang="cs-CZ">
              <a:latin typeface="Constantia" pitchFamily="18" charset="0"/>
            </a:endParaRPr>
          </a:p>
        </p:txBody>
      </p:sp>
      <p:sp>
        <p:nvSpPr>
          <p:cNvPr id="20486" name="Obdélník 6"/>
          <p:cNvSpPr>
            <a:spLocks noChangeArrowheads="1"/>
          </p:cNvSpPr>
          <p:nvPr/>
        </p:nvSpPr>
        <p:spPr bwMode="auto">
          <a:xfrm>
            <a:off x="357188" y="6457950"/>
            <a:ext cx="3895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4.: Jednoduchý list</a:t>
            </a: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 txBox="1">
            <a:spLocks/>
          </p:cNvSpPr>
          <p:nvPr/>
        </p:nvSpPr>
        <p:spPr bwMode="auto">
          <a:xfrm>
            <a:off x="457200" y="704850"/>
            <a:ext cx="8229600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TVARY JEDNODUCHÝCH LISTŮ</a:t>
            </a:r>
          </a:p>
        </p:txBody>
      </p:sp>
      <p:pic>
        <p:nvPicPr>
          <p:cNvPr id="21506" name="Picture 5"/>
          <p:cNvPicPr>
            <a:picLocks noChangeAspect="1" noChangeArrowheads="1"/>
          </p:cNvPicPr>
          <p:nvPr/>
        </p:nvPicPr>
        <p:blipFill>
          <a:blip r:embed="rId2"/>
          <a:srcRect l="18994" t="19510" r="11604" b="15538"/>
          <a:stretch>
            <a:fillRect/>
          </a:stretch>
        </p:blipFill>
        <p:spPr bwMode="auto">
          <a:xfrm>
            <a:off x="107950" y="1484313"/>
            <a:ext cx="6480175" cy="454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Obdélník 5"/>
          <p:cNvSpPr>
            <a:spLocks noChangeArrowheads="1"/>
          </p:cNvSpPr>
          <p:nvPr/>
        </p:nvSpPr>
        <p:spPr bwMode="auto">
          <a:xfrm>
            <a:off x="1755775" y="6457950"/>
            <a:ext cx="389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6.: Jednoduché listy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6481763" y="785813"/>
            <a:ext cx="2843212" cy="588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/>
            <a:r>
              <a:rPr lang="cs-CZ" sz="2000" dirty="0">
                <a:latin typeface="Constantia" pitchFamily="18" charset="0"/>
              </a:rPr>
              <a:t>a) šídlovitý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b) čárkovitý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c) podlouhle kopinatý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d) kopinatý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e) zašpičatěle kopinatý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f) vejčitý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g) eliptický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h) kopisťovitý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i) lžícovitý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j) vejčitý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k) okrouhlý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l) ledvinitý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m) klínovitý</a:t>
            </a: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n) srdčitý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o) </a:t>
            </a:r>
            <a:r>
              <a:rPr lang="cs-CZ" sz="2000" dirty="0" err="1">
                <a:latin typeface="Constantia" pitchFamily="18" charset="0"/>
              </a:rPr>
              <a:t>kosníkovitý</a:t>
            </a:r>
            <a:endParaRPr lang="cs-CZ" sz="2000" dirty="0">
              <a:latin typeface="Constantia" pitchFamily="18" charset="0"/>
            </a:endParaRPr>
          </a:p>
          <a:p>
            <a:pPr marL="342900" indent="-342900"/>
            <a:r>
              <a:rPr lang="cs-CZ" sz="20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 pitchFamily="18" charset="0"/>
              </a:rPr>
              <a:t>p) peřenodílný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r) šípovitý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s) střelovitý</a:t>
            </a:r>
          </a:p>
          <a:p>
            <a:pPr marL="342900" indent="-342900"/>
            <a:r>
              <a:rPr lang="cs-CZ" sz="2000" dirty="0">
                <a:latin typeface="Constantia" pitchFamily="18" charset="0"/>
              </a:rPr>
              <a:t>t) trojboký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5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5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5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5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5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5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5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15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5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5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15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15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15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15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15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15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15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 txBox="1">
            <a:spLocks/>
          </p:cNvSpPr>
          <p:nvPr/>
        </p:nvSpPr>
        <p:spPr bwMode="auto">
          <a:xfrm>
            <a:off x="457200" y="704850"/>
            <a:ext cx="8229600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OKRAJ ČEPELE</a:t>
            </a:r>
          </a:p>
        </p:txBody>
      </p:sp>
      <p:sp>
        <p:nvSpPr>
          <p:cNvPr id="22530" name="Obdélník 5"/>
          <p:cNvSpPr>
            <a:spLocks noChangeArrowheads="1"/>
          </p:cNvSpPr>
          <p:nvPr/>
        </p:nvSpPr>
        <p:spPr bwMode="auto">
          <a:xfrm>
            <a:off x="4786313" y="6457950"/>
            <a:ext cx="389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7.: Okraj čepele</a:t>
            </a:r>
          </a:p>
        </p:txBody>
      </p:sp>
      <p:pic>
        <p:nvPicPr>
          <p:cNvPr id="22531" name="Picture 6"/>
          <p:cNvPicPr>
            <a:picLocks noChangeAspect="1" noChangeArrowheads="1"/>
          </p:cNvPicPr>
          <p:nvPr/>
        </p:nvPicPr>
        <p:blipFill>
          <a:blip r:embed="rId2"/>
          <a:srcRect b="15082"/>
          <a:stretch>
            <a:fillRect/>
          </a:stretch>
        </p:blipFill>
        <p:spPr bwMode="auto">
          <a:xfrm>
            <a:off x="323850" y="1477963"/>
            <a:ext cx="8640763" cy="343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/>
          <p:cNvPicPr>
            <a:picLocks noChangeAspect="1" noChangeArrowheads="1"/>
          </p:cNvPicPr>
          <p:nvPr/>
        </p:nvPicPr>
        <p:blipFill>
          <a:blip r:embed="rId3"/>
          <a:srcRect t="62804" r="24902" b="29318"/>
          <a:stretch>
            <a:fillRect/>
          </a:stretch>
        </p:blipFill>
        <p:spPr bwMode="auto">
          <a:xfrm>
            <a:off x="900113" y="4941888"/>
            <a:ext cx="73247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obsah 2"/>
          <p:cNvSpPr txBox="1">
            <a:spLocks/>
          </p:cNvSpPr>
          <p:nvPr/>
        </p:nvSpPr>
        <p:spPr bwMode="auto">
          <a:xfrm>
            <a:off x="457200" y="704850"/>
            <a:ext cx="8229600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TYPY ŽILNATINY</a:t>
            </a:r>
          </a:p>
        </p:txBody>
      </p:sp>
      <p:sp>
        <p:nvSpPr>
          <p:cNvPr id="23554" name="Obdélník 5"/>
          <p:cNvSpPr>
            <a:spLocks noChangeArrowheads="1"/>
          </p:cNvSpPr>
          <p:nvPr/>
        </p:nvSpPr>
        <p:spPr bwMode="auto">
          <a:xfrm>
            <a:off x="6372225" y="6461125"/>
            <a:ext cx="2592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8.: Žilnatina</a:t>
            </a: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412875"/>
            <a:ext cx="8208962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6"/>
          <p:cNvSpPr>
            <a:spLocks noChangeArrowheads="1"/>
          </p:cNvSpPr>
          <p:nvPr/>
        </p:nvSpPr>
        <p:spPr bwMode="auto">
          <a:xfrm>
            <a:off x="2801938" y="4081463"/>
            <a:ext cx="299402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800" dirty="0">
                <a:latin typeface="Constantia" pitchFamily="18" charset="0"/>
              </a:rPr>
              <a:t>a) zpeřená</a:t>
            </a:r>
          </a:p>
          <a:p>
            <a:r>
              <a:rPr lang="cs-CZ" sz="2800" dirty="0">
                <a:latin typeface="Constantia" pitchFamily="18" charset="0"/>
              </a:rPr>
              <a:t>b) síťovitá</a:t>
            </a:r>
          </a:p>
          <a:p>
            <a:r>
              <a:rPr lang="cs-CZ" sz="2800" dirty="0">
                <a:latin typeface="Constantia" pitchFamily="18" charset="0"/>
              </a:rPr>
              <a:t>c) souběžná</a:t>
            </a:r>
          </a:p>
          <a:p>
            <a:r>
              <a:rPr lang="cs-CZ" sz="2800" dirty="0">
                <a:latin typeface="Constantia" pitchFamily="18" charset="0"/>
              </a:rPr>
              <a:t>d) dlanitě zpeřená</a:t>
            </a:r>
          </a:p>
          <a:p>
            <a:r>
              <a:rPr lang="cs-CZ" sz="2800" dirty="0">
                <a:latin typeface="Constantia" pitchFamily="18" charset="0"/>
              </a:rPr>
              <a:t>e) vějířovitá 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5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sah 2"/>
          <p:cNvSpPr txBox="1">
            <a:spLocks/>
          </p:cNvSpPr>
          <p:nvPr/>
        </p:nvSpPr>
        <p:spPr bwMode="auto">
          <a:xfrm>
            <a:off x="457200" y="704850"/>
            <a:ext cx="8229600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</a:pPr>
            <a:r>
              <a:rPr lang="cs-CZ" sz="2600">
                <a:latin typeface="Constantia" pitchFamily="18" charset="0"/>
              </a:rPr>
              <a:t>TVARY SLOŽENÝCH LISTŮ</a:t>
            </a:r>
          </a:p>
        </p:txBody>
      </p:sp>
      <p:sp>
        <p:nvSpPr>
          <p:cNvPr id="24578" name="Obdélník 5"/>
          <p:cNvSpPr>
            <a:spLocks noChangeArrowheads="1"/>
          </p:cNvSpPr>
          <p:nvPr/>
        </p:nvSpPr>
        <p:spPr bwMode="auto">
          <a:xfrm>
            <a:off x="6372225" y="6461125"/>
            <a:ext cx="2592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onstantia" pitchFamily="18" charset="0"/>
              </a:rPr>
              <a:t>Obr. 9.: Složené listy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395288" y="5229225"/>
            <a:ext cx="710567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cs-CZ" sz="2800" dirty="0">
                <a:latin typeface="Constantia" pitchFamily="18" charset="0"/>
              </a:rPr>
              <a:t>a) dlanitě trojčetný, b) dlanitě </a:t>
            </a:r>
            <a:r>
              <a:rPr lang="cs-CZ" sz="2800" dirty="0" smtClean="0">
                <a:latin typeface="Constantia" pitchFamily="18" charset="0"/>
              </a:rPr>
              <a:t>mnohočetný, d</a:t>
            </a:r>
            <a:r>
              <a:rPr lang="cs-CZ" sz="2800" dirty="0">
                <a:latin typeface="Constantia" pitchFamily="18" charset="0"/>
              </a:rPr>
              <a:t>) sudozpeřený, e) sudozpeřený s </a:t>
            </a:r>
            <a:r>
              <a:rPr lang="cs-CZ" sz="2800" dirty="0" smtClean="0">
                <a:latin typeface="Constantia" pitchFamily="18" charset="0"/>
              </a:rPr>
              <a:t>úchytkou, f</a:t>
            </a:r>
            <a:r>
              <a:rPr lang="cs-CZ" sz="2800" dirty="0">
                <a:latin typeface="Constantia" pitchFamily="18" charset="0"/>
              </a:rPr>
              <a:t>) dvakrát zpeřený</a:t>
            </a:r>
          </a:p>
        </p:txBody>
      </p:sp>
      <p:pic>
        <p:nvPicPr>
          <p:cNvPr id="2458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1341438"/>
            <a:ext cx="712787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967287"/>
          </a:xfrm>
        </p:spPr>
        <p:txBody>
          <a:bodyPr/>
          <a:lstStyle/>
          <a:p>
            <a:r>
              <a:rPr lang="cs-CZ" dirty="0" smtClean="0"/>
              <a:t>pokožka 1-vrstevná na svrchní i spodní straně listu</a:t>
            </a:r>
          </a:p>
          <a:p>
            <a:r>
              <a:rPr lang="cs-CZ" dirty="0" smtClean="0"/>
              <a:t>kutikula na svrchní straně</a:t>
            </a:r>
          </a:p>
          <a:p>
            <a:pPr lvl="1"/>
            <a:r>
              <a:rPr lang="cs-CZ" dirty="0" smtClean="0"/>
              <a:t>ochranná vosková vrstva</a:t>
            </a:r>
          </a:p>
          <a:p>
            <a:r>
              <a:rPr lang="cs-CZ" dirty="0" smtClean="0"/>
              <a:t>průduchy na spodní straně</a:t>
            </a:r>
          </a:p>
          <a:p>
            <a:pPr lvl="1"/>
            <a:r>
              <a:rPr lang="cs-CZ" dirty="0" smtClean="0"/>
              <a:t>výměna kyslíku a oxidu uhličitého</a:t>
            </a:r>
          </a:p>
          <a:p>
            <a:pPr lvl="1"/>
            <a:r>
              <a:rPr lang="cs-CZ" dirty="0" smtClean="0"/>
              <a:t>odpařování vodní páry (voda)</a:t>
            </a:r>
          </a:p>
          <a:p>
            <a:r>
              <a:rPr lang="cs-CZ" dirty="0" smtClean="0"/>
              <a:t>pletivo asimilační</a:t>
            </a:r>
          </a:p>
          <a:p>
            <a:pPr lvl="1"/>
            <a:r>
              <a:rPr lang="cs-CZ" dirty="0" smtClean="0"/>
              <a:t>pod svrchní pokožkou</a:t>
            </a:r>
          </a:p>
          <a:p>
            <a:pPr lvl="1"/>
            <a:r>
              <a:rPr lang="cs-CZ" dirty="0" smtClean="0"/>
              <a:t>obsahuje chlorofyl - FTS</a:t>
            </a:r>
          </a:p>
          <a:p>
            <a:r>
              <a:rPr lang="cs-CZ" dirty="0" smtClean="0"/>
              <a:t>pletivo provzdušňovací</a:t>
            </a:r>
          </a:p>
          <a:p>
            <a:pPr lvl="1"/>
            <a:r>
              <a:rPr lang="cs-CZ" dirty="0" smtClean="0"/>
              <a:t>mezi buňkami velké mezibuněčné prostory - proudy plynů</a:t>
            </a:r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 lIns="91440" rIns="91440" bIns="45720" anchor="t"/>
          <a:lstStyle/>
          <a:p>
            <a:pPr marL="273050" indent="-27305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r>
              <a:rPr lang="cs-CZ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VNITŘNÍ STAVBA LISTU</a:t>
            </a:r>
            <a:endParaRPr lang="cs-CZ" sz="2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785794"/>
            <a:ext cx="688979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8" name="Obdélník 5"/>
          <p:cNvSpPr>
            <a:spLocks noChangeArrowheads="1"/>
          </p:cNvSpPr>
          <p:nvPr/>
        </p:nvSpPr>
        <p:spPr bwMode="auto">
          <a:xfrm>
            <a:off x="5072066" y="6286520"/>
            <a:ext cx="38925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10.: Vnitřní stavba listu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00166" y="1142984"/>
            <a:ext cx="42862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28728" y="1357298"/>
            <a:ext cx="500066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428728" y="1643050"/>
            <a:ext cx="500066" cy="12858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428728" y="2857496"/>
            <a:ext cx="500066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Čárový popisek 1 6"/>
          <p:cNvSpPr/>
          <p:nvPr/>
        </p:nvSpPr>
        <p:spPr>
          <a:xfrm>
            <a:off x="2928937" y="5429264"/>
            <a:ext cx="1643063" cy="571500"/>
          </a:xfrm>
          <a:prstGeom prst="borderCallout1">
            <a:avLst>
              <a:gd name="adj1" fmla="val 7436"/>
              <a:gd name="adj2" fmla="val 83156"/>
              <a:gd name="adj3" fmla="val -133690"/>
              <a:gd name="adj4" fmla="val 117539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průduch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Čárový popisek 1 17"/>
          <p:cNvSpPr/>
          <p:nvPr/>
        </p:nvSpPr>
        <p:spPr>
          <a:xfrm>
            <a:off x="571472" y="5429264"/>
            <a:ext cx="1714512" cy="714380"/>
          </a:xfrm>
          <a:prstGeom prst="borderCallout1">
            <a:avLst>
              <a:gd name="adj1" fmla="val -3716"/>
              <a:gd name="adj2" fmla="val 63234"/>
              <a:gd name="adj3" fmla="val -103146"/>
              <a:gd name="adj4" fmla="val 14136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spodní pokožka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Čárový popisek 1 18"/>
          <p:cNvSpPr/>
          <p:nvPr/>
        </p:nvSpPr>
        <p:spPr>
          <a:xfrm>
            <a:off x="214282" y="571480"/>
            <a:ext cx="1643063" cy="571500"/>
          </a:xfrm>
          <a:prstGeom prst="borderCallout1">
            <a:avLst>
              <a:gd name="adj1" fmla="val 51073"/>
              <a:gd name="adj2" fmla="val 99177"/>
              <a:gd name="adj3" fmla="val 52976"/>
              <a:gd name="adj4" fmla="val 152955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kutikula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Čárový popisek 1 19"/>
          <p:cNvSpPr/>
          <p:nvPr/>
        </p:nvSpPr>
        <p:spPr>
          <a:xfrm>
            <a:off x="142855" y="1500174"/>
            <a:ext cx="1643063" cy="714380"/>
          </a:xfrm>
          <a:prstGeom prst="borderCallout1">
            <a:avLst>
              <a:gd name="adj1" fmla="val -1777"/>
              <a:gd name="adj2" fmla="val 99177"/>
              <a:gd name="adj3" fmla="val -42054"/>
              <a:gd name="adj4" fmla="val 13777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svrchní pokožka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Čárový popisek 1 20"/>
          <p:cNvSpPr/>
          <p:nvPr/>
        </p:nvSpPr>
        <p:spPr>
          <a:xfrm>
            <a:off x="214282" y="2428868"/>
            <a:ext cx="1785950" cy="928690"/>
          </a:xfrm>
          <a:prstGeom prst="borderCallout1">
            <a:avLst>
              <a:gd name="adj1" fmla="val -769"/>
              <a:gd name="adj2" fmla="val 98097"/>
              <a:gd name="adj3" fmla="val -49029"/>
              <a:gd name="adj4" fmla="val 187324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asimilační pletivo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Čárový popisek 1 23"/>
          <p:cNvSpPr/>
          <p:nvPr/>
        </p:nvSpPr>
        <p:spPr>
          <a:xfrm>
            <a:off x="71406" y="3571876"/>
            <a:ext cx="2562244" cy="857256"/>
          </a:xfrm>
          <a:prstGeom prst="borderCallout1">
            <a:avLst>
              <a:gd name="adj1" fmla="val 50948"/>
              <a:gd name="adj2" fmla="val 99719"/>
              <a:gd name="adj3" fmla="val -2160"/>
              <a:gd name="adj4" fmla="val 14272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provzdušňovací pletivo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Čárový popisek 1 24"/>
          <p:cNvSpPr/>
          <p:nvPr/>
        </p:nvSpPr>
        <p:spPr>
          <a:xfrm>
            <a:off x="7215206" y="5143512"/>
            <a:ext cx="1428760" cy="928690"/>
          </a:xfrm>
          <a:prstGeom prst="borderCallout1">
            <a:avLst>
              <a:gd name="adj1" fmla="val -769"/>
              <a:gd name="adj2" fmla="val 47673"/>
              <a:gd name="adj3" fmla="val -262362"/>
              <a:gd name="adj4" fmla="val 77749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svazky cévní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 animBg="1"/>
      <p:bldP spid="18" grpId="0" uiExpand="1" build="p" animBg="1"/>
      <p:bldP spid="19" grpId="0" uiExpand="1" build="p" animBg="1"/>
      <p:bldP spid="20" grpId="0" uiExpand="1" build="p" animBg="1"/>
      <p:bldP spid="21" grpId="0" uiExpand="1" build="p" animBg="1"/>
      <p:bldP spid="24" grpId="0" uiExpand="1" build="p" animBg="1"/>
      <p:bldP spid="25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1643059"/>
          </a:xfrm>
        </p:spPr>
        <p:txBody>
          <a:bodyPr/>
          <a:lstStyle/>
          <a:p>
            <a:r>
              <a:rPr lang="cs-CZ" dirty="0" smtClean="0"/>
              <a:t>zásobní - ztloustlé listy (cibule)</a:t>
            </a:r>
          </a:p>
          <a:p>
            <a:r>
              <a:rPr lang="cs-CZ" dirty="0" smtClean="0"/>
              <a:t>trhy - ochranná (dřišťál)</a:t>
            </a:r>
          </a:p>
          <a:p>
            <a:r>
              <a:rPr lang="cs-CZ" dirty="0" smtClean="0"/>
              <a:t>úponky - přichycení (hrách)</a:t>
            </a:r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 lIns="91440" rIns="91440" bIns="45720" anchor="t"/>
          <a:lstStyle/>
          <a:p>
            <a:pPr marL="273050" indent="-27305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r>
              <a:rPr lang="cs-CZ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PŘEMĚNY LISTU</a:t>
            </a:r>
            <a:endParaRPr lang="cs-CZ" sz="2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3714761"/>
          </a:xfrm>
        </p:spPr>
        <p:txBody>
          <a:bodyPr/>
          <a:lstStyle/>
          <a:p>
            <a:r>
              <a:rPr lang="cs-CZ" dirty="0" smtClean="0"/>
              <a:t>biomasa - zelená hmota</a:t>
            </a:r>
          </a:p>
          <a:p>
            <a:r>
              <a:rPr lang="cs-CZ" dirty="0" smtClean="0"/>
              <a:t>potrava býložravců</a:t>
            </a:r>
          </a:p>
          <a:p>
            <a:r>
              <a:rPr lang="cs-CZ" dirty="0" smtClean="0"/>
              <a:t>potrava člověka - listová zelenina (zelí, špenát)</a:t>
            </a:r>
          </a:p>
          <a:p>
            <a:r>
              <a:rPr lang="cs-CZ" dirty="0" smtClean="0"/>
              <a:t>účinné látky - léčba</a:t>
            </a:r>
          </a:p>
          <a:p>
            <a:r>
              <a:rPr lang="cs-CZ" dirty="0" smtClean="0"/>
              <a:t>koření - bobkový list (vavřín)</a:t>
            </a:r>
          </a:p>
          <a:p>
            <a:r>
              <a:rPr lang="cs-CZ" dirty="0" smtClean="0"/>
              <a:t>čaj </a:t>
            </a:r>
            <a:r>
              <a:rPr lang="cs-CZ" smtClean="0"/>
              <a:t>- čajovník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 lIns="91440" rIns="91440" bIns="45720" anchor="t"/>
          <a:lstStyle/>
          <a:p>
            <a:pPr marL="273050" indent="-273050">
              <a:spcBef>
                <a:spcPct val="20000"/>
              </a:spcBef>
              <a:buClr>
                <a:srgbClr val="EB641B"/>
              </a:buClr>
              <a:buSzPct val="95000"/>
              <a:buFont typeface="Wingdings 2" pitchFamily="18" charset="2"/>
              <a:buChar char=""/>
              <a:defRPr/>
            </a:pPr>
            <a:r>
              <a:rPr lang="cs-CZ" sz="2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VÝZNAM LISTU</a:t>
            </a:r>
            <a:endParaRPr lang="cs-CZ" sz="2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785794"/>
            <a:ext cx="688979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78" name="Obdélník 5"/>
          <p:cNvSpPr>
            <a:spLocks noChangeArrowheads="1"/>
          </p:cNvSpPr>
          <p:nvPr/>
        </p:nvSpPr>
        <p:spPr bwMode="auto">
          <a:xfrm>
            <a:off x="5072066" y="6286520"/>
            <a:ext cx="38925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000" dirty="0">
                <a:latin typeface="Constantia" pitchFamily="18" charset="0"/>
              </a:rPr>
              <a:t>Obr. </a:t>
            </a:r>
            <a:r>
              <a:rPr lang="cs-CZ" sz="2000" dirty="0" smtClean="0">
                <a:latin typeface="Constantia" pitchFamily="18" charset="0"/>
              </a:rPr>
              <a:t>10.: Vnitřní stavba listu</a:t>
            </a:r>
            <a:endParaRPr lang="cs-CZ" sz="2000" dirty="0">
              <a:latin typeface="Constantia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00166" y="1142984"/>
            <a:ext cx="428628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28728" y="1357298"/>
            <a:ext cx="500066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428728" y="1643050"/>
            <a:ext cx="500066" cy="12858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428728" y="2857496"/>
            <a:ext cx="500066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Čárový popisek 1 6"/>
          <p:cNvSpPr/>
          <p:nvPr/>
        </p:nvSpPr>
        <p:spPr>
          <a:xfrm>
            <a:off x="2928937" y="5429264"/>
            <a:ext cx="1643063" cy="571500"/>
          </a:xfrm>
          <a:prstGeom prst="borderCallout1">
            <a:avLst>
              <a:gd name="adj1" fmla="val 7436"/>
              <a:gd name="adj2" fmla="val 83156"/>
              <a:gd name="adj3" fmla="val -133690"/>
              <a:gd name="adj4" fmla="val 117539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Čárový popisek 1 17"/>
          <p:cNvSpPr/>
          <p:nvPr/>
        </p:nvSpPr>
        <p:spPr>
          <a:xfrm>
            <a:off x="571472" y="5429264"/>
            <a:ext cx="1714512" cy="714380"/>
          </a:xfrm>
          <a:prstGeom prst="borderCallout1">
            <a:avLst>
              <a:gd name="adj1" fmla="val -3716"/>
              <a:gd name="adj2" fmla="val 63234"/>
              <a:gd name="adj3" fmla="val -103146"/>
              <a:gd name="adj4" fmla="val 141360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Čárový popisek 1 18"/>
          <p:cNvSpPr/>
          <p:nvPr/>
        </p:nvSpPr>
        <p:spPr>
          <a:xfrm>
            <a:off x="214282" y="571480"/>
            <a:ext cx="1643063" cy="571500"/>
          </a:xfrm>
          <a:prstGeom prst="borderCallout1">
            <a:avLst>
              <a:gd name="adj1" fmla="val 51073"/>
              <a:gd name="adj2" fmla="val 99177"/>
              <a:gd name="adj3" fmla="val 52976"/>
              <a:gd name="adj4" fmla="val 152955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Čárový popisek 1 19"/>
          <p:cNvSpPr/>
          <p:nvPr/>
        </p:nvSpPr>
        <p:spPr>
          <a:xfrm>
            <a:off x="142855" y="1500174"/>
            <a:ext cx="1643063" cy="714380"/>
          </a:xfrm>
          <a:prstGeom prst="borderCallout1">
            <a:avLst>
              <a:gd name="adj1" fmla="val -1777"/>
              <a:gd name="adj2" fmla="val 99177"/>
              <a:gd name="adj3" fmla="val -42054"/>
              <a:gd name="adj4" fmla="val 13777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Čárový popisek 1 20"/>
          <p:cNvSpPr/>
          <p:nvPr/>
        </p:nvSpPr>
        <p:spPr>
          <a:xfrm>
            <a:off x="214282" y="2428868"/>
            <a:ext cx="1785950" cy="928690"/>
          </a:xfrm>
          <a:prstGeom prst="borderCallout1">
            <a:avLst>
              <a:gd name="adj1" fmla="val -769"/>
              <a:gd name="adj2" fmla="val 98097"/>
              <a:gd name="adj3" fmla="val -49029"/>
              <a:gd name="adj4" fmla="val 187324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Čárový popisek 1 23"/>
          <p:cNvSpPr/>
          <p:nvPr/>
        </p:nvSpPr>
        <p:spPr>
          <a:xfrm>
            <a:off x="71406" y="3571876"/>
            <a:ext cx="2562244" cy="857256"/>
          </a:xfrm>
          <a:prstGeom prst="borderCallout1">
            <a:avLst>
              <a:gd name="adj1" fmla="val 50948"/>
              <a:gd name="adj2" fmla="val 99719"/>
              <a:gd name="adj3" fmla="val -2160"/>
              <a:gd name="adj4" fmla="val 142727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Čárový popisek 1 24"/>
          <p:cNvSpPr/>
          <p:nvPr/>
        </p:nvSpPr>
        <p:spPr>
          <a:xfrm>
            <a:off x="7215206" y="5143512"/>
            <a:ext cx="1428760" cy="928690"/>
          </a:xfrm>
          <a:prstGeom prst="borderCallout1">
            <a:avLst>
              <a:gd name="adj1" fmla="val -769"/>
              <a:gd name="adj2" fmla="val 47673"/>
              <a:gd name="adj3" fmla="val -262362"/>
              <a:gd name="adj4" fmla="val 77749"/>
            </a:avLst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5714976" y="0"/>
            <a:ext cx="3429024" cy="509588"/>
          </a:xfrm>
          <a:prstGeom prst="rect">
            <a:avLst/>
          </a:prstGeom>
        </p:spPr>
        <p:txBody>
          <a:bodyPr lIns="91440" rIns="91440" bIns="45720" anchor="t"/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B641B"/>
              </a:buClr>
              <a:buSzPct val="95000"/>
              <a:buFont typeface="Wingdings 2" pitchFamily="18" charset="2"/>
              <a:buChar char="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Popiš obrázek</a:t>
            </a: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566737"/>
          </a:xfrm>
        </p:spPr>
        <p:txBody>
          <a:bodyPr/>
          <a:lstStyle/>
          <a:p>
            <a:pPr eaLnBrk="1" hangingPunct="1"/>
            <a:r>
              <a:rPr lang="cs-CZ" sz="4600" dirty="0" smtClean="0"/>
              <a:t>Citace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144463" y="981075"/>
            <a:ext cx="8964612" cy="5876925"/>
          </a:xfrm>
        </p:spPr>
        <p:txBody>
          <a:bodyPr/>
          <a:lstStyle/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ČABRADOVÁ, Věra; HASCH, František; SEJPKA, Jaroslav</a:t>
            </a:r>
            <a:r>
              <a:rPr lang="en-US" sz="1400" dirty="0" smtClean="0"/>
              <a:t>;</a:t>
            </a:r>
            <a:r>
              <a:rPr lang="cs-CZ" sz="1400" dirty="0" smtClean="0"/>
              <a:t> VANĚČKOVÁ, Ivana. </a:t>
            </a:r>
            <a:r>
              <a:rPr lang="cs-CZ" sz="1400" i="1" dirty="0" smtClean="0"/>
              <a:t>Přírodopis 7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2005, ISBN 80-7238-424-4.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1.: Archiv autora.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2.: NOVA.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25.2.2013]. Dostupný na WWW: http://commons.wikimedia.org/wiki/File:Ulistnienie.png?uselang=cs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3.: </a:t>
            </a:r>
            <a:r>
              <a:rPr lang="en-US" sz="1400" dirty="0" smtClean="0"/>
              <a:t>SELF-SCANNED. </a:t>
            </a:r>
            <a:r>
              <a:rPr lang="en-US" sz="1400" i="1" dirty="0" smtClean="0"/>
              <a:t>Wikimedia Commons</a:t>
            </a:r>
            <a:r>
              <a:rPr lang="en-US" sz="1400" dirty="0" smtClean="0"/>
              <a:t> [online]. [cit. 25.2.2013].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http://commons.wikimedia.org/wiki/File:3coloured_leaf.jpg?uselang=cs </a:t>
            </a:r>
            <a:endParaRPr lang="cs-CZ" sz="1400" dirty="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4.: JASIUTOWICZ, </a:t>
            </a:r>
            <a:r>
              <a:rPr lang="cs-CZ" sz="1400" dirty="0" err="1" smtClean="0"/>
              <a:t>Krzysztof</a:t>
            </a:r>
            <a:r>
              <a:rPr lang="cs-CZ" sz="1400" dirty="0" smtClean="0"/>
              <a:t> P..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25.2.2013]. Dostupný na WWW: http://commons.wikimedia.org/wiki/File:Lisc_lipy.jpg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5.: BFF.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25.2.2013]. Dostupný na WWW: http://commons.wikimedia.org/wiki/File:Fraxinus_excelsior20090717_9.jpg?uselang=cs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6.: WOLAND, </a:t>
            </a:r>
            <a:r>
              <a:rPr lang="cs-CZ" sz="1400" dirty="0" err="1" smtClean="0"/>
              <a:t>Messer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Wikipedie</a:t>
            </a:r>
            <a:r>
              <a:rPr lang="cs-CZ" sz="1400" dirty="0" smtClean="0"/>
              <a:t> [online]. [cit. 28.2.2013]. Dostupný na WWW: http://cs.wikipedia.org/wiki/Soubor:Kszta%C5%82ty_li%C5%9Bci_2b.svg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7.: AUTOR NEZNÁMÝ. Morfologie listu [online]. [cit. 28.2.2013]. Dostupný na WWW: http://web2.mendelu.cz/</a:t>
            </a:r>
            <a:r>
              <a:rPr lang="cs-CZ" sz="1400" dirty="0" err="1" smtClean="0"/>
              <a:t>af</a:t>
            </a:r>
            <a:r>
              <a:rPr lang="cs-CZ" sz="1400" dirty="0" smtClean="0"/>
              <a:t>_211_</a:t>
            </a:r>
            <a:r>
              <a:rPr lang="cs-CZ" sz="1400" dirty="0" err="1" smtClean="0"/>
              <a:t>multitext</a:t>
            </a:r>
            <a:r>
              <a:rPr lang="cs-CZ" sz="1400" dirty="0" smtClean="0"/>
              <a:t>/</a:t>
            </a:r>
            <a:r>
              <a:rPr lang="cs-CZ" sz="1400" dirty="0" err="1" smtClean="0"/>
              <a:t>obecna</a:t>
            </a:r>
            <a:r>
              <a:rPr lang="cs-CZ" sz="1400" dirty="0" smtClean="0"/>
              <a:t>_botanika/texty-organologie-morfologie.</a:t>
            </a:r>
            <a:r>
              <a:rPr lang="cs-CZ" sz="1400" dirty="0" err="1" smtClean="0"/>
              <a:t>html</a:t>
            </a:r>
            <a:r>
              <a:rPr lang="cs-CZ" sz="1400" dirty="0" smtClean="0"/>
              <a:t>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8.: </a:t>
            </a:r>
            <a:r>
              <a:rPr lang="pl-PL" sz="1400" dirty="0" smtClean="0"/>
              <a:t>KWIECIEŃ, Agnieszka. Wikipedie [online]. [cit. 28.2.2013]. Dostupný na WWW: http://cs.wikipedia.org/wiki/Soubor:Nerwacja_li%C5%9Bcia.svg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9.: KWIECIEŃ, </a:t>
            </a:r>
            <a:r>
              <a:rPr lang="cs-CZ" sz="1400" dirty="0" err="1" smtClean="0"/>
              <a:t>Agnieszka</a:t>
            </a:r>
            <a:r>
              <a:rPr lang="cs-CZ" sz="1400" dirty="0" smtClean="0"/>
              <a:t>. </a:t>
            </a:r>
            <a:r>
              <a:rPr lang="cs-CZ" sz="1400" dirty="0" err="1" smtClean="0"/>
              <a:t>Wikipedie</a:t>
            </a:r>
            <a:r>
              <a:rPr lang="cs-CZ" sz="1400" dirty="0" smtClean="0"/>
              <a:t> [online]. [cit. 28.2.2013]. Dostupný na WWW: http://cs.wikipedia.org/wiki/Soubor:Li%C5%9Bcie_z%C5%82o%C5%BCone.svg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r>
              <a:rPr lang="cs-CZ" sz="1400" dirty="0" smtClean="0"/>
              <a:t>Obr. 10.: MAŇAS, Michal.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11.3.2013]. Dostupný na WWW: http://commons.wikimedia.org/wiki/File:Leaf_anatomy_cs.svg </a:t>
            </a:r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endParaRPr lang="cs-CZ" sz="1600" dirty="0" smtClean="0"/>
          </a:p>
          <a:p>
            <a:pPr marL="514350" indent="-514350" eaLnBrk="1" hangingPunct="1">
              <a:buSzPct val="100000"/>
              <a:buFont typeface="Calibri" pitchFamily="34" charset="0"/>
              <a:buAutoNum type="arabicPeriod"/>
            </a:pPr>
            <a:endParaRPr lang="cs-CZ" sz="1600" dirty="0" smtClean="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829</Words>
  <Application>Microsoft Office PowerPoint</Application>
  <PresentationFormat>Předvádění na obrazovce (4:3)</PresentationFormat>
  <Paragraphs>135</Paragraphs>
  <Slides>18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Tok</vt:lpstr>
      <vt:lpstr>Vegetativní rostlinné orgány</vt:lpstr>
      <vt:lpstr>Snímek 2</vt:lpstr>
      <vt:lpstr>Anotace</vt:lpstr>
      <vt:lpstr>List</vt:lpstr>
      <vt:lpstr>Snímek 5</vt:lpstr>
      <vt:lpstr>VNĚJŠÍ STAVBA LISTU</vt:lpstr>
      <vt:lpstr>Snímek 7</vt:lpstr>
      <vt:lpstr>Snímek 8</vt:lpstr>
      <vt:lpstr>Snímek 9</vt:lpstr>
      <vt:lpstr>Snímek 10</vt:lpstr>
      <vt:lpstr>Snímek 11</vt:lpstr>
      <vt:lpstr>Snímek 12</vt:lpstr>
      <vt:lpstr>VNITŘNÍ STAVBA LISTU</vt:lpstr>
      <vt:lpstr>Snímek 14</vt:lpstr>
      <vt:lpstr>PŘEMĚNY LISTU</vt:lpstr>
      <vt:lpstr>VÝZNAM LISTU</vt:lpstr>
      <vt:lpstr>Snímek 17</vt:lpstr>
      <vt:lpstr>Citace</vt:lpstr>
    </vt:vector>
  </TitlesOfParts>
  <Company>gym_lovo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Vegetativní rostlinné orgány</dc:title>
  <dc:creator>dasa</dc:creator>
  <cp:lastModifiedBy>dasa</cp:lastModifiedBy>
  <cp:revision>22</cp:revision>
  <dcterms:created xsi:type="dcterms:W3CDTF">2013-02-25T19:31:09Z</dcterms:created>
  <dcterms:modified xsi:type="dcterms:W3CDTF">2013-04-15T14:03:56Z</dcterms:modified>
</cp:coreProperties>
</file>