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FB745"/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300" autoAdjust="0"/>
    <p:restoredTop sz="86400" autoAdjust="0"/>
  </p:normalViewPr>
  <p:slideViewPr>
    <p:cSldViewPr snapToGrid="0">
      <p:cViewPr varScale="1">
        <p:scale>
          <a:sx n="73" d="100"/>
          <a:sy n="73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D06CDB-B5D5-4673-BD7E-F087D9976430}" type="datetimeFigureOut">
              <a:rPr lang="cs-CZ" smtClean="0"/>
              <a:pPr/>
              <a:t>15.4.2013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BF5A4B-A478-4F2D-BD93-CD853D7972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ED71EEC-09D8-4849-9760-3D2A03506DE4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FD33AF-A373-462E-A154-299353BFF90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A8C19A-FBDE-4402-8D07-372817F5B3D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3B9F6F-A035-4895-B14E-843EAEC4EF6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8883AE-C8A9-4605-94C8-154196249D4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8C7F62-98DD-4E51-B038-9BF8A61AD4B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2239D8-7AB3-43C4-BD96-27864ADCF94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BBB4F3-E401-47E7-84CA-57A6B580CC6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BE895A-3F66-4310-A8AE-68F6AD0CC5A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8B2423-BF33-4A4B-B92C-966776E260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EC55B4-FF2B-4C85-A455-A8C863C6D64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07FA82-4486-440E-ACE3-5387FF53FA7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>
                <a:latin typeface="+mn-lt"/>
              </a:defRPr>
            </a:lvl1pPr>
          </a:lstStyle>
          <a:p>
            <a:fld id="{CE350DD4-67BB-44A6-8975-3FFCF367FEF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11188" y="404813"/>
            <a:ext cx="3295650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619672" y="1124744"/>
            <a:ext cx="5661102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defRPr/>
            </a:pPr>
            <a:r>
              <a:rPr lang="cs-CZ" sz="2800" b="1" cap="all" dirty="0">
                <a:ln w="0"/>
                <a:solidFill>
                  <a:srgbClr val="3366FF"/>
                </a:soli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1628800"/>
          <a:ext cx="8064896" cy="2736303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08178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CZ.1.07/1.5.00/34.0891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82015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VYS_32_INOVACE_09_Rozvodná zařízení_elektrická trakce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4319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50351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Ing. Václav Opatrný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4555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Rozvodná zařízení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50351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3. ročník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9163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12.12. 2012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3077" name="Obrázek 5" descr="logo.png"/>
          <p:cNvPicPr>
            <a:picLocks noChangeAspect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4643438" y="333375"/>
            <a:ext cx="3800475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437112"/>
          <a:ext cx="8064896" cy="193050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213837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Metodický pokyn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625709">
                <a:tc>
                  <a:txBody>
                    <a:bodyPr/>
                    <a:lstStyle/>
                    <a:p>
                      <a:pPr algn="l"/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Prezentace, obsahující základní informace  z elektrické trakce.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devíti snímcích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rozebírá základní problematiku elektrických trakčních vedení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trakčních vozidel. Cílem je naučit žáky chápat význam znalosti trakčních elektrických soustav pro rozvoj ekologické dopravy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 této elektronické podobě je kladen důraz na přehledné podání celé problematiky. Přezkoušení učiva je prováděno pomocí pracovního listu nebo testem. Materiál je určen žákům k výuce i opakování učiva. </a:t>
                      </a:r>
                      <a:endParaRPr lang="cs-CZ" sz="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/>
                        <a:t>Jednotlivé snímky </a:t>
                      </a:r>
                      <a:r>
                        <a:rPr lang="cs-CZ" sz="1000" baseline="0" dirty="0" smtClean="0"/>
                        <a:t> lze promítat na plátno, lépe však na interaktivní tabuli. Text je určen k výuce nebo pro bezprostřední opakování látky frontálně se všemi žáky nebo po skupinách. K vypracování otázek a zakreslení obrázků slouží upravené pracovní listy.</a:t>
                      </a:r>
                      <a:endParaRPr lang="cs-CZ" sz="10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32138" y="6492875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sz="1100" i="1" dirty="0"/>
              <a:t>všechny animace a obrázky - archiv autora 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6" name="Group 4"/>
          <p:cNvGrpSpPr>
            <a:grpSpLocks/>
          </p:cNvGrpSpPr>
          <p:nvPr/>
        </p:nvGrpSpPr>
        <p:grpSpPr bwMode="auto">
          <a:xfrm rot="5400000">
            <a:off x="1830388" y="1992313"/>
            <a:ext cx="457200" cy="304800"/>
            <a:chOff x="1248" y="2352"/>
            <a:chExt cx="288" cy="192"/>
          </a:xfrm>
        </p:grpSpPr>
        <p:sp>
          <p:nvSpPr>
            <p:cNvPr id="3077" name="Oval 5"/>
            <p:cNvSpPr>
              <a:spLocks noChangeArrowheads="1"/>
            </p:cNvSpPr>
            <p:nvPr/>
          </p:nvSpPr>
          <p:spPr bwMode="auto">
            <a:xfrm>
              <a:off x="1248" y="2352"/>
              <a:ext cx="192" cy="19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78" name="Oval 6"/>
            <p:cNvSpPr>
              <a:spLocks noChangeArrowheads="1"/>
            </p:cNvSpPr>
            <p:nvPr/>
          </p:nvSpPr>
          <p:spPr bwMode="auto">
            <a:xfrm>
              <a:off x="1344" y="2352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3079" name="Group 7"/>
          <p:cNvGrpSpPr>
            <a:grpSpLocks/>
          </p:cNvGrpSpPr>
          <p:nvPr/>
        </p:nvGrpSpPr>
        <p:grpSpPr bwMode="auto">
          <a:xfrm rot="5400000">
            <a:off x="3848100" y="1992313"/>
            <a:ext cx="457200" cy="304800"/>
            <a:chOff x="1248" y="2352"/>
            <a:chExt cx="288" cy="192"/>
          </a:xfrm>
        </p:grpSpPr>
        <p:sp>
          <p:nvSpPr>
            <p:cNvPr id="3080" name="Oval 8"/>
            <p:cNvSpPr>
              <a:spLocks noChangeArrowheads="1"/>
            </p:cNvSpPr>
            <p:nvPr/>
          </p:nvSpPr>
          <p:spPr bwMode="auto">
            <a:xfrm>
              <a:off x="1248" y="2352"/>
              <a:ext cx="192" cy="19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81" name="Oval 9"/>
            <p:cNvSpPr>
              <a:spLocks noChangeArrowheads="1"/>
            </p:cNvSpPr>
            <p:nvPr/>
          </p:nvSpPr>
          <p:spPr bwMode="auto">
            <a:xfrm>
              <a:off x="1344" y="2352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3082" name="Group 10"/>
          <p:cNvGrpSpPr>
            <a:grpSpLocks/>
          </p:cNvGrpSpPr>
          <p:nvPr/>
        </p:nvGrpSpPr>
        <p:grpSpPr bwMode="auto">
          <a:xfrm rot="5400000">
            <a:off x="1182688" y="2928938"/>
            <a:ext cx="457200" cy="304800"/>
            <a:chOff x="1248" y="2352"/>
            <a:chExt cx="288" cy="192"/>
          </a:xfrm>
        </p:grpSpPr>
        <p:sp>
          <p:nvSpPr>
            <p:cNvPr id="3083" name="Oval 11"/>
            <p:cNvSpPr>
              <a:spLocks noChangeArrowheads="1"/>
            </p:cNvSpPr>
            <p:nvPr/>
          </p:nvSpPr>
          <p:spPr bwMode="auto">
            <a:xfrm>
              <a:off x="1248" y="2352"/>
              <a:ext cx="192" cy="19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84" name="Oval 12"/>
            <p:cNvSpPr>
              <a:spLocks noChangeArrowheads="1"/>
            </p:cNvSpPr>
            <p:nvPr/>
          </p:nvSpPr>
          <p:spPr bwMode="auto">
            <a:xfrm>
              <a:off x="1344" y="2352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3085" name="Group 13"/>
          <p:cNvGrpSpPr>
            <a:grpSpLocks/>
          </p:cNvGrpSpPr>
          <p:nvPr/>
        </p:nvGrpSpPr>
        <p:grpSpPr bwMode="auto">
          <a:xfrm rot="5400000">
            <a:off x="2192338" y="2928938"/>
            <a:ext cx="457200" cy="304800"/>
            <a:chOff x="1248" y="2352"/>
            <a:chExt cx="288" cy="192"/>
          </a:xfrm>
        </p:grpSpPr>
        <p:sp>
          <p:nvSpPr>
            <p:cNvPr id="3086" name="Oval 14"/>
            <p:cNvSpPr>
              <a:spLocks noChangeArrowheads="1"/>
            </p:cNvSpPr>
            <p:nvPr/>
          </p:nvSpPr>
          <p:spPr bwMode="auto">
            <a:xfrm>
              <a:off x="1248" y="2352"/>
              <a:ext cx="192" cy="19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87" name="Oval 15"/>
            <p:cNvSpPr>
              <a:spLocks noChangeArrowheads="1"/>
            </p:cNvSpPr>
            <p:nvPr/>
          </p:nvSpPr>
          <p:spPr bwMode="auto">
            <a:xfrm>
              <a:off x="1344" y="2352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3088" name="Group 16"/>
          <p:cNvGrpSpPr>
            <a:grpSpLocks/>
          </p:cNvGrpSpPr>
          <p:nvPr/>
        </p:nvGrpSpPr>
        <p:grpSpPr bwMode="auto">
          <a:xfrm rot="5400000">
            <a:off x="3271838" y="2928938"/>
            <a:ext cx="457200" cy="304800"/>
            <a:chOff x="1248" y="2352"/>
            <a:chExt cx="288" cy="192"/>
          </a:xfrm>
        </p:grpSpPr>
        <p:sp>
          <p:nvSpPr>
            <p:cNvPr id="3089" name="Oval 17"/>
            <p:cNvSpPr>
              <a:spLocks noChangeArrowheads="1"/>
            </p:cNvSpPr>
            <p:nvPr/>
          </p:nvSpPr>
          <p:spPr bwMode="auto">
            <a:xfrm>
              <a:off x="1248" y="2352"/>
              <a:ext cx="192" cy="19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90" name="Oval 18"/>
            <p:cNvSpPr>
              <a:spLocks noChangeArrowheads="1"/>
            </p:cNvSpPr>
            <p:nvPr/>
          </p:nvSpPr>
          <p:spPr bwMode="auto">
            <a:xfrm>
              <a:off x="1344" y="2352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3091" name="Group 19"/>
          <p:cNvGrpSpPr>
            <a:grpSpLocks/>
          </p:cNvGrpSpPr>
          <p:nvPr/>
        </p:nvGrpSpPr>
        <p:grpSpPr bwMode="auto">
          <a:xfrm rot="5400000">
            <a:off x="4424363" y="2928938"/>
            <a:ext cx="457200" cy="304800"/>
            <a:chOff x="1248" y="2352"/>
            <a:chExt cx="288" cy="192"/>
          </a:xfrm>
        </p:grpSpPr>
        <p:sp>
          <p:nvSpPr>
            <p:cNvPr id="3092" name="Oval 20"/>
            <p:cNvSpPr>
              <a:spLocks noChangeArrowheads="1"/>
            </p:cNvSpPr>
            <p:nvPr/>
          </p:nvSpPr>
          <p:spPr bwMode="auto">
            <a:xfrm>
              <a:off x="1248" y="2352"/>
              <a:ext cx="192" cy="19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93" name="Oval 21"/>
            <p:cNvSpPr>
              <a:spLocks noChangeArrowheads="1"/>
            </p:cNvSpPr>
            <p:nvPr/>
          </p:nvSpPr>
          <p:spPr bwMode="auto">
            <a:xfrm>
              <a:off x="1344" y="2352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3094" name="Group 22"/>
          <p:cNvGrpSpPr>
            <a:grpSpLocks/>
          </p:cNvGrpSpPr>
          <p:nvPr/>
        </p:nvGrpSpPr>
        <p:grpSpPr bwMode="auto">
          <a:xfrm>
            <a:off x="1619250" y="3573463"/>
            <a:ext cx="228600" cy="381000"/>
            <a:chOff x="1680" y="2736"/>
            <a:chExt cx="144" cy="240"/>
          </a:xfrm>
        </p:grpSpPr>
        <p:sp>
          <p:nvSpPr>
            <p:cNvPr id="3095" name="Line 23"/>
            <p:cNvSpPr>
              <a:spLocks noChangeShapeType="1"/>
            </p:cNvSpPr>
            <p:nvPr/>
          </p:nvSpPr>
          <p:spPr bwMode="auto">
            <a:xfrm>
              <a:off x="1728" y="2736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6" name="Oval 24"/>
            <p:cNvSpPr>
              <a:spLocks noChangeArrowheads="1"/>
            </p:cNvSpPr>
            <p:nvPr/>
          </p:nvSpPr>
          <p:spPr bwMode="auto">
            <a:xfrm>
              <a:off x="1728" y="2832"/>
              <a:ext cx="48" cy="48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97" name="Line 25"/>
            <p:cNvSpPr>
              <a:spLocks noChangeShapeType="1"/>
            </p:cNvSpPr>
            <p:nvPr/>
          </p:nvSpPr>
          <p:spPr bwMode="auto">
            <a:xfrm flipH="1" flipV="1">
              <a:off x="1680" y="2736"/>
              <a:ext cx="48" cy="96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98" name="Line 26"/>
            <p:cNvSpPr>
              <a:spLocks noChangeShapeType="1"/>
            </p:cNvSpPr>
            <p:nvPr/>
          </p:nvSpPr>
          <p:spPr bwMode="auto">
            <a:xfrm>
              <a:off x="1776" y="2880"/>
              <a:ext cx="0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3099" name="Group 27"/>
          <p:cNvGrpSpPr>
            <a:grpSpLocks/>
          </p:cNvGrpSpPr>
          <p:nvPr/>
        </p:nvGrpSpPr>
        <p:grpSpPr bwMode="auto">
          <a:xfrm>
            <a:off x="2555875" y="3573463"/>
            <a:ext cx="228600" cy="381000"/>
            <a:chOff x="1680" y="2736"/>
            <a:chExt cx="144" cy="240"/>
          </a:xfrm>
        </p:grpSpPr>
        <p:sp>
          <p:nvSpPr>
            <p:cNvPr id="3100" name="Line 28"/>
            <p:cNvSpPr>
              <a:spLocks noChangeShapeType="1"/>
            </p:cNvSpPr>
            <p:nvPr/>
          </p:nvSpPr>
          <p:spPr bwMode="auto">
            <a:xfrm>
              <a:off x="1728" y="2736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101" name="Oval 29"/>
            <p:cNvSpPr>
              <a:spLocks noChangeArrowheads="1"/>
            </p:cNvSpPr>
            <p:nvPr/>
          </p:nvSpPr>
          <p:spPr bwMode="auto">
            <a:xfrm>
              <a:off x="1728" y="2832"/>
              <a:ext cx="48" cy="48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102" name="Line 30"/>
            <p:cNvSpPr>
              <a:spLocks noChangeShapeType="1"/>
            </p:cNvSpPr>
            <p:nvPr/>
          </p:nvSpPr>
          <p:spPr bwMode="auto">
            <a:xfrm flipH="1" flipV="1">
              <a:off x="1680" y="2736"/>
              <a:ext cx="48" cy="96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103" name="Line 31"/>
            <p:cNvSpPr>
              <a:spLocks noChangeShapeType="1"/>
            </p:cNvSpPr>
            <p:nvPr/>
          </p:nvSpPr>
          <p:spPr bwMode="auto">
            <a:xfrm>
              <a:off x="1776" y="2880"/>
              <a:ext cx="0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3104" name="Group 32"/>
          <p:cNvGrpSpPr>
            <a:grpSpLocks/>
          </p:cNvGrpSpPr>
          <p:nvPr/>
        </p:nvGrpSpPr>
        <p:grpSpPr bwMode="auto">
          <a:xfrm>
            <a:off x="3708400" y="3573463"/>
            <a:ext cx="228600" cy="381000"/>
            <a:chOff x="1680" y="2736"/>
            <a:chExt cx="144" cy="240"/>
          </a:xfrm>
        </p:grpSpPr>
        <p:sp>
          <p:nvSpPr>
            <p:cNvPr id="3105" name="Line 33"/>
            <p:cNvSpPr>
              <a:spLocks noChangeShapeType="1"/>
            </p:cNvSpPr>
            <p:nvPr/>
          </p:nvSpPr>
          <p:spPr bwMode="auto">
            <a:xfrm>
              <a:off x="1728" y="2736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106" name="Oval 34"/>
            <p:cNvSpPr>
              <a:spLocks noChangeArrowheads="1"/>
            </p:cNvSpPr>
            <p:nvPr/>
          </p:nvSpPr>
          <p:spPr bwMode="auto">
            <a:xfrm>
              <a:off x="1728" y="2832"/>
              <a:ext cx="48" cy="48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107" name="Line 35"/>
            <p:cNvSpPr>
              <a:spLocks noChangeShapeType="1"/>
            </p:cNvSpPr>
            <p:nvPr/>
          </p:nvSpPr>
          <p:spPr bwMode="auto">
            <a:xfrm flipH="1" flipV="1">
              <a:off x="1680" y="2736"/>
              <a:ext cx="48" cy="96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108" name="Line 36"/>
            <p:cNvSpPr>
              <a:spLocks noChangeShapeType="1"/>
            </p:cNvSpPr>
            <p:nvPr/>
          </p:nvSpPr>
          <p:spPr bwMode="auto">
            <a:xfrm>
              <a:off x="1776" y="2880"/>
              <a:ext cx="0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3109" name="Group 37"/>
          <p:cNvGrpSpPr>
            <a:grpSpLocks/>
          </p:cNvGrpSpPr>
          <p:nvPr/>
        </p:nvGrpSpPr>
        <p:grpSpPr bwMode="auto">
          <a:xfrm>
            <a:off x="4859338" y="3573463"/>
            <a:ext cx="228600" cy="381000"/>
            <a:chOff x="1680" y="2736"/>
            <a:chExt cx="144" cy="240"/>
          </a:xfrm>
        </p:grpSpPr>
        <p:sp>
          <p:nvSpPr>
            <p:cNvPr id="3110" name="Line 38"/>
            <p:cNvSpPr>
              <a:spLocks noChangeShapeType="1"/>
            </p:cNvSpPr>
            <p:nvPr/>
          </p:nvSpPr>
          <p:spPr bwMode="auto">
            <a:xfrm>
              <a:off x="1728" y="2736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111" name="Oval 39"/>
            <p:cNvSpPr>
              <a:spLocks noChangeArrowheads="1"/>
            </p:cNvSpPr>
            <p:nvPr/>
          </p:nvSpPr>
          <p:spPr bwMode="auto">
            <a:xfrm>
              <a:off x="1728" y="2832"/>
              <a:ext cx="48" cy="48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112" name="Line 40"/>
            <p:cNvSpPr>
              <a:spLocks noChangeShapeType="1"/>
            </p:cNvSpPr>
            <p:nvPr/>
          </p:nvSpPr>
          <p:spPr bwMode="auto">
            <a:xfrm flipH="1" flipV="1">
              <a:off x="1680" y="2736"/>
              <a:ext cx="48" cy="96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113" name="Line 41"/>
            <p:cNvSpPr>
              <a:spLocks noChangeShapeType="1"/>
            </p:cNvSpPr>
            <p:nvPr/>
          </p:nvSpPr>
          <p:spPr bwMode="auto">
            <a:xfrm>
              <a:off x="1776" y="2880"/>
              <a:ext cx="0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115" name="Line 43"/>
          <p:cNvSpPr>
            <a:spLocks noChangeShapeType="1"/>
          </p:cNvSpPr>
          <p:nvPr/>
        </p:nvSpPr>
        <p:spPr bwMode="auto">
          <a:xfrm flipV="1">
            <a:off x="1763713" y="3429000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16" name="Line 44"/>
          <p:cNvSpPr>
            <a:spLocks noChangeShapeType="1"/>
          </p:cNvSpPr>
          <p:nvPr/>
        </p:nvSpPr>
        <p:spPr bwMode="auto">
          <a:xfrm flipV="1">
            <a:off x="2700338" y="3429000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17" name="Line 45"/>
          <p:cNvSpPr>
            <a:spLocks noChangeShapeType="1"/>
          </p:cNvSpPr>
          <p:nvPr/>
        </p:nvSpPr>
        <p:spPr bwMode="auto">
          <a:xfrm flipV="1">
            <a:off x="3851275" y="3429000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18" name="Line 46"/>
          <p:cNvSpPr>
            <a:spLocks noChangeShapeType="1"/>
          </p:cNvSpPr>
          <p:nvPr/>
        </p:nvSpPr>
        <p:spPr bwMode="auto">
          <a:xfrm flipV="1">
            <a:off x="5002213" y="3429000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19" name="Line 47"/>
          <p:cNvSpPr>
            <a:spLocks noChangeShapeType="1"/>
          </p:cNvSpPr>
          <p:nvPr/>
        </p:nvSpPr>
        <p:spPr bwMode="auto">
          <a:xfrm>
            <a:off x="1116013" y="3429000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20" name="Line 48"/>
          <p:cNvSpPr>
            <a:spLocks noChangeShapeType="1"/>
          </p:cNvSpPr>
          <p:nvPr/>
        </p:nvSpPr>
        <p:spPr bwMode="auto">
          <a:xfrm>
            <a:off x="2051050" y="3429000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21" name="Line 49"/>
          <p:cNvSpPr>
            <a:spLocks noChangeShapeType="1"/>
          </p:cNvSpPr>
          <p:nvPr/>
        </p:nvSpPr>
        <p:spPr bwMode="auto">
          <a:xfrm>
            <a:off x="3203575" y="3429000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22" name="Line 50"/>
          <p:cNvSpPr>
            <a:spLocks noChangeShapeType="1"/>
          </p:cNvSpPr>
          <p:nvPr/>
        </p:nvSpPr>
        <p:spPr bwMode="auto">
          <a:xfrm>
            <a:off x="4356100" y="3429000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23" name="Line 51"/>
          <p:cNvSpPr>
            <a:spLocks noChangeShapeType="1"/>
          </p:cNvSpPr>
          <p:nvPr/>
        </p:nvSpPr>
        <p:spPr bwMode="auto">
          <a:xfrm>
            <a:off x="1116013" y="3429000"/>
            <a:ext cx="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24" name="Line 52"/>
          <p:cNvSpPr>
            <a:spLocks noChangeShapeType="1"/>
          </p:cNvSpPr>
          <p:nvPr/>
        </p:nvSpPr>
        <p:spPr bwMode="auto">
          <a:xfrm>
            <a:off x="2051050" y="3429000"/>
            <a:ext cx="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25" name="Line 53"/>
          <p:cNvSpPr>
            <a:spLocks noChangeShapeType="1"/>
          </p:cNvSpPr>
          <p:nvPr/>
        </p:nvSpPr>
        <p:spPr bwMode="auto">
          <a:xfrm>
            <a:off x="3203575" y="3429000"/>
            <a:ext cx="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26" name="Line 54"/>
          <p:cNvSpPr>
            <a:spLocks noChangeShapeType="1"/>
          </p:cNvSpPr>
          <p:nvPr/>
        </p:nvSpPr>
        <p:spPr bwMode="auto">
          <a:xfrm>
            <a:off x="4356100" y="3429000"/>
            <a:ext cx="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27" name="Line 55"/>
          <p:cNvSpPr>
            <a:spLocks noChangeShapeType="1"/>
          </p:cNvSpPr>
          <p:nvPr/>
        </p:nvSpPr>
        <p:spPr bwMode="auto">
          <a:xfrm>
            <a:off x="1403350" y="3284538"/>
            <a:ext cx="0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28" name="Line 56"/>
          <p:cNvSpPr>
            <a:spLocks noChangeShapeType="1"/>
          </p:cNvSpPr>
          <p:nvPr/>
        </p:nvSpPr>
        <p:spPr bwMode="auto">
          <a:xfrm>
            <a:off x="2411413" y="3284538"/>
            <a:ext cx="0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29" name="Line 57"/>
          <p:cNvSpPr>
            <a:spLocks noChangeShapeType="1"/>
          </p:cNvSpPr>
          <p:nvPr/>
        </p:nvSpPr>
        <p:spPr bwMode="auto">
          <a:xfrm>
            <a:off x="3492500" y="3284538"/>
            <a:ext cx="0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30" name="Line 58"/>
          <p:cNvSpPr>
            <a:spLocks noChangeShapeType="1"/>
          </p:cNvSpPr>
          <p:nvPr/>
        </p:nvSpPr>
        <p:spPr bwMode="auto">
          <a:xfrm>
            <a:off x="4643438" y="3284538"/>
            <a:ext cx="0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31" name="Line 59"/>
          <p:cNvSpPr>
            <a:spLocks noChangeShapeType="1"/>
          </p:cNvSpPr>
          <p:nvPr/>
        </p:nvSpPr>
        <p:spPr bwMode="auto">
          <a:xfrm>
            <a:off x="539750" y="3933825"/>
            <a:ext cx="10795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32" name="Line 60"/>
          <p:cNvSpPr>
            <a:spLocks noChangeShapeType="1"/>
          </p:cNvSpPr>
          <p:nvPr/>
        </p:nvSpPr>
        <p:spPr bwMode="auto">
          <a:xfrm>
            <a:off x="539750" y="4724400"/>
            <a:ext cx="590391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33" name="Line 61"/>
          <p:cNvSpPr>
            <a:spLocks noChangeShapeType="1"/>
          </p:cNvSpPr>
          <p:nvPr/>
        </p:nvSpPr>
        <p:spPr bwMode="auto">
          <a:xfrm flipH="1">
            <a:off x="900113" y="3141663"/>
            <a:ext cx="3587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34" name="Line 62"/>
          <p:cNvSpPr>
            <a:spLocks noChangeShapeType="1"/>
          </p:cNvSpPr>
          <p:nvPr/>
        </p:nvSpPr>
        <p:spPr bwMode="auto">
          <a:xfrm flipH="1">
            <a:off x="1908175" y="3141663"/>
            <a:ext cx="3587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35" name="Line 63"/>
          <p:cNvSpPr>
            <a:spLocks noChangeShapeType="1"/>
          </p:cNvSpPr>
          <p:nvPr/>
        </p:nvSpPr>
        <p:spPr bwMode="auto">
          <a:xfrm flipH="1">
            <a:off x="2987675" y="3141663"/>
            <a:ext cx="3587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36" name="Line 64"/>
          <p:cNvSpPr>
            <a:spLocks noChangeShapeType="1"/>
          </p:cNvSpPr>
          <p:nvPr/>
        </p:nvSpPr>
        <p:spPr bwMode="auto">
          <a:xfrm flipH="1">
            <a:off x="4140200" y="3141663"/>
            <a:ext cx="3587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37" name="Line 65"/>
          <p:cNvSpPr>
            <a:spLocks noChangeShapeType="1"/>
          </p:cNvSpPr>
          <p:nvPr/>
        </p:nvSpPr>
        <p:spPr bwMode="auto">
          <a:xfrm>
            <a:off x="900113" y="3141663"/>
            <a:ext cx="0" cy="15827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38" name="Line 66"/>
          <p:cNvSpPr>
            <a:spLocks noChangeShapeType="1"/>
          </p:cNvSpPr>
          <p:nvPr/>
        </p:nvSpPr>
        <p:spPr bwMode="auto">
          <a:xfrm>
            <a:off x="1908175" y="3141663"/>
            <a:ext cx="0" cy="15827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39" name="Line 67"/>
          <p:cNvSpPr>
            <a:spLocks noChangeShapeType="1"/>
          </p:cNvSpPr>
          <p:nvPr/>
        </p:nvSpPr>
        <p:spPr bwMode="auto">
          <a:xfrm>
            <a:off x="2987675" y="3141663"/>
            <a:ext cx="0" cy="15827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40" name="Line 68"/>
          <p:cNvSpPr>
            <a:spLocks noChangeShapeType="1"/>
          </p:cNvSpPr>
          <p:nvPr/>
        </p:nvSpPr>
        <p:spPr bwMode="auto">
          <a:xfrm>
            <a:off x="4140200" y="3141663"/>
            <a:ext cx="0" cy="15827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41" name="Rectangle 69"/>
          <p:cNvSpPr>
            <a:spLocks noChangeArrowheads="1"/>
          </p:cNvSpPr>
          <p:nvPr/>
        </p:nvSpPr>
        <p:spPr bwMode="auto">
          <a:xfrm>
            <a:off x="3276600" y="4292600"/>
            <a:ext cx="647700" cy="288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42" name="Oval 70"/>
          <p:cNvSpPr>
            <a:spLocks noChangeArrowheads="1"/>
          </p:cNvSpPr>
          <p:nvPr/>
        </p:nvSpPr>
        <p:spPr bwMode="auto">
          <a:xfrm>
            <a:off x="3348038" y="4581525"/>
            <a:ext cx="142875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43" name="Oval 71"/>
          <p:cNvSpPr>
            <a:spLocks noChangeArrowheads="1"/>
          </p:cNvSpPr>
          <p:nvPr/>
        </p:nvSpPr>
        <p:spPr bwMode="auto">
          <a:xfrm>
            <a:off x="3708400" y="4581525"/>
            <a:ext cx="142875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44" name="AutoShape 72"/>
          <p:cNvSpPr>
            <a:spLocks noChangeArrowheads="1"/>
          </p:cNvSpPr>
          <p:nvPr/>
        </p:nvSpPr>
        <p:spPr bwMode="auto">
          <a:xfrm>
            <a:off x="3348038" y="3933825"/>
            <a:ext cx="431800" cy="358775"/>
          </a:xfrm>
          <a:prstGeom prst="diamond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45" name="Oval 73"/>
          <p:cNvSpPr>
            <a:spLocks noChangeArrowheads="1"/>
          </p:cNvSpPr>
          <p:nvPr/>
        </p:nvSpPr>
        <p:spPr bwMode="auto">
          <a:xfrm>
            <a:off x="4965700" y="3902075"/>
            <a:ext cx="71438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46" name="Oval 74"/>
          <p:cNvSpPr>
            <a:spLocks noChangeArrowheads="1"/>
          </p:cNvSpPr>
          <p:nvPr/>
        </p:nvSpPr>
        <p:spPr bwMode="auto">
          <a:xfrm>
            <a:off x="3817938" y="3902075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47" name="Oval 75"/>
          <p:cNvSpPr>
            <a:spLocks noChangeArrowheads="1"/>
          </p:cNvSpPr>
          <p:nvPr/>
        </p:nvSpPr>
        <p:spPr bwMode="auto">
          <a:xfrm>
            <a:off x="2671763" y="3902075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48" name="Oval 76"/>
          <p:cNvSpPr>
            <a:spLocks noChangeArrowheads="1"/>
          </p:cNvSpPr>
          <p:nvPr/>
        </p:nvSpPr>
        <p:spPr bwMode="auto">
          <a:xfrm>
            <a:off x="1730375" y="3889375"/>
            <a:ext cx="71438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49" name="Oval 77"/>
          <p:cNvSpPr>
            <a:spLocks noChangeArrowheads="1"/>
          </p:cNvSpPr>
          <p:nvPr/>
        </p:nvSpPr>
        <p:spPr bwMode="auto">
          <a:xfrm>
            <a:off x="1087438" y="3889375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50" name="Oval 78"/>
          <p:cNvSpPr>
            <a:spLocks noChangeArrowheads="1"/>
          </p:cNvSpPr>
          <p:nvPr/>
        </p:nvSpPr>
        <p:spPr bwMode="auto">
          <a:xfrm>
            <a:off x="2017713" y="3902075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51" name="Oval 79"/>
          <p:cNvSpPr>
            <a:spLocks noChangeArrowheads="1"/>
          </p:cNvSpPr>
          <p:nvPr/>
        </p:nvSpPr>
        <p:spPr bwMode="auto">
          <a:xfrm>
            <a:off x="3170238" y="3895725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52" name="Oval 80"/>
          <p:cNvSpPr>
            <a:spLocks noChangeArrowheads="1"/>
          </p:cNvSpPr>
          <p:nvPr/>
        </p:nvSpPr>
        <p:spPr bwMode="auto">
          <a:xfrm>
            <a:off x="4322763" y="3902075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53" name="Line 81"/>
          <p:cNvSpPr>
            <a:spLocks noChangeShapeType="1"/>
          </p:cNvSpPr>
          <p:nvPr/>
        </p:nvSpPr>
        <p:spPr bwMode="auto">
          <a:xfrm>
            <a:off x="1403350" y="26368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54" name="Line 82"/>
          <p:cNvSpPr>
            <a:spLocks noChangeShapeType="1"/>
          </p:cNvSpPr>
          <p:nvPr/>
        </p:nvSpPr>
        <p:spPr bwMode="auto">
          <a:xfrm>
            <a:off x="2411413" y="26368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55" name="Line 83"/>
          <p:cNvSpPr>
            <a:spLocks noChangeShapeType="1"/>
          </p:cNvSpPr>
          <p:nvPr/>
        </p:nvSpPr>
        <p:spPr bwMode="auto">
          <a:xfrm>
            <a:off x="3492500" y="26368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56" name="Line 84"/>
          <p:cNvSpPr>
            <a:spLocks noChangeShapeType="1"/>
          </p:cNvSpPr>
          <p:nvPr/>
        </p:nvSpPr>
        <p:spPr bwMode="auto">
          <a:xfrm>
            <a:off x="4643438" y="26368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57" name="Line 85"/>
          <p:cNvSpPr>
            <a:spLocks noChangeShapeType="1"/>
          </p:cNvSpPr>
          <p:nvPr/>
        </p:nvSpPr>
        <p:spPr bwMode="auto">
          <a:xfrm>
            <a:off x="468313" y="2636838"/>
            <a:ext cx="590391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58" name="Line 86"/>
          <p:cNvSpPr>
            <a:spLocks noChangeShapeType="1"/>
          </p:cNvSpPr>
          <p:nvPr/>
        </p:nvSpPr>
        <p:spPr bwMode="auto">
          <a:xfrm>
            <a:off x="2051050" y="2349500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59" name="Line 87"/>
          <p:cNvSpPr>
            <a:spLocks noChangeShapeType="1"/>
          </p:cNvSpPr>
          <p:nvPr/>
        </p:nvSpPr>
        <p:spPr bwMode="auto">
          <a:xfrm>
            <a:off x="4067175" y="2349500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60" name="Oval 88"/>
          <p:cNvSpPr>
            <a:spLocks noChangeArrowheads="1"/>
          </p:cNvSpPr>
          <p:nvPr/>
        </p:nvSpPr>
        <p:spPr bwMode="auto">
          <a:xfrm>
            <a:off x="4610100" y="2597150"/>
            <a:ext cx="71438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61" name="Oval 89"/>
          <p:cNvSpPr>
            <a:spLocks noChangeArrowheads="1"/>
          </p:cNvSpPr>
          <p:nvPr/>
        </p:nvSpPr>
        <p:spPr bwMode="auto">
          <a:xfrm>
            <a:off x="3451225" y="2603500"/>
            <a:ext cx="71438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62" name="Oval 90"/>
          <p:cNvSpPr>
            <a:spLocks noChangeArrowheads="1"/>
          </p:cNvSpPr>
          <p:nvPr/>
        </p:nvSpPr>
        <p:spPr bwMode="auto">
          <a:xfrm>
            <a:off x="2371725" y="2603500"/>
            <a:ext cx="71438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63" name="Oval 91"/>
          <p:cNvSpPr>
            <a:spLocks noChangeArrowheads="1"/>
          </p:cNvSpPr>
          <p:nvPr/>
        </p:nvSpPr>
        <p:spPr bwMode="auto">
          <a:xfrm>
            <a:off x="1363663" y="2616200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64" name="Oval 92"/>
          <p:cNvSpPr>
            <a:spLocks noChangeArrowheads="1"/>
          </p:cNvSpPr>
          <p:nvPr/>
        </p:nvSpPr>
        <p:spPr bwMode="auto">
          <a:xfrm>
            <a:off x="2017713" y="2590800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65" name="Oval 93"/>
          <p:cNvSpPr>
            <a:spLocks noChangeArrowheads="1"/>
          </p:cNvSpPr>
          <p:nvPr/>
        </p:nvSpPr>
        <p:spPr bwMode="auto">
          <a:xfrm>
            <a:off x="4033838" y="2590800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66" name="Line 94"/>
          <p:cNvSpPr>
            <a:spLocks noChangeShapeType="1"/>
          </p:cNvSpPr>
          <p:nvPr/>
        </p:nvSpPr>
        <p:spPr bwMode="auto">
          <a:xfrm flipH="1">
            <a:off x="2627313" y="2565400"/>
            <a:ext cx="144462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67" name="Line 95"/>
          <p:cNvSpPr>
            <a:spLocks noChangeShapeType="1"/>
          </p:cNvSpPr>
          <p:nvPr/>
        </p:nvSpPr>
        <p:spPr bwMode="auto">
          <a:xfrm flipH="1">
            <a:off x="2700338" y="2565400"/>
            <a:ext cx="144462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68" name="Line 96"/>
          <p:cNvSpPr>
            <a:spLocks noChangeShapeType="1"/>
          </p:cNvSpPr>
          <p:nvPr/>
        </p:nvSpPr>
        <p:spPr bwMode="auto">
          <a:xfrm flipH="1">
            <a:off x="2773363" y="2565400"/>
            <a:ext cx="144462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69" name="Line 97"/>
          <p:cNvSpPr>
            <a:spLocks noChangeShapeType="1"/>
          </p:cNvSpPr>
          <p:nvPr/>
        </p:nvSpPr>
        <p:spPr bwMode="auto">
          <a:xfrm flipH="1">
            <a:off x="2339975" y="2708275"/>
            <a:ext cx="144463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70" name="Line 98"/>
          <p:cNvSpPr>
            <a:spLocks noChangeShapeType="1"/>
          </p:cNvSpPr>
          <p:nvPr/>
        </p:nvSpPr>
        <p:spPr bwMode="auto">
          <a:xfrm flipH="1">
            <a:off x="1331913" y="2708275"/>
            <a:ext cx="144462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71" name="Line 99"/>
          <p:cNvSpPr>
            <a:spLocks noChangeShapeType="1"/>
          </p:cNvSpPr>
          <p:nvPr/>
        </p:nvSpPr>
        <p:spPr bwMode="auto">
          <a:xfrm flipH="1">
            <a:off x="3419475" y="2708275"/>
            <a:ext cx="144463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72" name="Line 100"/>
          <p:cNvSpPr>
            <a:spLocks noChangeShapeType="1"/>
          </p:cNvSpPr>
          <p:nvPr/>
        </p:nvSpPr>
        <p:spPr bwMode="auto">
          <a:xfrm flipH="1">
            <a:off x="4572000" y="2708275"/>
            <a:ext cx="144463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73" name="Line 101"/>
          <p:cNvSpPr>
            <a:spLocks noChangeShapeType="1"/>
          </p:cNvSpPr>
          <p:nvPr/>
        </p:nvSpPr>
        <p:spPr bwMode="auto">
          <a:xfrm flipV="1">
            <a:off x="2051050" y="1773238"/>
            <a:ext cx="0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74" name="Line 102"/>
          <p:cNvSpPr>
            <a:spLocks noChangeShapeType="1"/>
          </p:cNvSpPr>
          <p:nvPr/>
        </p:nvSpPr>
        <p:spPr bwMode="auto">
          <a:xfrm flipV="1">
            <a:off x="4067175" y="1773238"/>
            <a:ext cx="0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75" name="Oval 103"/>
          <p:cNvSpPr>
            <a:spLocks noChangeArrowheads="1"/>
          </p:cNvSpPr>
          <p:nvPr/>
        </p:nvSpPr>
        <p:spPr bwMode="auto">
          <a:xfrm>
            <a:off x="1835150" y="1412875"/>
            <a:ext cx="360363" cy="360363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76" name="Oval 104"/>
          <p:cNvSpPr>
            <a:spLocks noChangeArrowheads="1"/>
          </p:cNvSpPr>
          <p:nvPr/>
        </p:nvSpPr>
        <p:spPr bwMode="auto">
          <a:xfrm>
            <a:off x="3851275" y="1412875"/>
            <a:ext cx="360363" cy="360363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77" name="Line 105"/>
          <p:cNvSpPr>
            <a:spLocks noChangeShapeType="1"/>
          </p:cNvSpPr>
          <p:nvPr/>
        </p:nvSpPr>
        <p:spPr bwMode="auto">
          <a:xfrm>
            <a:off x="1763713" y="3933825"/>
            <a:ext cx="7921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78" name="Line 106"/>
          <p:cNvSpPr>
            <a:spLocks noChangeShapeType="1"/>
          </p:cNvSpPr>
          <p:nvPr/>
        </p:nvSpPr>
        <p:spPr bwMode="auto">
          <a:xfrm>
            <a:off x="2700338" y="3933825"/>
            <a:ext cx="10080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79" name="Line 107"/>
          <p:cNvSpPr>
            <a:spLocks noChangeShapeType="1"/>
          </p:cNvSpPr>
          <p:nvPr/>
        </p:nvSpPr>
        <p:spPr bwMode="auto">
          <a:xfrm>
            <a:off x="3851275" y="3933825"/>
            <a:ext cx="10080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80" name="Line 108"/>
          <p:cNvSpPr>
            <a:spLocks noChangeShapeType="1"/>
          </p:cNvSpPr>
          <p:nvPr/>
        </p:nvSpPr>
        <p:spPr bwMode="auto">
          <a:xfrm>
            <a:off x="5002213" y="3933825"/>
            <a:ext cx="137001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81" name="Line 109"/>
          <p:cNvSpPr>
            <a:spLocks noChangeShapeType="1"/>
          </p:cNvSpPr>
          <p:nvPr/>
        </p:nvSpPr>
        <p:spPr bwMode="auto">
          <a:xfrm flipV="1">
            <a:off x="1619250" y="3860800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82" name="Line 110"/>
          <p:cNvSpPr>
            <a:spLocks noChangeShapeType="1"/>
          </p:cNvSpPr>
          <p:nvPr/>
        </p:nvSpPr>
        <p:spPr bwMode="auto">
          <a:xfrm flipV="1">
            <a:off x="2555875" y="3860800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83" name="Line 111"/>
          <p:cNvSpPr>
            <a:spLocks noChangeShapeType="1"/>
          </p:cNvSpPr>
          <p:nvPr/>
        </p:nvSpPr>
        <p:spPr bwMode="auto">
          <a:xfrm flipV="1">
            <a:off x="3708400" y="3860800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84" name="Line 112"/>
          <p:cNvSpPr>
            <a:spLocks noChangeShapeType="1"/>
          </p:cNvSpPr>
          <p:nvPr/>
        </p:nvSpPr>
        <p:spPr bwMode="auto">
          <a:xfrm flipV="1">
            <a:off x="4859338" y="3860800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85" name="Oval 113"/>
          <p:cNvSpPr>
            <a:spLocks noChangeArrowheads="1"/>
          </p:cNvSpPr>
          <p:nvPr/>
        </p:nvSpPr>
        <p:spPr bwMode="auto">
          <a:xfrm>
            <a:off x="827088" y="4724400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86" name="Oval 114"/>
          <p:cNvSpPr>
            <a:spLocks noChangeArrowheads="1"/>
          </p:cNvSpPr>
          <p:nvPr/>
        </p:nvSpPr>
        <p:spPr bwMode="auto">
          <a:xfrm>
            <a:off x="1835150" y="4724400"/>
            <a:ext cx="71438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87" name="Oval 115"/>
          <p:cNvSpPr>
            <a:spLocks noChangeArrowheads="1"/>
          </p:cNvSpPr>
          <p:nvPr/>
        </p:nvSpPr>
        <p:spPr bwMode="auto">
          <a:xfrm>
            <a:off x="2916238" y="4724400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88" name="Oval 116"/>
          <p:cNvSpPr>
            <a:spLocks noChangeArrowheads="1"/>
          </p:cNvSpPr>
          <p:nvPr/>
        </p:nvSpPr>
        <p:spPr bwMode="auto">
          <a:xfrm>
            <a:off x="4067175" y="4724400"/>
            <a:ext cx="71438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89" name="Text Box 117"/>
          <p:cNvSpPr txBox="1">
            <a:spLocks noChangeArrowheads="1"/>
          </p:cNvSpPr>
          <p:nvPr/>
        </p:nvSpPr>
        <p:spPr bwMode="auto">
          <a:xfrm>
            <a:off x="4767263" y="2274888"/>
            <a:ext cx="1298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latin typeface="Arial" charset="0"/>
              </a:rPr>
              <a:t>110 kV, 50 Hz</a:t>
            </a:r>
          </a:p>
        </p:txBody>
      </p:sp>
      <p:sp>
        <p:nvSpPr>
          <p:cNvPr id="3190" name="Text Box 118"/>
          <p:cNvSpPr txBox="1">
            <a:spLocks noChangeArrowheads="1"/>
          </p:cNvSpPr>
          <p:nvPr/>
        </p:nvSpPr>
        <p:spPr bwMode="auto">
          <a:xfrm>
            <a:off x="5200650" y="3571875"/>
            <a:ext cx="12001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latin typeface="Arial" charset="0"/>
              </a:rPr>
              <a:t>25 kV, 50 Hz</a:t>
            </a:r>
          </a:p>
        </p:txBody>
      </p:sp>
      <p:sp>
        <p:nvSpPr>
          <p:cNvPr id="3191" name="Text Box 119"/>
          <p:cNvSpPr txBox="1">
            <a:spLocks noChangeArrowheads="1"/>
          </p:cNvSpPr>
          <p:nvPr/>
        </p:nvSpPr>
        <p:spPr bwMode="auto">
          <a:xfrm>
            <a:off x="2103438" y="1073150"/>
            <a:ext cx="463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800">
                <a:latin typeface="Arial" charset="0"/>
              </a:rPr>
              <a:t>E1</a:t>
            </a:r>
          </a:p>
        </p:txBody>
      </p:sp>
      <p:sp>
        <p:nvSpPr>
          <p:cNvPr id="3192" name="Text Box 120"/>
          <p:cNvSpPr txBox="1">
            <a:spLocks noChangeArrowheads="1"/>
          </p:cNvSpPr>
          <p:nvPr/>
        </p:nvSpPr>
        <p:spPr bwMode="auto">
          <a:xfrm>
            <a:off x="4140200" y="1052513"/>
            <a:ext cx="463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800">
                <a:latin typeface="Arial" charset="0"/>
              </a:rPr>
              <a:t>E2</a:t>
            </a:r>
          </a:p>
        </p:txBody>
      </p:sp>
      <p:sp>
        <p:nvSpPr>
          <p:cNvPr id="3193" name="Text Box 121"/>
          <p:cNvSpPr txBox="1">
            <a:spLocks noChangeArrowheads="1"/>
          </p:cNvSpPr>
          <p:nvPr/>
        </p:nvSpPr>
        <p:spPr bwMode="auto">
          <a:xfrm>
            <a:off x="950913" y="5011738"/>
            <a:ext cx="44100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i="1">
                <a:latin typeface="Arial" charset="0"/>
              </a:rPr>
              <a:t>Jednofázová trakční soustava s normálním kmitočtem</a:t>
            </a:r>
          </a:p>
        </p:txBody>
      </p:sp>
      <p:sp>
        <p:nvSpPr>
          <p:cNvPr id="3195" name="Text Box 123"/>
          <p:cNvSpPr txBox="1">
            <a:spLocks noChangeArrowheads="1"/>
          </p:cNvSpPr>
          <p:nvPr/>
        </p:nvSpPr>
        <p:spPr bwMode="auto">
          <a:xfrm>
            <a:off x="6588125" y="1268413"/>
            <a:ext cx="1752600" cy="1581150"/>
          </a:xfrm>
          <a:prstGeom prst="rect">
            <a:avLst/>
          </a:prstGeom>
          <a:solidFill>
            <a:srgbClr val="FFFF66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ROZDĚLENÍ:</a:t>
            </a:r>
          </a:p>
          <a:p>
            <a:pPr>
              <a:buFontTx/>
              <a:buChar char="•"/>
            </a:pPr>
            <a:r>
              <a:rPr lang="cs-CZ"/>
              <a:t>Závislá</a:t>
            </a:r>
          </a:p>
          <a:p>
            <a:pPr>
              <a:buFontTx/>
              <a:buChar char="•"/>
            </a:pPr>
            <a:r>
              <a:rPr lang="cs-CZ"/>
              <a:t>Nezávislá</a:t>
            </a:r>
          </a:p>
          <a:p>
            <a:endParaRPr lang="cs-CZ"/>
          </a:p>
          <a:p>
            <a:pPr>
              <a:buFontTx/>
              <a:buChar char="•"/>
            </a:pPr>
            <a:r>
              <a:rPr lang="cs-CZ"/>
              <a:t>Stejnosměrná</a:t>
            </a:r>
          </a:p>
          <a:p>
            <a:pPr>
              <a:buFontTx/>
              <a:buChar char="•"/>
            </a:pPr>
            <a:r>
              <a:rPr lang="cs-CZ"/>
              <a:t>Střídavá jednofázová</a:t>
            </a:r>
          </a:p>
          <a:p>
            <a:pPr>
              <a:buFontTx/>
              <a:buChar char="•"/>
            </a:pPr>
            <a:r>
              <a:rPr lang="cs-CZ"/>
              <a:t>Střídavá trojfázová</a:t>
            </a:r>
          </a:p>
        </p:txBody>
      </p:sp>
      <p:sp>
        <p:nvSpPr>
          <p:cNvPr id="3196" name="Text Box 124"/>
          <p:cNvSpPr txBox="1">
            <a:spLocks noChangeArrowheads="1"/>
          </p:cNvSpPr>
          <p:nvPr/>
        </p:nvSpPr>
        <p:spPr bwMode="auto">
          <a:xfrm>
            <a:off x="6443663" y="3141663"/>
            <a:ext cx="2400300" cy="1581150"/>
          </a:xfrm>
          <a:prstGeom prst="rect">
            <a:avLst/>
          </a:prstGeom>
          <a:solidFill>
            <a:srgbClr val="FFFF66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DRUHY ELEKTRICKÝCH </a:t>
            </a:r>
          </a:p>
          <a:p>
            <a:r>
              <a:rPr lang="cs-CZ" b="1"/>
              <a:t>DRAH:</a:t>
            </a:r>
          </a:p>
          <a:p>
            <a:pPr>
              <a:buFontTx/>
              <a:buChar char="•"/>
            </a:pPr>
            <a:r>
              <a:rPr lang="cs-CZ"/>
              <a:t>Hlavní, dálkové</a:t>
            </a:r>
          </a:p>
          <a:p>
            <a:pPr>
              <a:buFontTx/>
              <a:buChar char="•"/>
            </a:pPr>
            <a:r>
              <a:rPr lang="cs-CZ"/>
              <a:t>Městské, pouliční</a:t>
            </a:r>
          </a:p>
          <a:p>
            <a:pPr>
              <a:buFontTx/>
              <a:buChar char="•"/>
            </a:pPr>
            <a:r>
              <a:rPr lang="cs-CZ"/>
              <a:t>Podzemní, rychlodráhy</a:t>
            </a:r>
          </a:p>
          <a:p>
            <a:pPr>
              <a:buFontTx/>
              <a:buChar char="•"/>
            </a:pPr>
            <a:r>
              <a:rPr lang="cs-CZ"/>
              <a:t>Předměstské</a:t>
            </a:r>
          </a:p>
          <a:p>
            <a:pPr>
              <a:buFontTx/>
              <a:buChar char="•"/>
            </a:pPr>
            <a:r>
              <a:rPr lang="cs-CZ"/>
              <a:t>Důlní </a:t>
            </a:r>
          </a:p>
        </p:txBody>
      </p:sp>
      <p:sp>
        <p:nvSpPr>
          <p:cNvPr id="3199" name="Rectangle 127"/>
          <p:cNvSpPr>
            <a:spLocks noGrp="1" noChangeArrowheads="1"/>
          </p:cNvSpPr>
          <p:nvPr>
            <p:ph type="title" idx="4294967295"/>
          </p:nvPr>
        </p:nvSpPr>
        <p:spPr>
          <a:xfrm>
            <a:off x="468313" y="404813"/>
            <a:ext cx="2674937" cy="561975"/>
          </a:xfrm>
          <a:solidFill>
            <a:srgbClr val="FFC000"/>
          </a:solidFill>
        </p:spPr>
        <p:txBody>
          <a:bodyPr/>
          <a:lstStyle/>
          <a:p>
            <a:r>
              <a:rPr lang="cs-CZ" sz="2400">
                <a:solidFill>
                  <a:schemeClr val="tx1"/>
                </a:solidFill>
              </a:rPr>
              <a:t>Trakční soustavy</a:t>
            </a:r>
          </a:p>
        </p:txBody>
      </p:sp>
      <p:sp>
        <p:nvSpPr>
          <p:cNvPr id="124" name="Obdélník 123"/>
          <p:cNvSpPr/>
          <p:nvPr/>
        </p:nvSpPr>
        <p:spPr>
          <a:xfrm>
            <a:off x="6337300" y="1092200"/>
            <a:ext cx="2641600" cy="45466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Do pracovních listů zapište základní rozdělení elektrické trakce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Napište druhy elektrických drah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Jak daleko od sebe budou napájecí stanice trakčního vedení podle obrázku vlevo?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3" name="Tlačítko akce: Dopředu nebo Další 122">
            <a:hlinkClick r:id="" action="ppaction://hlinkshowjump?jump=nextslide" highlightClick="1"/>
          </p:cNvPr>
          <p:cNvSpPr/>
          <p:nvPr/>
        </p:nvSpPr>
        <p:spPr>
          <a:xfrm>
            <a:off x="561703" y="6126479"/>
            <a:ext cx="444137" cy="431074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TextovéPole 124"/>
          <p:cNvSpPr txBox="1"/>
          <p:nvPr/>
        </p:nvSpPr>
        <p:spPr>
          <a:xfrm>
            <a:off x="1476104" y="6400800"/>
            <a:ext cx="683187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Pokud chcete rozkrýt odpovědi, nepoužívejte tlačítko Přechod na následující snímek a klikněte levým tlačítkem myši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00" name="Group 4"/>
          <p:cNvGrpSpPr>
            <a:grpSpLocks/>
          </p:cNvGrpSpPr>
          <p:nvPr/>
        </p:nvGrpSpPr>
        <p:grpSpPr bwMode="auto">
          <a:xfrm rot="5400000">
            <a:off x="2046288" y="2208213"/>
            <a:ext cx="457200" cy="304800"/>
            <a:chOff x="1248" y="2352"/>
            <a:chExt cx="288" cy="192"/>
          </a:xfrm>
        </p:grpSpPr>
        <p:sp>
          <p:nvSpPr>
            <p:cNvPr id="4101" name="Oval 5"/>
            <p:cNvSpPr>
              <a:spLocks noChangeArrowheads="1"/>
            </p:cNvSpPr>
            <p:nvPr/>
          </p:nvSpPr>
          <p:spPr bwMode="auto">
            <a:xfrm>
              <a:off x="1248" y="2352"/>
              <a:ext cx="192" cy="19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02" name="Oval 6"/>
            <p:cNvSpPr>
              <a:spLocks noChangeArrowheads="1"/>
            </p:cNvSpPr>
            <p:nvPr/>
          </p:nvSpPr>
          <p:spPr bwMode="auto">
            <a:xfrm>
              <a:off x="1344" y="2352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4103" name="Group 7"/>
          <p:cNvGrpSpPr>
            <a:grpSpLocks/>
          </p:cNvGrpSpPr>
          <p:nvPr/>
        </p:nvGrpSpPr>
        <p:grpSpPr bwMode="auto">
          <a:xfrm rot="5400000">
            <a:off x="4064000" y="2208213"/>
            <a:ext cx="457200" cy="304800"/>
            <a:chOff x="1248" y="2352"/>
            <a:chExt cx="288" cy="192"/>
          </a:xfrm>
        </p:grpSpPr>
        <p:sp>
          <p:nvSpPr>
            <p:cNvPr id="4104" name="Oval 8"/>
            <p:cNvSpPr>
              <a:spLocks noChangeArrowheads="1"/>
            </p:cNvSpPr>
            <p:nvPr/>
          </p:nvSpPr>
          <p:spPr bwMode="auto">
            <a:xfrm>
              <a:off x="1248" y="2352"/>
              <a:ext cx="192" cy="19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05" name="Oval 9"/>
            <p:cNvSpPr>
              <a:spLocks noChangeArrowheads="1"/>
            </p:cNvSpPr>
            <p:nvPr/>
          </p:nvSpPr>
          <p:spPr bwMode="auto">
            <a:xfrm>
              <a:off x="1344" y="2352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4106" name="Group 10"/>
          <p:cNvGrpSpPr>
            <a:grpSpLocks/>
          </p:cNvGrpSpPr>
          <p:nvPr/>
        </p:nvGrpSpPr>
        <p:grpSpPr bwMode="auto">
          <a:xfrm rot="5400000">
            <a:off x="1398588" y="3144838"/>
            <a:ext cx="457200" cy="304800"/>
            <a:chOff x="1248" y="2352"/>
            <a:chExt cx="288" cy="192"/>
          </a:xfrm>
        </p:grpSpPr>
        <p:sp>
          <p:nvSpPr>
            <p:cNvPr id="4107" name="Oval 11"/>
            <p:cNvSpPr>
              <a:spLocks noChangeArrowheads="1"/>
            </p:cNvSpPr>
            <p:nvPr/>
          </p:nvSpPr>
          <p:spPr bwMode="auto">
            <a:xfrm>
              <a:off x="1248" y="2352"/>
              <a:ext cx="192" cy="19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08" name="Oval 12"/>
            <p:cNvSpPr>
              <a:spLocks noChangeArrowheads="1"/>
            </p:cNvSpPr>
            <p:nvPr/>
          </p:nvSpPr>
          <p:spPr bwMode="auto">
            <a:xfrm>
              <a:off x="1344" y="2352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4109" name="Group 13"/>
          <p:cNvGrpSpPr>
            <a:grpSpLocks/>
          </p:cNvGrpSpPr>
          <p:nvPr/>
        </p:nvGrpSpPr>
        <p:grpSpPr bwMode="auto">
          <a:xfrm rot="5400000">
            <a:off x="2408238" y="3144838"/>
            <a:ext cx="457200" cy="304800"/>
            <a:chOff x="1248" y="2352"/>
            <a:chExt cx="288" cy="192"/>
          </a:xfrm>
        </p:grpSpPr>
        <p:sp>
          <p:nvSpPr>
            <p:cNvPr id="4110" name="Oval 14"/>
            <p:cNvSpPr>
              <a:spLocks noChangeArrowheads="1"/>
            </p:cNvSpPr>
            <p:nvPr/>
          </p:nvSpPr>
          <p:spPr bwMode="auto">
            <a:xfrm>
              <a:off x="1248" y="2352"/>
              <a:ext cx="192" cy="19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11" name="Oval 15"/>
            <p:cNvSpPr>
              <a:spLocks noChangeArrowheads="1"/>
            </p:cNvSpPr>
            <p:nvPr/>
          </p:nvSpPr>
          <p:spPr bwMode="auto">
            <a:xfrm>
              <a:off x="1344" y="2352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4112" name="Group 16"/>
          <p:cNvGrpSpPr>
            <a:grpSpLocks/>
          </p:cNvGrpSpPr>
          <p:nvPr/>
        </p:nvGrpSpPr>
        <p:grpSpPr bwMode="auto">
          <a:xfrm rot="5400000">
            <a:off x="3487738" y="3144838"/>
            <a:ext cx="457200" cy="304800"/>
            <a:chOff x="1248" y="2352"/>
            <a:chExt cx="288" cy="192"/>
          </a:xfrm>
        </p:grpSpPr>
        <p:sp>
          <p:nvSpPr>
            <p:cNvPr id="4113" name="Oval 17"/>
            <p:cNvSpPr>
              <a:spLocks noChangeArrowheads="1"/>
            </p:cNvSpPr>
            <p:nvPr/>
          </p:nvSpPr>
          <p:spPr bwMode="auto">
            <a:xfrm>
              <a:off x="1248" y="2352"/>
              <a:ext cx="192" cy="19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14" name="Oval 18"/>
            <p:cNvSpPr>
              <a:spLocks noChangeArrowheads="1"/>
            </p:cNvSpPr>
            <p:nvPr/>
          </p:nvSpPr>
          <p:spPr bwMode="auto">
            <a:xfrm>
              <a:off x="1344" y="2352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4115" name="Group 19"/>
          <p:cNvGrpSpPr>
            <a:grpSpLocks/>
          </p:cNvGrpSpPr>
          <p:nvPr/>
        </p:nvGrpSpPr>
        <p:grpSpPr bwMode="auto">
          <a:xfrm rot="5400000">
            <a:off x="4640263" y="3144838"/>
            <a:ext cx="457200" cy="304800"/>
            <a:chOff x="1248" y="2352"/>
            <a:chExt cx="288" cy="192"/>
          </a:xfrm>
        </p:grpSpPr>
        <p:sp>
          <p:nvSpPr>
            <p:cNvPr id="4116" name="Oval 20"/>
            <p:cNvSpPr>
              <a:spLocks noChangeArrowheads="1"/>
            </p:cNvSpPr>
            <p:nvPr/>
          </p:nvSpPr>
          <p:spPr bwMode="auto">
            <a:xfrm>
              <a:off x="1248" y="2352"/>
              <a:ext cx="192" cy="19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17" name="Oval 21"/>
            <p:cNvSpPr>
              <a:spLocks noChangeArrowheads="1"/>
            </p:cNvSpPr>
            <p:nvPr/>
          </p:nvSpPr>
          <p:spPr bwMode="auto">
            <a:xfrm>
              <a:off x="1344" y="2352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4150" name="Line 54"/>
          <p:cNvSpPr>
            <a:spLocks noChangeShapeType="1"/>
          </p:cNvSpPr>
          <p:nvPr/>
        </p:nvSpPr>
        <p:spPr bwMode="auto">
          <a:xfrm>
            <a:off x="1619250" y="3500438"/>
            <a:ext cx="0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51" name="Line 55"/>
          <p:cNvSpPr>
            <a:spLocks noChangeShapeType="1"/>
          </p:cNvSpPr>
          <p:nvPr/>
        </p:nvSpPr>
        <p:spPr bwMode="auto">
          <a:xfrm>
            <a:off x="2627313" y="3500438"/>
            <a:ext cx="0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52" name="Line 56"/>
          <p:cNvSpPr>
            <a:spLocks noChangeShapeType="1"/>
          </p:cNvSpPr>
          <p:nvPr/>
        </p:nvSpPr>
        <p:spPr bwMode="auto">
          <a:xfrm>
            <a:off x="3708400" y="3500438"/>
            <a:ext cx="0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53" name="Line 57"/>
          <p:cNvSpPr>
            <a:spLocks noChangeShapeType="1"/>
          </p:cNvSpPr>
          <p:nvPr/>
        </p:nvSpPr>
        <p:spPr bwMode="auto">
          <a:xfrm>
            <a:off x="4859338" y="3500438"/>
            <a:ext cx="0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67" name="Line 71"/>
          <p:cNvSpPr>
            <a:spLocks noChangeShapeType="1"/>
          </p:cNvSpPr>
          <p:nvPr/>
        </p:nvSpPr>
        <p:spPr bwMode="auto">
          <a:xfrm>
            <a:off x="1619250" y="28527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68" name="Line 72"/>
          <p:cNvSpPr>
            <a:spLocks noChangeShapeType="1"/>
          </p:cNvSpPr>
          <p:nvPr/>
        </p:nvSpPr>
        <p:spPr bwMode="auto">
          <a:xfrm>
            <a:off x="2627313" y="28527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69" name="Line 73"/>
          <p:cNvSpPr>
            <a:spLocks noChangeShapeType="1"/>
          </p:cNvSpPr>
          <p:nvPr/>
        </p:nvSpPr>
        <p:spPr bwMode="auto">
          <a:xfrm>
            <a:off x="3708400" y="28527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70" name="Line 74"/>
          <p:cNvSpPr>
            <a:spLocks noChangeShapeType="1"/>
          </p:cNvSpPr>
          <p:nvPr/>
        </p:nvSpPr>
        <p:spPr bwMode="auto">
          <a:xfrm>
            <a:off x="4859338" y="285273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71" name="Line 75"/>
          <p:cNvSpPr>
            <a:spLocks noChangeShapeType="1"/>
          </p:cNvSpPr>
          <p:nvPr/>
        </p:nvSpPr>
        <p:spPr bwMode="auto">
          <a:xfrm>
            <a:off x="684213" y="2852738"/>
            <a:ext cx="590391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72" name="Line 76"/>
          <p:cNvSpPr>
            <a:spLocks noChangeShapeType="1"/>
          </p:cNvSpPr>
          <p:nvPr/>
        </p:nvSpPr>
        <p:spPr bwMode="auto">
          <a:xfrm>
            <a:off x="2266950" y="2565400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73" name="Line 77"/>
          <p:cNvSpPr>
            <a:spLocks noChangeShapeType="1"/>
          </p:cNvSpPr>
          <p:nvPr/>
        </p:nvSpPr>
        <p:spPr bwMode="auto">
          <a:xfrm>
            <a:off x="4283075" y="2565400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74" name="Oval 78"/>
          <p:cNvSpPr>
            <a:spLocks noChangeArrowheads="1"/>
          </p:cNvSpPr>
          <p:nvPr/>
        </p:nvSpPr>
        <p:spPr bwMode="auto">
          <a:xfrm>
            <a:off x="4826000" y="2813050"/>
            <a:ext cx="71438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75" name="Oval 79"/>
          <p:cNvSpPr>
            <a:spLocks noChangeArrowheads="1"/>
          </p:cNvSpPr>
          <p:nvPr/>
        </p:nvSpPr>
        <p:spPr bwMode="auto">
          <a:xfrm>
            <a:off x="3667125" y="2819400"/>
            <a:ext cx="71438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76" name="Oval 80"/>
          <p:cNvSpPr>
            <a:spLocks noChangeArrowheads="1"/>
          </p:cNvSpPr>
          <p:nvPr/>
        </p:nvSpPr>
        <p:spPr bwMode="auto">
          <a:xfrm>
            <a:off x="2587625" y="2819400"/>
            <a:ext cx="71438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77" name="Oval 81"/>
          <p:cNvSpPr>
            <a:spLocks noChangeArrowheads="1"/>
          </p:cNvSpPr>
          <p:nvPr/>
        </p:nvSpPr>
        <p:spPr bwMode="auto">
          <a:xfrm>
            <a:off x="1579563" y="2832100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78" name="Oval 82"/>
          <p:cNvSpPr>
            <a:spLocks noChangeArrowheads="1"/>
          </p:cNvSpPr>
          <p:nvPr/>
        </p:nvSpPr>
        <p:spPr bwMode="auto">
          <a:xfrm>
            <a:off x="2233613" y="2806700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79" name="Oval 83"/>
          <p:cNvSpPr>
            <a:spLocks noChangeArrowheads="1"/>
          </p:cNvSpPr>
          <p:nvPr/>
        </p:nvSpPr>
        <p:spPr bwMode="auto">
          <a:xfrm>
            <a:off x="4249738" y="2806700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80" name="Line 84"/>
          <p:cNvSpPr>
            <a:spLocks noChangeShapeType="1"/>
          </p:cNvSpPr>
          <p:nvPr/>
        </p:nvSpPr>
        <p:spPr bwMode="auto">
          <a:xfrm flipH="1">
            <a:off x="2843213" y="2781300"/>
            <a:ext cx="144462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81" name="Line 85"/>
          <p:cNvSpPr>
            <a:spLocks noChangeShapeType="1"/>
          </p:cNvSpPr>
          <p:nvPr/>
        </p:nvSpPr>
        <p:spPr bwMode="auto">
          <a:xfrm flipH="1">
            <a:off x="2916238" y="2781300"/>
            <a:ext cx="144462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82" name="Line 86"/>
          <p:cNvSpPr>
            <a:spLocks noChangeShapeType="1"/>
          </p:cNvSpPr>
          <p:nvPr/>
        </p:nvSpPr>
        <p:spPr bwMode="auto">
          <a:xfrm flipH="1">
            <a:off x="2989263" y="2781300"/>
            <a:ext cx="144462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83" name="Line 87"/>
          <p:cNvSpPr>
            <a:spLocks noChangeShapeType="1"/>
          </p:cNvSpPr>
          <p:nvPr/>
        </p:nvSpPr>
        <p:spPr bwMode="auto">
          <a:xfrm flipH="1">
            <a:off x="2555875" y="2924175"/>
            <a:ext cx="144463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84" name="Line 88"/>
          <p:cNvSpPr>
            <a:spLocks noChangeShapeType="1"/>
          </p:cNvSpPr>
          <p:nvPr/>
        </p:nvSpPr>
        <p:spPr bwMode="auto">
          <a:xfrm flipH="1">
            <a:off x="1547813" y="2924175"/>
            <a:ext cx="144462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85" name="Line 89"/>
          <p:cNvSpPr>
            <a:spLocks noChangeShapeType="1"/>
          </p:cNvSpPr>
          <p:nvPr/>
        </p:nvSpPr>
        <p:spPr bwMode="auto">
          <a:xfrm flipH="1">
            <a:off x="3635375" y="2924175"/>
            <a:ext cx="144463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86" name="Line 90"/>
          <p:cNvSpPr>
            <a:spLocks noChangeShapeType="1"/>
          </p:cNvSpPr>
          <p:nvPr/>
        </p:nvSpPr>
        <p:spPr bwMode="auto">
          <a:xfrm flipH="1">
            <a:off x="4787900" y="2924175"/>
            <a:ext cx="144463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87" name="Line 91"/>
          <p:cNvSpPr>
            <a:spLocks noChangeShapeType="1"/>
          </p:cNvSpPr>
          <p:nvPr/>
        </p:nvSpPr>
        <p:spPr bwMode="auto">
          <a:xfrm flipV="1">
            <a:off x="2266950" y="1989138"/>
            <a:ext cx="0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88" name="Line 92"/>
          <p:cNvSpPr>
            <a:spLocks noChangeShapeType="1"/>
          </p:cNvSpPr>
          <p:nvPr/>
        </p:nvSpPr>
        <p:spPr bwMode="auto">
          <a:xfrm flipV="1">
            <a:off x="4283075" y="1989138"/>
            <a:ext cx="0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89" name="Oval 93"/>
          <p:cNvSpPr>
            <a:spLocks noChangeArrowheads="1"/>
          </p:cNvSpPr>
          <p:nvPr/>
        </p:nvSpPr>
        <p:spPr bwMode="auto">
          <a:xfrm>
            <a:off x="2051050" y="1628775"/>
            <a:ext cx="360363" cy="360363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90" name="Oval 94"/>
          <p:cNvSpPr>
            <a:spLocks noChangeArrowheads="1"/>
          </p:cNvSpPr>
          <p:nvPr/>
        </p:nvSpPr>
        <p:spPr bwMode="auto">
          <a:xfrm>
            <a:off x="4067175" y="1628775"/>
            <a:ext cx="360363" cy="360363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99" name="Text Box 103"/>
          <p:cNvSpPr txBox="1">
            <a:spLocks noChangeArrowheads="1"/>
          </p:cNvSpPr>
          <p:nvPr/>
        </p:nvSpPr>
        <p:spPr bwMode="auto">
          <a:xfrm>
            <a:off x="4983163" y="2490788"/>
            <a:ext cx="1298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latin typeface="Arial" charset="0"/>
              </a:rPr>
              <a:t>110 kV, 50 Hz</a:t>
            </a:r>
          </a:p>
        </p:txBody>
      </p:sp>
      <p:grpSp>
        <p:nvGrpSpPr>
          <p:cNvPr id="4202" name="Group 106"/>
          <p:cNvGrpSpPr>
            <a:grpSpLocks/>
          </p:cNvGrpSpPr>
          <p:nvPr/>
        </p:nvGrpSpPr>
        <p:grpSpPr bwMode="auto">
          <a:xfrm rot="5400000">
            <a:off x="1400175" y="3721100"/>
            <a:ext cx="457200" cy="304800"/>
            <a:chOff x="1248" y="2352"/>
            <a:chExt cx="288" cy="192"/>
          </a:xfrm>
        </p:grpSpPr>
        <p:sp>
          <p:nvSpPr>
            <p:cNvPr id="4203" name="Oval 107"/>
            <p:cNvSpPr>
              <a:spLocks noChangeArrowheads="1"/>
            </p:cNvSpPr>
            <p:nvPr/>
          </p:nvSpPr>
          <p:spPr bwMode="auto">
            <a:xfrm>
              <a:off x="1248" y="2352"/>
              <a:ext cx="192" cy="19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04" name="Oval 108"/>
            <p:cNvSpPr>
              <a:spLocks noChangeArrowheads="1"/>
            </p:cNvSpPr>
            <p:nvPr/>
          </p:nvSpPr>
          <p:spPr bwMode="auto">
            <a:xfrm>
              <a:off x="1344" y="2352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4205" name="Line 109"/>
          <p:cNvSpPr>
            <a:spLocks noChangeShapeType="1"/>
          </p:cNvSpPr>
          <p:nvPr/>
        </p:nvSpPr>
        <p:spPr bwMode="auto">
          <a:xfrm>
            <a:off x="1619250" y="4076700"/>
            <a:ext cx="0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06" name="AutoShape 110"/>
          <p:cNvSpPr>
            <a:spLocks noChangeArrowheads="1"/>
          </p:cNvSpPr>
          <p:nvPr/>
        </p:nvSpPr>
        <p:spPr bwMode="auto">
          <a:xfrm rot="10800000">
            <a:off x="1403350" y="4221163"/>
            <a:ext cx="431800" cy="215900"/>
          </a:xfrm>
          <a:prstGeom prst="triangle">
            <a:avLst>
              <a:gd name="adj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07" name="Line 111"/>
          <p:cNvSpPr>
            <a:spLocks noChangeShapeType="1"/>
          </p:cNvSpPr>
          <p:nvPr/>
        </p:nvSpPr>
        <p:spPr bwMode="auto">
          <a:xfrm>
            <a:off x="1403350" y="4437063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08" name="Rectangle 112"/>
          <p:cNvSpPr>
            <a:spLocks noChangeArrowheads="1"/>
          </p:cNvSpPr>
          <p:nvPr/>
        </p:nvSpPr>
        <p:spPr bwMode="auto">
          <a:xfrm>
            <a:off x="1258888" y="3573463"/>
            <a:ext cx="720725" cy="1008062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09" name="Line 113"/>
          <p:cNvSpPr>
            <a:spLocks noChangeShapeType="1"/>
          </p:cNvSpPr>
          <p:nvPr/>
        </p:nvSpPr>
        <p:spPr bwMode="auto">
          <a:xfrm>
            <a:off x="2628900" y="357187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4210" name="Group 114"/>
          <p:cNvGrpSpPr>
            <a:grpSpLocks/>
          </p:cNvGrpSpPr>
          <p:nvPr/>
        </p:nvGrpSpPr>
        <p:grpSpPr bwMode="auto">
          <a:xfrm rot="5400000">
            <a:off x="2409825" y="3792538"/>
            <a:ext cx="457200" cy="304800"/>
            <a:chOff x="1248" y="2352"/>
            <a:chExt cx="288" cy="192"/>
          </a:xfrm>
        </p:grpSpPr>
        <p:sp>
          <p:nvSpPr>
            <p:cNvPr id="4211" name="Oval 115"/>
            <p:cNvSpPr>
              <a:spLocks noChangeArrowheads="1"/>
            </p:cNvSpPr>
            <p:nvPr/>
          </p:nvSpPr>
          <p:spPr bwMode="auto">
            <a:xfrm>
              <a:off x="1248" y="2352"/>
              <a:ext cx="192" cy="19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12" name="Oval 116"/>
            <p:cNvSpPr>
              <a:spLocks noChangeArrowheads="1"/>
            </p:cNvSpPr>
            <p:nvPr/>
          </p:nvSpPr>
          <p:spPr bwMode="auto">
            <a:xfrm>
              <a:off x="1344" y="2352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4213" name="Line 117"/>
          <p:cNvSpPr>
            <a:spLocks noChangeShapeType="1"/>
          </p:cNvSpPr>
          <p:nvPr/>
        </p:nvSpPr>
        <p:spPr bwMode="auto">
          <a:xfrm>
            <a:off x="2628900" y="4148138"/>
            <a:ext cx="0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14" name="AutoShape 118"/>
          <p:cNvSpPr>
            <a:spLocks noChangeArrowheads="1"/>
          </p:cNvSpPr>
          <p:nvPr/>
        </p:nvSpPr>
        <p:spPr bwMode="auto">
          <a:xfrm rot="10800000">
            <a:off x="2413000" y="4292600"/>
            <a:ext cx="431800" cy="215900"/>
          </a:xfrm>
          <a:prstGeom prst="triangle">
            <a:avLst>
              <a:gd name="adj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15" name="Line 119"/>
          <p:cNvSpPr>
            <a:spLocks noChangeShapeType="1"/>
          </p:cNvSpPr>
          <p:nvPr/>
        </p:nvSpPr>
        <p:spPr bwMode="auto">
          <a:xfrm>
            <a:off x="2413000" y="4508500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16" name="Rectangle 120"/>
          <p:cNvSpPr>
            <a:spLocks noChangeArrowheads="1"/>
          </p:cNvSpPr>
          <p:nvPr/>
        </p:nvSpPr>
        <p:spPr bwMode="auto">
          <a:xfrm>
            <a:off x="2268538" y="3644900"/>
            <a:ext cx="720725" cy="1008063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17" name="Line 121"/>
          <p:cNvSpPr>
            <a:spLocks noChangeShapeType="1"/>
          </p:cNvSpPr>
          <p:nvPr/>
        </p:nvSpPr>
        <p:spPr bwMode="auto">
          <a:xfrm>
            <a:off x="3708400" y="357187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4218" name="Group 122"/>
          <p:cNvGrpSpPr>
            <a:grpSpLocks/>
          </p:cNvGrpSpPr>
          <p:nvPr/>
        </p:nvGrpSpPr>
        <p:grpSpPr bwMode="auto">
          <a:xfrm rot="5400000">
            <a:off x="3489325" y="3792538"/>
            <a:ext cx="457200" cy="304800"/>
            <a:chOff x="1248" y="2352"/>
            <a:chExt cx="288" cy="192"/>
          </a:xfrm>
        </p:grpSpPr>
        <p:sp>
          <p:nvSpPr>
            <p:cNvPr id="4219" name="Oval 123"/>
            <p:cNvSpPr>
              <a:spLocks noChangeArrowheads="1"/>
            </p:cNvSpPr>
            <p:nvPr/>
          </p:nvSpPr>
          <p:spPr bwMode="auto">
            <a:xfrm>
              <a:off x="1248" y="2352"/>
              <a:ext cx="192" cy="19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20" name="Oval 124"/>
            <p:cNvSpPr>
              <a:spLocks noChangeArrowheads="1"/>
            </p:cNvSpPr>
            <p:nvPr/>
          </p:nvSpPr>
          <p:spPr bwMode="auto">
            <a:xfrm>
              <a:off x="1344" y="2352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4221" name="Line 125"/>
          <p:cNvSpPr>
            <a:spLocks noChangeShapeType="1"/>
          </p:cNvSpPr>
          <p:nvPr/>
        </p:nvSpPr>
        <p:spPr bwMode="auto">
          <a:xfrm>
            <a:off x="3708400" y="4148138"/>
            <a:ext cx="0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22" name="AutoShape 126"/>
          <p:cNvSpPr>
            <a:spLocks noChangeArrowheads="1"/>
          </p:cNvSpPr>
          <p:nvPr/>
        </p:nvSpPr>
        <p:spPr bwMode="auto">
          <a:xfrm rot="10800000">
            <a:off x="3492500" y="4292600"/>
            <a:ext cx="431800" cy="215900"/>
          </a:xfrm>
          <a:prstGeom prst="triangle">
            <a:avLst>
              <a:gd name="adj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23" name="Line 127"/>
          <p:cNvSpPr>
            <a:spLocks noChangeShapeType="1"/>
          </p:cNvSpPr>
          <p:nvPr/>
        </p:nvSpPr>
        <p:spPr bwMode="auto">
          <a:xfrm>
            <a:off x="3492500" y="4508500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24" name="Rectangle 128"/>
          <p:cNvSpPr>
            <a:spLocks noChangeArrowheads="1"/>
          </p:cNvSpPr>
          <p:nvPr/>
        </p:nvSpPr>
        <p:spPr bwMode="auto">
          <a:xfrm>
            <a:off x="3348038" y="3644900"/>
            <a:ext cx="720725" cy="1008063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25" name="Line 129"/>
          <p:cNvSpPr>
            <a:spLocks noChangeShapeType="1"/>
          </p:cNvSpPr>
          <p:nvPr/>
        </p:nvSpPr>
        <p:spPr bwMode="auto">
          <a:xfrm>
            <a:off x="4860925" y="357187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4226" name="Group 130"/>
          <p:cNvGrpSpPr>
            <a:grpSpLocks/>
          </p:cNvGrpSpPr>
          <p:nvPr/>
        </p:nvGrpSpPr>
        <p:grpSpPr bwMode="auto">
          <a:xfrm rot="5400000">
            <a:off x="4641850" y="3792538"/>
            <a:ext cx="457200" cy="304800"/>
            <a:chOff x="1248" y="2352"/>
            <a:chExt cx="288" cy="192"/>
          </a:xfrm>
        </p:grpSpPr>
        <p:sp>
          <p:nvSpPr>
            <p:cNvPr id="4227" name="Oval 131"/>
            <p:cNvSpPr>
              <a:spLocks noChangeArrowheads="1"/>
            </p:cNvSpPr>
            <p:nvPr/>
          </p:nvSpPr>
          <p:spPr bwMode="auto">
            <a:xfrm>
              <a:off x="1248" y="2352"/>
              <a:ext cx="192" cy="192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28" name="Oval 132"/>
            <p:cNvSpPr>
              <a:spLocks noChangeArrowheads="1"/>
            </p:cNvSpPr>
            <p:nvPr/>
          </p:nvSpPr>
          <p:spPr bwMode="auto">
            <a:xfrm>
              <a:off x="1344" y="2352"/>
              <a:ext cx="192" cy="19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4229" name="Line 133"/>
          <p:cNvSpPr>
            <a:spLocks noChangeShapeType="1"/>
          </p:cNvSpPr>
          <p:nvPr/>
        </p:nvSpPr>
        <p:spPr bwMode="auto">
          <a:xfrm>
            <a:off x="4860925" y="4148138"/>
            <a:ext cx="0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30" name="AutoShape 134"/>
          <p:cNvSpPr>
            <a:spLocks noChangeArrowheads="1"/>
          </p:cNvSpPr>
          <p:nvPr/>
        </p:nvSpPr>
        <p:spPr bwMode="auto">
          <a:xfrm rot="10800000">
            <a:off x="4645025" y="4292600"/>
            <a:ext cx="431800" cy="215900"/>
          </a:xfrm>
          <a:prstGeom prst="triangle">
            <a:avLst>
              <a:gd name="adj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31" name="Line 135"/>
          <p:cNvSpPr>
            <a:spLocks noChangeShapeType="1"/>
          </p:cNvSpPr>
          <p:nvPr/>
        </p:nvSpPr>
        <p:spPr bwMode="auto">
          <a:xfrm>
            <a:off x="4645025" y="4508500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32" name="Rectangle 136"/>
          <p:cNvSpPr>
            <a:spLocks noChangeArrowheads="1"/>
          </p:cNvSpPr>
          <p:nvPr/>
        </p:nvSpPr>
        <p:spPr bwMode="auto">
          <a:xfrm>
            <a:off x="4500563" y="3644900"/>
            <a:ext cx="720725" cy="1008063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33" name="Line 137"/>
          <p:cNvSpPr>
            <a:spLocks noChangeShapeType="1"/>
          </p:cNvSpPr>
          <p:nvPr/>
        </p:nvSpPr>
        <p:spPr bwMode="auto">
          <a:xfrm>
            <a:off x="684213" y="4868863"/>
            <a:ext cx="590391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34" name="Rectangle 138"/>
          <p:cNvSpPr>
            <a:spLocks noChangeArrowheads="1"/>
          </p:cNvSpPr>
          <p:nvPr/>
        </p:nvSpPr>
        <p:spPr bwMode="auto">
          <a:xfrm>
            <a:off x="3317875" y="5229225"/>
            <a:ext cx="965200" cy="288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35" name="AutoShape 139"/>
          <p:cNvSpPr>
            <a:spLocks noChangeArrowheads="1"/>
          </p:cNvSpPr>
          <p:nvPr/>
        </p:nvSpPr>
        <p:spPr bwMode="auto">
          <a:xfrm>
            <a:off x="3706813" y="4870450"/>
            <a:ext cx="431800" cy="358775"/>
          </a:xfrm>
          <a:prstGeom prst="diamond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36" name="Oval 140"/>
          <p:cNvSpPr>
            <a:spLocks noChangeArrowheads="1"/>
          </p:cNvSpPr>
          <p:nvPr/>
        </p:nvSpPr>
        <p:spPr bwMode="auto">
          <a:xfrm>
            <a:off x="3384550" y="5516563"/>
            <a:ext cx="144463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37" name="Oval 141"/>
          <p:cNvSpPr>
            <a:spLocks noChangeArrowheads="1"/>
          </p:cNvSpPr>
          <p:nvPr/>
        </p:nvSpPr>
        <p:spPr bwMode="auto">
          <a:xfrm>
            <a:off x="3556000" y="5516563"/>
            <a:ext cx="144463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38" name="Oval 142"/>
          <p:cNvSpPr>
            <a:spLocks noChangeArrowheads="1"/>
          </p:cNvSpPr>
          <p:nvPr/>
        </p:nvSpPr>
        <p:spPr bwMode="auto">
          <a:xfrm>
            <a:off x="3908425" y="5516563"/>
            <a:ext cx="144463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39" name="Oval 143"/>
          <p:cNvSpPr>
            <a:spLocks noChangeArrowheads="1"/>
          </p:cNvSpPr>
          <p:nvPr/>
        </p:nvSpPr>
        <p:spPr bwMode="auto">
          <a:xfrm>
            <a:off x="4067175" y="5516563"/>
            <a:ext cx="144463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41" name="Line 145"/>
          <p:cNvSpPr>
            <a:spLocks noChangeShapeType="1"/>
          </p:cNvSpPr>
          <p:nvPr/>
        </p:nvSpPr>
        <p:spPr bwMode="auto">
          <a:xfrm>
            <a:off x="684213" y="5661025"/>
            <a:ext cx="590391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42" name="Line 146"/>
          <p:cNvSpPr>
            <a:spLocks noChangeShapeType="1"/>
          </p:cNvSpPr>
          <p:nvPr/>
        </p:nvSpPr>
        <p:spPr bwMode="auto">
          <a:xfrm flipH="1">
            <a:off x="1187450" y="4005263"/>
            <a:ext cx="2889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43" name="Line 147"/>
          <p:cNvSpPr>
            <a:spLocks noChangeShapeType="1"/>
          </p:cNvSpPr>
          <p:nvPr/>
        </p:nvSpPr>
        <p:spPr bwMode="auto">
          <a:xfrm>
            <a:off x="1187450" y="4005263"/>
            <a:ext cx="0" cy="16557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46" name="Line 150"/>
          <p:cNvSpPr>
            <a:spLocks noChangeShapeType="1"/>
          </p:cNvSpPr>
          <p:nvPr/>
        </p:nvSpPr>
        <p:spPr bwMode="auto">
          <a:xfrm flipH="1">
            <a:off x="2195513" y="4005263"/>
            <a:ext cx="2889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47" name="Line 151"/>
          <p:cNvSpPr>
            <a:spLocks noChangeShapeType="1"/>
          </p:cNvSpPr>
          <p:nvPr/>
        </p:nvSpPr>
        <p:spPr bwMode="auto">
          <a:xfrm>
            <a:off x="2195513" y="4005263"/>
            <a:ext cx="0" cy="16557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48" name="Line 152"/>
          <p:cNvSpPr>
            <a:spLocks noChangeShapeType="1"/>
          </p:cNvSpPr>
          <p:nvPr/>
        </p:nvSpPr>
        <p:spPr bwMode="auto">
          <a:xfrm flipH="1">
            <a:off x="3276600" y="4005263"/>
            <a:ext cx="2889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49" name="Line 153"/>
          <p:cNvSpPr>
            <a:spLocks noChangeShapeType="1"/>
          </p:cNvSpPr>
          <p:nvPr/>
        </p:nvSpPr>
        <p:spPr bwMode="auto">
          <a:xfrm>
            <a:off x="3276600" y="4005263"/>
            <a:ext cx="0" cy="16557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50" name="Line 154"/>
          <p:cNvSpPr>
            <a:spLocks noChangeShapeType="1"/>
          </p:cNvSpPr>
          <p:nvPr/>
        </p:nvSpPr>
        <p:spPr bwMode="auto">
          <a:xfrm flipH="1">
            <a:off x="4427538" y="4005263"/>
            <a:ext cx="2889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51" name="Line 155"/>
          <p:cNvSpPr>
            <a:spLocks noChangeShapeType="1"/>
          </p:cNvSpPr>
          <p:nvPr/>
        </p:nvSpPr>
        <p:spPr bwMode="auto">
          <a:xfrm>
            <a:off x="4427538" y="4005263"/>
            <a:ext cx="0" cy="16557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52" name="Text Box 156"/>
          <p:cNvSpPr txBox="1">
            <a:spLocks noChangeArrowheads="1"/>
          </p:cNvSpPr>
          <p:nvPr/>
        </p:nvSpPr>
        <p:spPr bwMode="auto">
          <a:xfrm>
            <a:off x="5272088" y="3716338"/>
            <a:ext cx="8509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22 / 3 kV</a:t>
            </a:r>
          </a:p>
        </p:txBody>
      </p:sp>
      <p:sp>
        <p:nvSpPr>
          <p:cNvPr id="4253" name="Text Box 157"/>
          <p:cNvSpPr txBox="1">
            <a:spLocks noChangeArrowheads="1"/>
          </p:cNvSpPr>
          <p:nvPr/>
        </p:nvSpPr>
        <p:spPr bwMode="auto">
          <a:xfrm>
            <a:off x="5272088" y="4579938"/>
            <a:ext cx="6794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3 kV =</a:t>
            </a:r>
          </a:p>
        </p:txBody>
      </p:sp>
      <p:sp>
        <p:nvSpPr>
          <p:cNvPr id="4254" name="Text Box 158"/>
          <p:cNvSpPr txBox="1">
            <a:spLocks noChangeArrowheads="1"/>
          </p:cNvSpPr>
          <p:nvPr/>
        </p:nvSpPr>
        <p:spPr bwMode="auto">
          <a:xfrm>
            <a:off x="5200650" y="3067050"/>
            <a:ext cx="10287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110 / 22 kV</a:t>
            </a:r>
          </a:p>
        </p:txBody>
      </p:sp>
      <p:sp>
        <p:nvSpPr>
          <p:cNvPr id="4255" name="Oval 159"/>
          <p:cNvSpPr>
            <a:spLocks noChangeArrowheads="1"/>
          </p:cNvSpPr>
          <p:nvPr/>
        </p:nvSpPr>
        <p:spPr bwMode="auto">
          <a:xfrm>
            <a:off x="1585913" y="4829175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56" name="Oval 160"/>
          <p:cNvSpPr>
            <a:spLocks noChangeArrowheads="1"/>
          </p:cNvSpPr>
          <p:nvPr/>
        </p:nvSpPr>
        <p:spPr bwMode="auto">
          <a:xfrm>
            <a:off x="2593975" y="4829175"/>
            <a:ext cx="71438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57" name="Oval 161"/>
          <p:cNvSpPr>
            <a:spLocks noChangeArrowheads="1"/>
          </p:cNvSpPr>
          <p:nvPr/>
        </p:nvSpPr>
        <p:spPr bwMode="auto">
          <a:xfrm>
            <a:off x="3679825" y="4816475"/>
            <a:ext cx="71438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58" name="Oval 162"/>
          <p:cNvSpPr>
            <a:spLocks noChangeArrowheads="1"/>
          </p:cNvSpPr>
          <p:nvPr/>
        </p:nvSpPr>
        <p:spPr bwMode="auto">
          <a:xfrm>
            <a:off x="4819650" y="4829175"/>
            <a:ext cx="71438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259" name="Text Box 163"/>
          <p:cNvSpPr txBox="1">
            <a:spLocks noChangeArrowheads="1"/>
          </p:cNvSpPr>
          <p:nvPr/>
        </p:nvSpPr>
        <p:spPr bwMode="auto">
          <a:xfrm>
            <a:off x="2422525" y="1662113"/>
            <a:ext cx="381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E1</a:t>
            </a:r>
          </a:p>
        </p:txBody>
      </p:sp>
      <p:sp>
        <p:nvSpPr>
          <p:cNvPr id="4260" name="Text Box 164"/>
          <p:cNvSpPr txBox="1">
            <a:spLocks noChangeArrowheads="1"/>
          </p:cNvSpPr>
          <p:nvPr/>
        </p:nvSpPr>
        <p:spPr bwMode="auto">
          <a:xfrm>
            <a:off x="4479925" y="1674813"/>
            <a:ext cx="381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E2</a:t>
            </a:r>
          </a:p>
        </p:txBody>
      </p:sp>
      <p:sp>
        <p:nvSpPr>
          <p:cNvPr id="4261" name="Text Box 165"/>
          <p:cNvSpPr txBox="1">
            <a:spLocks noChangeArrowheads="1"/>
          </p:cNvSpPr>
          <p:nvPr/>
        </p:nvSpPr>
        <p:spPr bwMode="auto">
          <a:xfrm>
            <a:off x="6529388" y="1404938"/>
            <a:ext cx="2252662" cy="4216539"/>
          </a:xfrm>
          <a:prstGeom prst="rect">
            <a:avLst/>
          </a:prstGeom>
          <a:solidFill>
            <a:srgbClr val="FFFF66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800" b="1" dirty="0"/>
              <a:t>Druhy vedení:</a:t>
            </a:r>
          </a:p>
          <a:p>
            <a:endParaRPr lang="cs-CZ" b="1" dirty="0"/>
          </a:p>
          <a:p>
            <a:pPr>
              <a:buFontTx/>
              <a:buChar char="•"/>
            </a:pPr>
            <a:r>
              <a:rPr lang="cs-CZ" b="1" i="1" dirty="0"/>
              <a:t>Přívodní vedení</a:t>
            </a:r>
            <a:r>
              <a:rPr lang="cs-CZ" dirty="0"/>
              <a:t> je společný název pro části trakčního vedení, které mají napětí trakční soustavy</a:t>
            </a:r>
          </a:p>
          <a:p>
            <a:pPr>
              <a:buFontTx/>
              <a:buChar char="•"/>
            </a:pPr>
            <a:r>
              <a:rPr lang="cs-CZ" b="1" i="1" dirty="0"/>
              <a:t>Trolejové vedení</a:t>
            </a:r>
            <a:r>
              <a:rPr lang="cs-CZ" dirty="0"/>
              <a:t> je část přívodního vedení, které slouží k bezprostřednímu napájení elektrických hnacích vozidel</a:t>
            </a:r>
          </a:p>
          <a:p>
            <a:pPr>
              <a:buFontTx/>
              <a:buChar char="•"/>
            </a:pPr>
            <a:r>
              <a:rPr lang="cs-CZ" b="1" i="1" dirty="0"/>
              <a:t>Zpětné vedení </a:t>
            </a:r>
            <a:r>
              <a:rPr lang="cs-CZ" dirty="0"/>
              <a:t>je souhrnný název části trakčního vedení vedoucího proud zpět ke zdroji</a:t>
            </a:r>
            <a:endParaRPr lang="cs-CZ" b="1" i="1" dirty="0"/>
          </a:p>
          <a:p>
            <a:pPr>
              <a:buFontTx/>
              <a:buChar char="•"/>
            </a:pPr>
            <a:r>
              <a:rPr lang="cs-CZ" b="1" i="1" dirty="0"/>
              <a:t>Kolejnicové vedení</a:t>
            </a:r>
            <a:r>
              <a:rPr lang="cs-CZ" dirty="0"/>
              <a:t> je část zpětného vedení vytvořená vodivě propojenými kolejnicemi</a:t>
            </a:r>
            <a:endParaRPr lang="cs-CZ" b="1" i="1" dirty="0"/>
          </a:p>
        </p:txBody>
      </p:sp>
      <p:sp>
        <p:nvSpPr>
          <p:cNvPr id="4262" name="Rectangle 166"/>
          <p:cNvSpPr>
            <a:spLocks noGrp="1" noChangeArrowheads="1"/>
          </p:cNvSpPr>
          <p:nvPr>
            <p:ph type="title" idx="4294967295"/>
          </p:nvPr>
        </p:nvSpPr>
        <p:spPr>
          <a:xfrm>
            <a:off x="468313" y="549275"/>
            <a:ext cx="8229600" cy="561975"/>
          </a:xfrm>
          <a:solidFill>
            <a:srgbClr val="FFC000"/>
          </a:solidFill>
        </p:spPr>
        <p:txBody>
          <a:bodyPr/>
          <a:lstStyle/>
          <a:p>
            <a:r>
              <a:rPr lang="cs-CZ" sz="2400">
                <a:solidFill>
                  <a:schemeClr val="tx1"/>
                </a:solidFill>
              </a:rPr>
              <a:t>Příklad napájení závislé trakce stejnosměrným proudem:</a:t>
            </a:r>
          </a:p>
        </p:txBody>
      </p:sp>
      <p:sp>
        <p:nvSpPr>
          <p:cNvPr id="109" name="Obdélník 108"/>
          <p:cNvSpPr/>
          <p:nvPr/>
        </p:nvSpPr>
        <p:spPr>
          <a:xfrm>
            <a:off x="6159500" y="1346200"/>
            <a:ext cx="2743200" cy="43561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Popište stručně jednotlivé druhy vedení (4 odpovědi)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Jak se nazývá elektrické zařízení, které je na obrázku ohraničeno čárkovanou čarou?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 jaké vzdálenosti od sebe se podobná zařízení umísťují podél trakčního vedení?</a:t>
            </a:r>
          </a:p>
          <a:p>
            <a:pPr marL="342900" indent="-34290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8" name="Tlačítko akce: Dopředu nebo Další 107">
            <a:hlinkClick r:id="" action="ppaction://hlinkshowjump?jump=nextslide" highlightClick="1"/>
          </p:cNvPr>
          <p:cNvSpPr/>
          <p:nvPr/>
        </p:nvSpPr>
        <p:spPr>
          <a:xfrm>
            <a:off x="561703" y="6126479"/>
            <a:ext cx="444137" cy="431074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TextovéPole 109"/>
          <p:cNvSpPr txBox="1"/>
          <p:nvPr/>
        </p:nvSpPr>
        <p:spPr>
          <a:xfrm>
            <a:off x="1476104" y="6400800"/>
            <a:ext cx="683187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Pokud chcete rozkrýt odpovědi, nepoužívejte tlačítko Přechod na následující snímek a klikněte levým tlačítkem myši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1042988" y="1773238"/>
            <a:ext cx="433387" cy="142875"/>
          </a:xfrm>
          <a:prstGeom prst="rect">
            <a:avLst/>
          </a:prstGeom>
          <a:solidFill>
            <a:srgbClr val="DFB745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1835150" y="1773238"/>
            <a:ext cx="433388" cy="142875"/>
          </a:xfrm>
          <a:prstGeom prst="rect">
            <a:avLst/>
          </a:prstGeom>
          <a:solidFill>
            <a:srgbClr val="DFB745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27" name="Rectangle 7"/>
          <p:cNvSpPr>
            <a:spLocks noChangeArrowheads="1"/>
          </p:cNvSpPr>
          <p:nvPr/>
        </p:nvSpPr>
        <p:spPr bwMode="auto">
          <a:xfrm>
            <a:off x="2627313" y="1773238"/>
            <a:ext cx="433387" cy="142875"/>
          </a:xfrm>
          <a:prstGeom prst="rect">
            <a:avLst/>
          </a:prstGeom>
          <a:solidFill>
            <a:srgbClr val="DFB745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3419475" y="1773238"/>
            <a:ext cx="433388" cy="142875"/>
          </a:xfrm>
          <a:prstGeom prst="rect">
            <a:avLst/>
          </a:prstGeom>
          <a:solidFill>
            <a:srgbClr val="DFB745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29" name="Oval 9"/>
          <p:cNvSpPr>
            <a:spLocks noChangeArrowheads="1"/>
          </p:cNvSpPr>
          <p:nvPr/>
        </p:nvSpPr>
        <p:spPr bwMode="auto">
          <a:xfrm>
            <a:off x="1258888" y="1916113"/>
            <a:ext cx="71437" cy="714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30" name="Oval 10"/>
          <p:cNvSpPr>
            <a:spLocks noChangeArrowheads="1"/>
          </p:cNvSpPr>
          <p:nvPr/>
        </p:nvSpPr>
        <p:spPr bwMode="auto">
          <a:xfrm>
            <a:off x="2051050" y="1916113"/>
            <a:ext cx="71438" cy="714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31" name="Oval 11"/>
          <p:cNvSpPr>
            <a:spLocks noChangeArrowheads="1"/>
          </p:cNvSpPr>
          <p:nvPr/>
        </p:nvSpPr>
        <p:spPr bwMode="auto">
          <a:xfrm>
            <a:off x="2843213" y="1916113"/>
            <a:ext cx="71437" cy="714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32" name="Oval 12"/>
          <p:cNvSpPr>
            <a:spLocks noChangeArrowheads="1"/>
          </p:cNvSpPr>
          <p:nvPr/>
        </p:nvSpPr>
        <p:spPr bwMode="auto">
          <a:xfrm>
            <a:off x="3635375" y="1916113"/>
            <a:ext cx="71438" cy="714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34" name="Freeform 14"/>
          <p:cNvSpPr>
            <a:spLocks/>
          </p:cNvSpPr>
          <p:nvPr/>
        </p:nvSpPr>
        <p:spPr bwMode="auto">
          <a:xfrm>
            <a:off x="900113" y="1917700"/>
            <a:ext cx="2951162" cy="155575"/>
          </a:xfrm>
          <a:custGeom>
            <a:avLst/>
            <a:gdLst/>
            <a:ahLst/>
            <a:cxnLst>
              <a:cxn ang="0">
                <a:pos x="0" y="98"/>
              </a:cxn>
              <a:cxn ang="0">
                <a:pos x="226" y="7"/>
              </a:cxn>
              <a:cxn ang="0">
                <a:pos x="499" y="98"/>
              </a:cxn>
              <a:cxn ang="0">
                <a:pos x="771" y="7"/>
              </a:cxn>
              <a:cxn ang="0">
                <a:pos x="998" y="53"/>
              </a:cxn>
              <a:cxn ang="0">
                <a:pos x="1224" y="7"/>
              </a:cxn>
              <a:cxn ang="0">
                <a:pos x="1497" y="98"/>
              </a:cxn>
              <a:cxn ang="0">
                <a:pos x="1723" y="7"/>
              </a:cxn>
              <a:cxn ang="0">
                <a:pos x="1859" y="53"/>
              </a:cxn>
            </a:cxnLst>
            <a:rect l="0" t="0" r="r" b="b"/>
            <a:pathLst>
              <a:path w="1859" h="98">
                <a:moveTo>
                  <a:pt x="0" y="98"/>
                </a:moveTo>
                <a:cubicBezTo>
                  <a:pt x="71" y="52"/>
                  <a:pt x="143" y="7"/>
                  <a:pt x="226" y="7"/>
                </a:cubicBezTo>
                <a:cubicBezTo>
                  <a:pt x="309" y="7"/>
                  <a:pt x="408" y="98"/>
                  <a:pt x="499" y="98"/>
                </a:cubicBezTo>
                <a:cubicBezTo>
                  <a:pt x="590" y="98"/>
                  <a:pt x="688" y="14"/>
                  <a:pt x="771" y="7"/>
                </a:cubicBezTo>
                <a:cubicBezTo>
                  <a:pt x="854" y="0"/>
                  <a:pt x="923" y="53"/>
                  <a:pt x="998" y="53"/>
                </a:cubicBezTo>
                <a:cubicBezTo>
                  <a:pt x="1073" y="53"/>
                  <a:pt x="1141" y="0"/>
                  <a:pt x="1224" y="7"/>
                </a:cubicBezTo>
                <a:cubicBezTo>
                  <a:pt x="1307" y="14"/>
                  <a:pt x="1414" y="98"/>
                  <a:pt x="1497" y="98"/>
                </a:cubicBezTo>
                <a:cubicBezTo>
                  <a:pt x="1580" y="98"/>
                  <a:pt x="1663" y="14"/>
                  <a:pt x="1723" y="7"/>
                </a:cubicBezTo>
                <a:cubicBezTo>
                  <a:pt x="1783" y="0"/>
                  <a:pt x="1821" y="26"/>
                  <a:pt x="1859" y="53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35" name="Line 15"/>
          <p:cNvSpPr>
            <a:spLocks noChangeShapeType="1"/>
          </p:cNvSpPr>
          <p:nvPr/>
        </p:nvSpPr>
        <p:spPr bwMode="auto">
          <a:xfrm>
            <a:off x="2051050" y="2276475"/>
            <a:ext cx="792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36" name="Line 16"/>
          <p:cNvSpPr>
            <a:spLocks noChangeShapeType="1"/>
          </p:cNvSpPr>
          <p:nvPr/>
        </p:nvSpPr>
        <p:spPr bwMode="auto">
          <a:xfrm>
            <a:off x="2051050" y="1989138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37" name="Line 17"/>
          <p:cNvSpPr>
            <a:spLocks noChangeShapeType="1"/>
          </p:cNvSpPr>
          <p:nvPr/>
        </p:nvSpPr>
        <p:spPr bwMode="auto">
          <a:xfrm>
            <a:off x="2843213" y="1989138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38" name="Text Box 18"/>
          <p:cNvSpPr txBox="1">
            <a:spLocks noChangeArrowheads="1"/>
          </p:cNvSpPr>
          <p:nvPr/>
        </p:nvSpPr>
        <p:spPr bwMode="auto">
          <a:xfrm>
            <a:off x="2032000" y="1987550"/>
            <a:ext cx="7921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4 až 5 m</a:t>
            </a:r>
          </a:p>
        </p:txBody>
      </p:sp>
      <p:sp>
        <p:nvSpPr>
          <p:cNvPr id="5139" name="Text Box 19"/>
          <p:cNvSpPr txBox="1">
            <a:spLocks noChangeArrowheads="1"/>
          </p:cNvSpPr>
          <p:nvPr/>
        </p:nvSpPr>
        <p:spPr bwMode="auto">
          <a:xfrm>
            <a:off x="950913" y="1266825"/>
            <a:ext cx="13017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a) </a:t>
            </a:r>
            <a:r>
              <a:rPr lang="cs-CZ" b="1"/>
              <a:t>Tuhé závěsy</a:t>
            </a:r>
          </a:p>
        </p:txBody>
      </p:sp>
      <p:sp>
        <p:nvSpPr>
          <p:cNvPr id="5141" name="Rectangle 21"/>
          <p:cNvSpPr>
            <a:spLocks noChangeArrowheads="1"/>
          </p:cNvSpPr>
          <p:nvPr/>
        </p:nvSpPr>
        <p:spPr bwMode="auto">
          <a:xfrm>
            <a:off x="1784350" y="2781300"/>
            <a:ext cx="142875" cy="358775"/>
          </a:xfrm>
          <a:prstGeom prst="rect">
            <a:avLst/>
          </a:prstGeom>
          <a:solidFill>
            <a:srgbClr val="DFB745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43" name="Rectangle 23"/>
          <p:cNvSpPr>
            <a:spLocks noChangeArrowheads="1"/>
          </p:cNvSpPr>
          <p:nvPr/>
        </p:nvSpPr>
        <p:spPr bwMode="auto">
          <a:xfrm>
            <a:off x="3584575" y="2781300"/>
            <a:ext cx="142875" cy="358775"/>
          </a:xfrm>
          <a:prstGeom prst="rect">
            <a:avLst/>
          </a:prstGeom>
          <a:solidFill>
            <a:srgbClr val="DFB745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44" name="Freeform 24"/>
          <p:cNvSpPr>
            <a:spLocks/>
          </p:cNvSpPr>
          <p:nvPr/>
        </p:nvSpPr>
        <p:spPr bwMode="auto">
          <a:xfrm>
            <a:off x="920750" y="2997200"/>
            <a:ext cx="863600" cy="433388"/>
          </a:xfrm>
          <a:custGeom>
            <a:avLst/>
            <a:gdLst/>
            <a:ahLst/>
            <a:cxnLst>
              <a:cxn ang="0">
                <a:pos x="0" y="273"/>
              </a:cxn>
              <a:cxn ang="0">
                <a:pos x="363" y="227"/>
              </a:cxn>
              <a:cxn ang="0">
                <a:pos x="544" y="0"/>
              </a:cxn>
            </a:cxnLst>
            <a:rect l="0" t="0" r="r" b="b"/>
            <a:pathLst>
              <a:path w="544" h="273">
                <a:moveTo>
                  <a:pt x="0" y="273"/>
                </a:moveTo>
                <a:cubicBezTo>
                  <a:pt x="136" y="273"/>
                  <a:pt x="272" y="273"/>
                  <a:pt x="363" y="227"/>
                </a:cubicBezTo>
                <a:cubicBezTo>
                  <a:pt x="454" y="181"/>
                  <a:pt x="514" y="38"/>
                  <a:pt x="544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45" name="Freeform 25"/>
          <p:cNvSpPr>
            <a:spLocks/>
          </p:cNvSpPr>
          <p:nvPr/>
        </p:nvSpPr>
        <p:spPr bwMode="auto">
          <a:xfrm>
            <a:off x="2720975" y="2997200"/>
            <a:ext cx="863600" cy="433388"/>
          </a:xfrm>
          <a:custGeom>
            <a:avLst/>
            <a:gdLst/>
            <a:ahLst/>
            <a:cxnLst>
              <a:cxn ang="0">
                <a:pos x="0" y="273"/>
              </a:cxn>
              <a:cxn ang="0">
                <a:pos x="363" y="227"/>
              </a:cxn>
              <a:cxn ang="0">
                <a:pos x="544" y="0"/>
              </a:cxn>
            </a:cxnLst>
            <a:rect l="0" t="0" r="r" b="b"/>
            <a:pathLst>
              <a:path w="544" h="273">
                <a:moveTo>
                  <a:pt x="0" y="273"/>
                </a:moveTo>
                <a:cubicBezTo>
                  <a:pt x="136" y="273"/>
                  <a:pt x="272" y="273"/>
                  <a:pt x="363" y="227"/>
                </a:cubicBezTo>
                <a:cubicBezTo>
                  <a:pt x="454" y="181"/>
                  <a:pt x="514" y="38"/>
                  <a:pt x="544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46" name="Freeform 26"/>
          <p:cNvSpPr>
            <a:spLocks/>
          </p:cNvSpPr>
          <p:nvPr/>
        </p:nvSpPr>
        <p:spPr bwMode="auto">
          <a:xfrm>
            <a:off x="1497013" y="3286125"/>
            <a:ext cx="1871662" cy="155575"/>
          </a:xfrm>
          <a:custGeom>
            <a:avLst/>
            <a:gdLst/>
            <a:ahLst/>
            <a:cxnLst>
              <a:cxn ang="0">
                <a:pos x="0" y="45"/>
              </a:cxn>
              <a:cxn ang="0">
                <a:pos x="590" y="91"/>
              </a:cxn>
              <a:cxn ang="0">
                <a:pos x="1179" y="0"/>
              </a:cxn>
            </a:cxnLst>
            <a:rect l="0" t="0" r="r" b="b"/>
            <a:pathLst>
              <a:path w="1179" h="98">
                <a:moveTo>
                  <a:pt x="0" y="45"/>
                </a:moveTo>
                <a:cubicBezTo>
                  <a:pt x="196" y="71"/>
                  <a:pt x="393" y="98"/>
                  <a:pt x="590" y="91"/>
                </a:cubicBezTo>
                <a:cubicBezTo>
                  <a:pt x="787" y="84"/>
                  <a:pt x="1081" y="15"/>
                  <a:pt x="1179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42" name="Rectangle 22"/>
          <p:cNvSpPr>
            <a:spLocks noChangeArrowheads="1"/>
          </p:cNvSpPr>
          <p:nvPr/>
        </p:nvSpPr>
        <p:spPr bwMode="auto">
          <a:xfrm>
            <a:off x="2576513" y="3286125"/>
            <a:ext cx="142875" cy="358775"/>
          </a:xfrm>
          <a:prstGeom prst="rect">
            <a:avLst/>
          </a:prstGeom>
          <a:solidFill>
            <a:srgbClr val="DFB745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47" name="Freeform 27"/>
          <p:cNvSpPr>
            <a:spLocks/>
          </p:cNvSpPr>
          <p:nvPr/>
        </p:nvSpPr>
        <p:spPr bwMode="auto">
          <a:xfrm>
            <a:off x="3368675" y="3286125"/>
            <a:ext cx="1008063" cy="1444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635" y="91"/>
              </a:cxn>
            </a:cxnLst>
            <a:rect l="0" t="0" r="r" b="b"/>
            <a:pathLst>
              <a:path w="635" h="91">
                <a:moveTo>
                  <a:pt x="0" y="0"/>
                </a:moveTo>
                <a:cubicBezTo>
                  <a:pt x="264" y="38"/>
                  <a:pt x="529" y="76"/>
                  <a:pt x="635" y="91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49" name="Freeform 29"/>
          <p:cNvSpPr>
            <a:spLocks/>
          </p:cNvSpPr>
          <p:nvPr/>
        </p:nvSpPr>
        <p:spPr bwMode="auto">
          <a:xfrm>
            <a:off x="381000" y="3357563"/>
            <a:ext cx="1116013" cy="85725"/>
          </a:xfrm>
          <a:custGeom>
            <a:avLst/>
            <a:gdLst/>
            <a:ahLst/>
            <a:cxnLst>
              <a:cxn ang="0">
                <a:pos x="703" y="0"/>
              </a:cxn>
              <a:cxn ang="0">
                <a:pos x="113" y="46"/>
              </a:cxn>
              <a:cxn ang="0">
                <a:pos x="23" y="46"/>
              </a:cxn>
            </a:cxnLst>
            <a:rect l="0" t="0" r="r" b="b"/>
            <a:pathLst>
              <a:path w="703" h="54">
                <a:moveTo>
                  <a:pt x="703" y="0"/>
                </a:moveTo>
                <a:cubicBezTo>
                  <a:pt x="464" y="19"/>
                  <a:pt x="226" y="38"/>
                  <a:pt x="113" y="46"/>
                </a:cubicBezTo>
                <a:cubicBezTo>
                  <a:pt x="0" y="54"/>
                  <a:pt x="11" y="50"/>
                  <a:pt x="23" y="46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40" name="Rectangle 20"/>
          <p:cNvSpPr>
            <a:spLocks noChangeArrowheads="1"/>
          </p:cNvSpPr>
          <p:nvPr/>
        </p:nvSpPr>
        <p:spPr bwMode="auto">
          <a:xfrm>
            <a:off x="776288" y="3286125"/>
            <a:ext cx="142875" cy="358775"/>
          </a:xfrm>
          <a:prstGeom prst="rect">
            <a:avLst/>
          </a:prstGeom>
          <a:solidFill>
            <a:srgbClr val="DFB745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50" name="Oval 30"/>
          <p:cNvSpPr>
            <a:spLocks noChangeArrowheads="1"/>
          </p:cNvSpPr>
          <p:nvPr/>
        </p:nvSpPr>
        <p:spPr bwMode="auto">
          <a:xfrm>
            <a:off x="992188" y="3430588"/>
            <a:ext cx="71437" cy="71437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51" name="Oval 31"/>
          <p:cNvSpPr>
            <a:spLocks noChangeArrowheads="1"/>
          </p:cNvSpPr>
          <p:nvPr/>
        </p:nvSpPr>
        <p:spPr bwMode="auto">
          <a:xfrm>
            <a:off x="1641475" y="3141663"/>
            <a:ext cx="71438" cy="71437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52" name="Oval 32"/>
          <p:cNvSpPr>
            <a:spLocks noChangeArrowheads="1"/>
          </p:cNvSpPr>
          <p:nvPr/>
        </p:nvSpPr>
        <p:spPr bwMode="auto">
          <a:xfrm>
            <a:off x="2865438" y="3430588"/>
            <a:ext cx="71437" cy="71437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53" name="Oval 33"/>
          <p:cNvSpPr>
            <a:spLocks noChangeArrowheads="1"/>
          </p:cNvSpPr>
          <p:nvPr/>
        </p:nvSpPr>
        <p:spPr bwMode="auto">
          <a:xfrm>
            <a:off x="3441700" y="3141663"/>
            <a:ext cx="71438" cy="71437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54" name="Line 34"/>
          <p:cNvSpPr>
            <a:spLocks noChangeShapeType="1"/>
          </p:cNvSpPr>
          <p:nvPr/>
        </p:nvSpPr>
        <p:spPr bwMode="auto">
          <a:xfrm>
            <a:off x="1497013" y="3933825"/>
            <a:ext cx="18716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55" name="Line 35"/>
          <p:cNvSpPr>
            <a:spLocks noChangeShapeType="1"/>
          </p:cNvSpPr>
          <p:nvPr/>
        </p:nvSpPr>
        <p:spPr bwMode="auto">
          <a:xfrm>
            <a:off x="1497013" y="3357563"/>
            <a:ext cx="0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56" name="Line 36"/>
          <p:cNvSpPr>
            <a:spLocks noChangeShapeType="1"/>
          </p:cNvSpPr>
          <p:nvPr/>
        </p:nvSpPr>
        <p:spPr bwMode="auto">
          <a:xfrm>
            <a:off x="3368675" y="3286125"/>
            <a:ext cx="0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57" name="Text Box 37"/>
          <p:cNvSpPr txBox="1">
            <a:spLocks noChangeArrowheads="1"/>
          </p:cNvSpPr>
          <p:nvPr/>
        </p:nvSpPr>
        <p:spPr bwMode="auto">
          <a:xfrm>
            <a:off x="1692275" y="3644900"/>
            <a:ext cx="9699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20 až 25 m</a:t>
            </a:r>
          </a:p>
        </p:txBody>
      </p:sp>
      <p:sp>
        <p:nvSpPr>
          <p:cNvPr id="5158" name="Text Box 38"/>
          <p:cNvSpPr txBox="1">
            <a:spLocks noChangeArrowheads="1"/>
          </p:cNvSpPr>
          <p:nvPr/>
        </p:nvSpPr>
        <p:spPr bwMode="auto">
          <a:xfrm>
            <a:off x="950913" y="2419350"/>
            <a:ext cx="14589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b) </a:t>
            </a:r>
            <a:r>
              <a:rPr lang="cs-CZ" b="1"/>
              <a:t>Pružné závěsy</a:t>
            </a:r>
            <a:endParaRPr lang="cs-CZ"/>
          </a:p>
        </p:txBody>
      </p:sp>
      <p:sp>
        <p:nvSpPr>
          <p:cNvPr id="5159" name="AutoShape 39"/>
          <p:cNvSpPr>
            <a:spLocks noChangeArrowheads="1"/>
          </p:cNvSpPr>
          <p:nvPr/>
        </p:nvSpPr>
        <p:spPr bwMode="auto">
          <a:xfrm>
            <a:off x="900113" y="4652963"/>
            <a:ext cx="142875" cy="1655762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grpSp>
        <p:nvGrpSpPr>
          <p:cNvPr id="5186" name="Group 66"/>
          <p:cNvGrpSpPr>
            <a:grpSpLocks/>
          </p:cNvGrpSpPr>
          <p:nvPr/>
        </p:nvGrpSpPr>
        <p:grpSpPr bwMode="auto">
          <a:xfrm>
            <a:off x="971550" y="4797425"/>
            <a:ext cx="215900" cy="1079500"/>
            <a:chOff x="612" y="3022"/>
            <a:chExt cx="136" cy="680"/>
          </a:xfrm>
        </p:grpSpPr>
        <p:sp>
          <p:nvSpPr>
            <p:cNvPr id="5160" name="AutoShape 40"/>
            <p:cNvSpPr>
              <a:spLocks noChangeArrowheads="1"/>
            </p:cNvSpPr>
            <p:nvPr/>
          </p:nvSpPr>
          <p:spPr bwMode="auto">
            <a:xfrm>
              <a:off x="657" y="3475"/>
              <a:ext cx="91" cy="227"/>
            </a:xfrm>
            <a:prstGeom prst="can">
              <a:avLst>
                <a:gd name="adj" fmla="val 62363"/>
              </a:avLst>
            </a:prstGeom>
            <a:solidFill>
              <a:srgbClr val="DFB745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61" name="Oval 41"/>
            <p:cNvSpPr>
              <a:spLocks noChangeArrowheads="1"/>
            </p:cNvSpPr>
            <p:nvPr/>
          </p:nvSpPr>
          <p:spPr bwMode="auto">
            <a:xfrm>
              <a:off x="703" y="3022"/>
              <a:ext cx="45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62" name="Rectangle 42"/>
            <p:cNvSpPr>
              <a:spLocks noChangeArrowheads="1"/>
            </p:cNvSpPr>
            <p:nvPr/>
          </p:nvSpPr>
          <p:spPr bwMode="auto">
            <a:xfrm>
              <a:off x="612" y="3022"/>
              <a:ext cx="91" cy="4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63" name="Line 43"/>
            <p:cNvSpPr>
              <a:spLocks noChangeShapeType="1"/>
            </p:cNvSpPr>
            <p:nvPr/>
          </p:nvSpPr>
          <p:spPr bwMode="auto">
            <a:xfrm>
              <a:off x="703" y="3067"/>
              <a:ext cx="0" cy="40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65" name="Rectangle 45"/>
          <p:cNvSpPr>
            <a:spLocks noChangeArrowheads="1"/>
          </p:cNvSpPr>
          <p:nvPr/>
        </p:nvSpPr>
        <p:spPr bwMode="auto">
          <a:xfrm rot="791665">
            <a:off x="1187450" y="5229225"/>
            <a:ext cx="430213" cy="1381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66" name="Oval 46"/>
          <p:cNvSpPr>
            <a:spLocks noChangeArrowheads="1"/>
          </p:cNvSpPr>
          <p:nvPr/>
        </p:nvSpPr>
        <p:spPr bwMode="auto">
          <a:xfrm>
            <a:off x="1476375" y="5373688"/>
            <a:ext cx="73025" cy="71437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67" name="Oval 47"/>
          <p:cNvSpPr>
            <a:spLocks noChangeArrowheads="1"/>
          </p:cNvSpPr>
          <p:nvPr/>
        </p:nvSpPr>
        <p:spPr bwMode="auto">
          <a:xfrm>
            <a:off x="1258888" y="5300663"/>
            <a:ext cx="73025" cy="71437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68" name="Line 48"/>
          <p:cNvSpPr>
            <a:spLocks noChangeShapeType="1"/>
          </p:cNvSpPr>
          <p:nvPr/>
        </p:nvSpPr>
        <p:spPr bwMode="auto">
          <a:xfrm>
            <a:off x="971550" y="4652963"/>
            <a:ext cx="647700" cy="647700"/>
          </a:xfrm>
          <a:prstGeom prst="line">
            <a:avLst/>
          </a:prstGeom>
          <a:noFill/>
          <a:ln w="28575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69" name="Line 49"/>
          <p:cNvSpPr>
            <a:spLocks noChangeShapeType="1"/>
          </p:cNvSpPr>
          <p:nvPr/>
        </p:nvSpPr>
        <p:spPr bwMode="auto">
          <a:xfrm flipV="1">
            <a:off x="468313" y="4652963"/>
            <a:ext cx="2447925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70" name="Line 50"/>
          <p:cNvSpPr>
            <a:spLocks noChangeShapeType="1"/>
          </p:cNvSpPr>
          <p:nvPr/>
        </p:nvSpPr>
        <p:spPr bwMode="auto">
          <a:xfrm>
            <a:off x="1187450" y="4797425"/>
            <a:ext cx="12969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71" name="Line 51"/>
          <p:cNvSpPr>
            <a:spLocks noChangeShapeType="1"/>
          </p:cNvSpPr>
          <p:nvPr/>
        </p:nvSpPr>
        <p:spPr bwMode="auto">
          <a:xfrm flipV="1">
            <a:off x="2484438" y="4508500"/>
            <a:ext cx="574675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72" name="Rectangle 52"/>
          <p:cNvSpPr>
            <a:spLocks noChangeArrowheads="1"/>
          </p:cNvSpPr>
          <p:nvPr/>
        </p:nvSpPr>
        <p:spPr bwMode="auto">
          <a:xfrm rot="791665">
            <a:off x="2338388" y="4652963"/>
            <a:ext cx="430212" cy="13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73" name="Oval 53"/>
          <p:cNvSpPr>
            <a:spLocks noChangeArrowheads="1"/>
          </p:cNvSpPr>
          <p:nvPr/>
        </p:nvSpPr>
        <p:spPr bwMode="auto">
          <a:xfrm>
            <a:off x="2627313" y="4797425"/>
            <a:ext cx="73025" cy="71438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74" name="Oval 54"/>
          <p:cNvSpPr>
            <a:spLocks noChangeArrowheads="1"/>
          </p:cNvSpPr>
          <p:nvPr/>
        </p:nvSpPr>
        <p:spPr bwMode="auto">
          <a:xfrm>
            <a:off x="2409825" y="4724400"/>
            <a:ext cx="73025" cy="71438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76" name="Line 56"/>
          <p:cNvSpPr>
            <a:spLocks noChangeShapeType="1"/>
          </p:cNvSpPr>
          <p:nvPr/>
        </p:nvSpPr>
        <p:spPr bwMode="auto">
          <a:xfrm>
            <a:off x="2124075" y="4076700"/>
            <a:ext cx="647700" cy="647700"/>
          </a:xfrm>
          <a:prstGeom prst="line">
            <a:avLst/>
          </a:prstGeom>
          <a:noFill/>
          <a:ln w="28575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77" name="Line 57"/>
          <p:cNvSpPr>
            <a:spLocks noChangeShapeType="1"/>
          </p:cNvSpPr>
          <p:nvPr/>
        </p:nvSpPr>
        <p:spPr bwMode="auto">
          <a:xfrm>
            <a:off x="2124075" y="4508500"/>
            <a:ext cx="647700" cy="2159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64" name="Line 44"/>
          <p:cNvSpPr>
            <a:spLocks noChangeShapeType="1"/>
          </p:cNvSpPr>
          <p:nvPr/>
        </p:nvSpPr>
        <p:spPr bwMode="auto">
          <a:xfrm>
            <a:off x="971550" y="5084763"/>
            <a:ext cx="647700" cy="2159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78" name="Line 58"/>
          <p:cNvSpPr>
            <a:spLocks noChangeShapeType="1"/>
          </p:cNvSpPr>
          <p:nvPr/>
        </p:nvSpPr>
        <p:spPr bwMode="auto">
          <a:xfrm flipV="1">
            <a:off x="2916238" y="4221163"/>
            <a:ext cx="43180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79" name="Text Box 59"/>
          <p:cNvSpPr txBox="1">
            <a:spLocks noChangeArrowheads="1"/>
          </p:cNvSpPr>
          <p:nvPr/>
        </p:nvSpPr>
        <p:spPr bwMode="auto">
          <a:xfrm>
            <a:off x="1187450" y="5949950"/>
            <a:ext cx="15779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c) </a:t>
            </a:r>
            <a:r>
              <a:rPr lang="cs-CZ" b="1"/>
              <a:t>Výkyvné závěsy</a:t>
            </a:r>
            <a:endParaRPr lang="cs-CZ"/>
          </a:p>
        </p:txBody>
      </p:sp>
      <p:sp>
        <p:nvSpPr>
          <p:cNvPr id="5180" name="Line 60"/>
          <p:cNvSpPr>
            <a:spLocks noChangeShapeType="1"/>
          </p:cNvSpPr>
          <p:nvPr/>
        </p:nvSpPr>
        <p:spPr bwMode="auto">
          <a:xfrm>
            <a:off x="1403350" y="537368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81" name="Line 61"/>
          <p:cNvSpPr>
            <a:spLocks noChangeShapeType="1"/>
          </p:cNvSpPr>
          <p:nvPr/>
        </p:nvSpPr>
        <p:spPr bwMode="auto">
          <a:xfrm>
            <a:off x="2555875" y="4797425"/>
            <a:ext cx="0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82" name="Line 62"/>
          <p:cNvSpPr>
            <a:spLocks noChangeShapeType="1"/>
          </p:cNvSpPr>
          <p:nvPr/>
        </p:nvSpPr>
        <p:spPr bwMode="auto">
          <a:xfrm>
            <a:off x="1403350" y="5589588"/>
            <a:ext cx="11525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83" name="Text Box 63"/>
          <p:cNvSpPr txBox="1">
            <a:spLocks noChangeArrowheads="1"/>
          </p:cNvSpPr>
          <p:nvPr/>
        </p:nvSpPr>
        <p:spPr bwMode="auto">
          <a:xfrm>
            <a:off x="1600200" y="5299075"/>
            <a:ext cx="9699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30 až 35 m</a:t>
            </a:r>
          </a:p>
        </p:txBody>
      </p:sp>
      <p:sp>
        <p:nvSpPr>
          <p:cNvPr id="5184" name="Text Box 64"/>
          <p:cNvSpPr txBox="1">
            <a:spLocks noChangeArrowheads="1"/>
          </p:cNvSpPr>
          <p:nvPr/>
        </p:nvSpPr>
        <p:spPr bwMode="auto">
          <a:xfrm>
            <a:off x="4767263" y="1266825"/>
            <a:ext cx="4052887" cy="307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/>
              <a:t>Trolejová vedení prostá:</a:t>
            </a:r>
            <a:endParaRPr lang="cs-CZ"/>
          </a:p>
          <a:p>
            <a:pPr marL="800100" lvl="1" indent="-342900">
              <a:buFontTx/>
              <a:buChar char="•"/>
            </a:pPr>
            <a:r>
              <a:rPr lang="cs-CZ"/>
              <a:t>Vedení je zavěšeno přímo na podpěrách</a:t>
            </a:r>
          </a:p>
          <a:p>
            <a:pPr marL="800100" lvl="1" indent="-342900">
              <a:buFontTx/>
              <a:buChar char="•"/>
            </a:pPr>
            <a:r>
              <a:rPr lang="cs-CZ"/>
              <a:t>Používají se pružné nebo výkyvné závěsy</a:t>
            </a:r>
          </a:p>
          <a:p>
            <a:pPr marL="800100" lvl="1" indent="-342900">
              <a:buFontTx/>
              <a:buChar char="•"/>
            </a:pPr>
            <a:r>
              <a:rPr lang="cs-CZ"/>
              <a:t>Vhodné pro menší jízdní rychlosti (doly, pouliční dráhy)</a:t>
            </a:r>
          </a:p>
          <a:p>
            <a:pPr marL="800100" lvl="1" indent="-342900">
              <a:buFontTx/>
              <a:buChar char="•"/>
            </a:pPr>
            <a:endParaRPr lang="cs-CZ"/>
          </a:p>
          <a:p>
            <a:pPr marL="342900" indent="-342900">
              <a:buFontTx/>
              <a:buAutoNum type="arabicPeriod" startAt="2"/>
            </a:pPr>
            <a:r>
              <a:rPr lang="cs-CZ" b="1"/>
              <a:t>Trolejová vedení řetězovková:</a:t>
            </a:r>
            <a:endParaRPr lang="cs-CZ"/>
          </a:p>
          <a:p>
            <a:pPr marL="800100" lvl="1" indent="-342900">
              <a:buFontTx/>
              <a:buChar char="•"/>
            </a:pPr>
            <a:r>
              <a:rPr lang="cs-CZ"/>
              <a:t>Používá se podélné závěsné lano, které má tvar řetězovky a trolejový drát je na něm zavěšen pomocí věšáků</a:t>
            </a:r>
          </a:p>
          <a:p>
            <a:pPr marL="800100" lvl="1" indent="-342900">
              <a:buFontTx/>
              <a:buChar char="•"/>
            </a:pPr>
            <a:r>
              <a:rPr lang="cs-CZ"/>
              <a:t>Tato vedení mohou být uspořádána jako:</a:t>
            </a:r>
          </a:p>
          <a:p>
            <a:pPr marL="1257300" lvl="2" indent="-342900">
              <a:buFont typeface="Wingdings" pitchFamily="2" charset="2"/>
              <a:buChar char="Ø"/>
            </a:pPr>
            <a:r>
              <a:rPr lang="cs-CZ"/>
              <a:t>Nekompenzovaná</a:t>
            </a:r>
          </a:p>
          <a:p>
            <a:pPr marL="1257300" lvl="2" indent="-342900">
              <a:buFont typeface="Wingdings" pitchFamily="2" charset="2"/>
              <a:buChar char="Ø"/>
            </a:pPr>
            <a:r>
              <a:rPr lang="cs-CZ"/>
              <a:t>Polokompenzovaná</a:t>
            </a:r>
          </a:p>
          <a:p>
            <a:pPr marL="1257300" lvl="2" indent="-342900">
              <a:buFont typeface="Wingdings" pitchFamily="2" charset="2"/>
              <a:buChar char="Ø"/>
            </a:pPr>
            <a:r>
              <a:rPr lang="cs-CZ"/>
              <a:t>Plně kompenzovaná</a:t>
            </a:r>
          </a:p>
        </p:txBody>
      </p:sp>
      <p:sp>
        <p:nvSpPr>
          <p:cNvPr id="5185" name="AutoShape 65"/>
          <p:cNvSpPr>
            <a:spLocks noChangeArrowheads="1"/>
          </p:cNvSpPr>
          <p:nvPr/>
        </p:nvSpPr>
        <p:spPr bwMode="auto">
          <a:xfrm rot="10800000">
            <a:off x="3995738" y="4076700"/>
            <a:ext cx="215900" cy="208915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grpSp>
        <p:nvGrpSpPr>
          <p:cNvPr id="5187" name="Group 67"/>
          <p:cNvGrpSpPr>
            <a:grpSpLocks/>
          </p:cNvGrpSpPr>
          <p:nvPr/>
        </p:nvGrpSpPr>
        <p:grpSpPr bwMode="auto">
          <a:xfrm>
            <a:off x="4211638" y="4652963"/>
            <a:ext cx="215900" cy="1079500"/>
            <a:chOff x="612" y="3022"/>
            <a:chExt cx="136" cy="680"/>
          </a:xfrm>
        </p:grpSpPr>
        <p:sp>
          <p:nvSpPr>
            <p:cNvPr id="5188" name="AutoShape 68"/>
            <p:cNvSpPr>
              <a:spLocks noChangeArrowheads="1"/>
            </p:cNvSpPr>
            <p:nvPr/>
          </p:nvSpPr>
          <p:spPr bwMode="auto">
            <a:xfrm>
              <a:off x="657" y="3475"/>
              <a:ext cx="91" cy="227"/>
            </a:xfrm>
            <a:prstGeom prst="can">
              <a:avLst>
                <a:gd name="adj" fmla="val 62363"/>
              </a:avLst>
            </a:prstGeom>
            <a:solidFill>
              <a:srgbClr val="DFB745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89" name="Oval 69"/>
            <p:cNvSpPr>
              <a:spLocks noChangeArrowheads="1"/>
            </p:cNvSpPr>
            <p:nvPr/>
          </p:nvSpPr>
          <p:spPr bwMode="auto">
            <a:xfrm>
              <a:off x="703" y="3022"/>
              <a:ext cx="45" cy="4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90" name="Rectangle 70"/>
            <p:cNvSpPr>
              <a:spLocks noChangeArrowheads="1"/>
            </p:cNvSpPr>
            <p:nvPr/>
          </p:nvSpPr>
          <p:spPr bwMode="auto">
            <a:xfrm>
              <a:off x="612" y="3022"/>
              <a:ext cx="91" cy="4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91" name="Line 71"/>
            <p:cNvSpPr>
              <a:spLocks noChangeShapeType="1"/>
            </p:cNvSpPr>
            <p:nvPr/>
          </p:nvSpPr>
          <p:spPr bwMode="auto">
            <a:xfrm>
              <a:off x="703" y="3067"/>
              <a:ext cx="0" cy="40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92" name="Line 72"/>
          <p:cNvSpPr>
            <a:spLocks noChangeShapeType="1"/>
          </p:cNvSpPr>
          <p:nvPr/>
        </p:nvSpPr>
        <p:spPr bwMode="auto">
          <a:xfrm>
            <a:off x="4427538" y="4652963"/>
            <a:ext cx="331311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93" name="Line 73"/>
          <p:cNvSpPr>
            <a:spLocks noChangeShapeType="1"/>
          </p:cNvSpPr>
          <p:nvPr/>
        </p:nvSpPr>
        <p:spPr bwMode="auto">
          <a:xfrm flipV="1">
            <a:off x="3995738" y="5949950"/>
            <a:ext cx="21590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94" name="Line 74"/>
          <p:cNvSpPr>
            <a:spLocks noChangeShapeType="1"/>
          </p:cNvSpPr>
          <p:nvPr/>
        </p:nvSpPr>
        <p:spPr bwMode="auto">
          <a:xfrm flipH="1" flipV="1">
            <a:off x="3995738" y="5734050"/>
            <a:ext cx="21590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95" name="Line 75"/>
          <p:cNvSpPr>
            <a:spLocks noChangeShapeType="1"/>
          </p:cNvSpPr>
          <p:nvPr/>
        </p:nvSpPr>
        <p:spPr bwMode="auto">
          <a:xfrm flipV="1">
            <a:off x="3995738" y="5516563"/>
            <a:ext cx="215900" cy="2174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96" name="Line 76"/>
          <p:cNvSpPr>
            <a:spLocks noChangeShapeType="1"/>
          </p:cNvSpPr>
          <p:nvPr/>
        </p:nvSpPr>
        <p:spPr bwMode="auto">
          <a:xfrm flipH="1" flipV="1">
            <a:off x="3995738" y="5229225"/>
            <a:ext cx="21590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97" name="AutoShape 77"/>
          <p:cNvSpPr>
            <a:spLocks noChangeArrowheads="1"/>
          </p:cNvSpPr>
          <p:nvPr/>
        </p:nvSpPr>
        <p:spPr bwMode="auto">
          <a:xfrm>
            <a:off x="5651500" y="4076700"/>
            <a:ext cx="73025" cy="2089150"/>
          </a:xfrm>
          <a:prstGeom prst="triangle">
            <a:avLst>
              <a:gd name="adj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198" name="Freeform 78"/>
          <p:cNvSpPr>
            <a:spLocks/>
          </p:cNvSpPr>
          <p:nvPr/>
        </p:nvSpPr>
        <p:spPr bwMode="auto">
          <a:xfrm flipH="1">
            <a:off x="5724525" y="4221163"/>
            <a:ext cx="2016125" cy="215900"/>
          </a:xfrm>
          <a:custGeom>
            <a:avLst/>
            <a:gdLst/>
            <a:ahLst/>
            <a:cxnLst>
              <a:cxn ang="0">
                <a:pos x="0" y="136"/>
              </a:cxn>
              <a:cxn ang="0">
                <a:pos x="453" y="136"/>
              </a:cxn>
              <a:cxn ang="0">
                <a:pos x="998" y="0"/>
              </a:cxn>
            </a:cxnLst>
            <a:rect l="0" t="0" r="r" b="b"/>
            <a:pathLst>
              <a:path w="998" h="159">
                <a:moveTo>
                  <a:pt x="0" y="136"/>
                </a:moveTo>
                <a:cubicBezTo>
                  <a:pt x="143" y="147"/>
                  <a:pt x="287" y="159"/>
                  <a:pt x="453" y="136"/>
                </a:cubicBezTo>
                <a:cubicBezTo>
                  <a:pt x="619" y="113"/>
                  <a:pt x="907" y="23"/>
                  <a:pt x="998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99" name="Freeform 79"/>
          <p:cNvSpPr>
            <a:spLocks/>
          </p:cNvSpPr>
          <p:nvPr/>
        </p:nvSpPr>
        <p:spPr bwMode="auto">
          <a:xfrm>
            <a:off x="4140200" y="4221163"/>
            <a:ext cx="1511300" cy="215900"/>
          </a:xfrm>
          <a:custGeom>
            <a:avLst/>
            <a:gdLst/>
            <a:ahLst/>
            <a:cxnLst>
              <a:cxn ang="0">
                <a:pos x="0" y="136"/>
              </a:cxn>
              <a:cxn ang="0">
                <a:pos x="453" y="136"/>
              </a:cxn>
              <a:cxn ang="0">
                <a:pos x="998" y="0"/>
              </a:cxn>
            </a:cxnLst>
            <a:rect l="0" t="0" r="r" b="b"/>
            <a:pathLst>
              <a:path w="998" h="159">
                <a:moveTo>
                  <a:pt x="0" y="136"/>
                </a:moveTo>
                <a:cubicBezTo>
                  <a:pt x="143" y="147"/>
                  <a:pt x="287" y="159"/>
                  <a:pt x="453" y="136"/>
                </a:cubicBezTo>
                <a:cubicBezTo>
                  <a:pt x="619" y="113"/>
                  <a:pt x="907" y="23"/>
                  <a:pt x="998" y="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200" name="Line 80"/>
          <p:cNvSpPr>
            <a:spLocks noChangeShapeType="1"/>
          </p:cNvSpPr>
          <p:nvPr/>
        </p:nvSpPr>
        <p:spPr bwMode="auto">
          <a:xfrm>
            <a:off x="4572000" y="4437063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201" name="Line 81"/>
          <p:cNvSpPr>
            <a:spLocks noChangeShapeType="1"/>
          </p:cNvSpPr>
          <p:nvPr/>
        </p:nvSpPr>
        <p:spPr bwMode="auto">
          <a:xfrm>
            <a:off x="5003800" y="4365625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202" name="Line 82"/>
          <p:cNvSpPr>
            <a:spLocks noChangeShapeType="1"/>
          </p:cNvSpPr>
          <p:nvPr/>
        </p:nvSpPr>
        <p:spPr bwMode="auto">
          <a:xfrm>
            <a:off x="5435600" y="4292600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203" name="Line 83"/>
          <p:cNvSpPr>
            <a:spLocks noChangeShapeType="1"/>
          </p:cNvSpPr>
          <p:nvPr/>
        </p:nvSpPr>
        <p:spPr bwMode="auto">
          <a:xfrm>
            <a:off x="5940425" y="4292600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204" name="Line 84"/>
          <p:cNvSpPr>
            <a:spLocks noChangeShapeType="1"/>
          </p:cNvSpPr>
          <p:nvPr/>
        </p:nvSpPr>
        <p:spPr bwMode="auto">
          <a:xfrm>
            <a:off x="6372225" y="4365625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205" name="Line 85"/>
          <p:cNvSpPr>
            <a:spLocks noChangeShapeType="1"/>
          </p:cNvSpPr>
          <p:nvPr/>
        </p:nvSpPr>
        <p:spPr bwMode="auto">
          <a:xfrm>
            <a:off x="6804025" y="4437063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206" name="Text Box 86"/>
          <p:cNvSpPr txBox="1">
            <a:spLocks noChangeArrowheads="1"/>
          </p:cNvSpPr>
          <p:nvPr/>
        </p:nvSpPr>
        <p:spPr bwMode="auto">
          <a:xfrm>
            <a:off x="5775325" y="4795838"/>
            <a:ext cx="3044825" cy="942975"/>
          </a:xfrm>
          <a:prstGeom prst="rect">
            <a:avLst/>
          </a:prstGeom>
          <a:solidFill>
            <a:srgbClr val="FFFF66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/>
              <a:t>Příklad polokompenzovaného řetězovkového vedení:</a:t>
            </a:r>
          </a:p>
          <a:p>
            <a:r>
              <a:rPr lang="cs-CZ" i="1"/>
              <a:t>Nosné lano je pevné a trolejový drát je napínán trvalou silou</a:t>
            </a:r>
          </a:p>
        </p:txBody>
      </p:sp>
      <p:sp>
        <p:nvSpPr>
          <p:cNvPr id="5207" name="Rectangle 87"/>
          <p:cNvSpPr>
            <a:spLocks noGrp="1" noChangeArrowheads="1"/>
          </p:cNvSpPr>
          <p:nvPr>
            <p:ph type="title" idx="4294967295"/>
          </p:nvPr>
        </p:nvSpPr>
        <p:spPr>
          <a:xfrm>
            <a:off x="468313" y="404813"/>
            <a:ext cx="8229600" cy="503237"/>
          </a:xfrm>
          <a:solidFill>
            <a:srgbClr val="FFC000"/>
          </a:solidFill>
        </p:spPr>
        <p:txBody>
          <a:bodyPr/>
          <a:lstStyle/>
          <a:p>
            <a:r>
              <a:rPr lang="cs-CZ" sz="2400">
                <a:solidFill>
                  <a:schemeClr val="tx1"/>
                </a:solidFill>
              </a:rPr>
              <a:t>Rozdělení trolejových vedení podle způsobu zavěšení:</a:t>
            </a:r>
          </a:p>
        </p:txBody>
      </p:sp>
      <p:sp>
        <p:nvSpPr>
          <p:cNvPr id="84" name="Obdélník 83"/>
          <p:cNvSpPr/>
          <p:nvPr/>
        </p:nvSpPr>
        <p:spPr>
          <a:xfrm>
            <a:off x="3975100" y="1098550"/>
            <a:ext cx="4826000" cy="53975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Popište trolejová vedení prostá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Napište, kde se takováto vedení používají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Stručně popište uspořádání řetězovkového trakčního vedení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Jak mohou být takováto trakční vedení uspořádána? (rozdělení)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Nakreslete průřez troleje.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Z jakého materiálu je vyrobena?</a:t>
            </a:r>
          </a:p>
        </p:txBody>
      </p:sp>
      <p:sp>
        <p:nvSpPr>
          <p:cNvPr id="83" name="Tlačítko akce: Dopředu nebo Další 82">
            <a:hlinkClick r:id="" action="ppaction://hlinkshowjump?jump=nextslide" highlightClick="1"/>
          </p:cNvPr>
          <p:cNvSpPr/>
          <p:nvPr/>
        </p:nvSpPr>
        <p:spPr>
          <a:xfrm>
            <a:off x="561703" y="6126479"/>
            <a:ext cx="444137" cy="431074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TextovéPole 84"/>
          <p:cNvSpPr txBox="1"/>
          <p:nvPr/>
        </p:nvSpPr>
        <p:spPr>
          <a:xfrm>
            <a:off x="1476104" y="6400800"/>
            <a:ext cx="683187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Pokud chcete rozkrýt odpovědi, nepoužívejte tlačítko Přechod na následující snímek a klikněte levým tlačítkem myši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9"/>
            <a:ext cx="8229600" cy="563562"/>
          </a:xfrm>
          <a:solidFill>
            <a:srgbClr val="FFC000"/>
          </a:solidFill>
        </p:spPr>
        <p:txBody>
          <a:bodyPr/>
          <a:lstStyle/>
          <a:p>
            <a:r>
              <a:rPr lang="cs-CZ" sz="2800" dirty="0"/>
              <a:t>Trakční motor</a:t>
            </a:r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376238" y="1195388"/>
            <a:ext cx="8372475" cy="1155700"/>
          </a:xfrm>
          <a:prstGeom prst="rect">
            <a:avLst/>
          </a:prstGeom>
          <a:solidFill>
            <a:srgbClr val="FFFF66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/>
              <a:t>Ve stejnosměrné trakci se používá motor se sériovým buzením a s komutačními póly</a:t>
            </a:r>
          </a:p>
          <a:p>
            <a:pPr>
              <a:buFontTx/>
              <a:buChar char="•"/>
            </a:pPr>
            <a:r>
              <a:rPr lang="cs-CZ"/>
              <a:t>V jednofázové soustavě s nízkou frekvencí se používá jednofázový komutátorový motor se smíšeným buzením</a:t>
            </a:r>
          </a:p>
          <a:p>
            <a:pPr>
              <a:buFontTx/>
              <a:buChar char="•"/>
            </a:pPr>
            <a:r>
              <a:rPr lang="cs-CZ"/>
              <a:t>V jednofázové soustavě s frekvencí 50 Hz se používají jednofázové sériové komutátorové motory, případně asynchronní motory s rozběhovým vinutím</a:t>
            </a:r>
          </a:p>
          <a:p>
            <a:pPr>
              <a:buFontTx/>
              <a:buChar char="•"/>
            </a:pPr>
            <a:r>
              <a:rPr lang="cs-CZ"/>
              <a:t>V trojfázové soustavě se používají asynchronní motory s přepínáním počtu pólů</a:t>
            </a:r>
          </a:p>
        </p:txBody>
      </p:sp>
      <p:sp>
        <p:nvSpPr>
          <p:cNvPr id="6150" name="AutoShape 6"/>
          <p:cNvSpPr>
            <a:spLocks noChangeArrowheads="1"/>
          </p:cNvSpPr>
          <p:nvPr/>
        </p:nvSpPr>
        <p:spPr bwMode="auto">
          <a:xfrm>
            <a:off x="1187450" y="3068638"/>
            <a:ext cx="431800" cy="288925"/>
          </a:xfrm>
          <a:prstGeom prst="diamond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1" name="Oval 7"/>
          <p:cNvSpPr>
            <a:spLocks noChangeArrowheads="1"/>
          </p:cNvSpPr>
          <p:nvPr/>
        </p:nvSpPr>
        <p:spPr bwMode="auto">
          <a:xfrm>
            <a:off x="1187450" y="3573463"/>
            <a:ext cx="433388" cy="4318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grpSp>
        <p:nvGrpSpPr>
          <p:cNvPr id="6161" name="Group 17"/>
          <p:cNvGrpSpPr>
            <a:grpSpLocks/>
          </p:cNvGrpSpPr>
          <p:nvPr/>
        </p:nvGrpSpPr>
        <p:grpSpPr bwMode="auto">
          <a:xfrm rot="16200000" flipV="1">
            <a:off x="2015331" y="3609182"/>
            <a:ext cx="71437" cy="431800"/>
            <a:chOff x="2064" y="2069"/>
            <a:chExt cx="91" cy="545"/>
          </a:xfrm>
        </p:grpSpPr>
        <p:grpSp>
          <p:nvGrpSpPr>
            <p:cNvPr id="6154" name="Group 10"/>
            <p:cNvGrpSpPr>
              <a:grpSpLocks/>
            </p:cNvGrpSpPr>
            <p:nvPr/>
          </p:nvGrpSpPr>
          <p:grpSpPr bwMode="auto">
            <a:xfrm>
              <a:off x="2064" y="2069"/>
              <a:ext cx="91" cy="182"/>
              <a:chOff x="1791" y="2205"/>
              <a:chExt cx="91" cy="182"/>
            </a:xfrm>
          </p:grpSpPr>
          <p:sp>
            <p:nvSpPr>
              <p:cNvPr id="6152" name="Arc 8"/>
              <p:cNvSpPr>
                <a:spLocks/>
              </p:cNvSpPr>
              <p:nvPr/>
            </p:nvSpPr>
            <p:spPr bwMode="auto">
              <a:xfrm>
                <a:off x="1791" y="2205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53" name="Arc 9"/>
              <p:cNvSpPr>
                <a:spLocks/>
              </p:cNvSpPr>
              <p:nvPr/>
            </p:nvSpPr>
            <p:spPr bwMode="auto">
              <a:xfrm flipV="1">
                <a:off x="1791" y="2296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6155" name="Group 11"/>
            <p:cNvGrpSpPr>
              <a:grpSpLocks/>
            </p:cNvGrpSpPr>
            <p:nvPr/>
          </p:nvGrpSpPr>
          <p:grpSpPr bwMode="auto">
            <a:xfrm>
              <a:off x="2064" y="2251"/>
              <a:ext cx="91" cy="182"/>
              <a:chOff x="1791" y="2205"/>
              <a:chExt cx="91" cy="182"/>
            </a:xfrm>
          </p:grpSpPr>
          <p:sp>
            <p:nvSpPr>
              <p:cNvPr id="6156" name="Arc 12"/>
              <p:cNvSpPr>
                <a:spLocks/>
              </p:cNvSpPr>
              <p:nvPr/>
            </p:nvSpPr>
            <p:spPr bwMode="auto">
              <a:xfrm>
                <a:off x="1791" y="2205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57" name="Arc 13"/>
              <p:cNvSpPr>
                <a:spLocks/>
              </p:cNvSpPr>
              <p:nvPr/>
            </p:nvSpPr>
            <p:spPr bwMode="auto">
              <a:xfrm flipV="1">
                <a:off x="1791" y="2296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6158" name="Group 14"/>
            <p:cNvGrpSpPr>
              <a:grpSpLocks/>
            </p:cNvGrpSpPr>
            <p:nvPr/>
          </p:nvGrpSpPr>
          <p:grpSpPr bwMode="auto">
            <a:xfrm>
              <a:off x="2064" y="2432"/>
              <a:ext cx="91" cy="182"/>
              <a:chOff x="1791" y="2205"/>
              <a:chExt cx="91" cy="182"/>
            </a:xfrm>
          </p:grpSpPr>
          <p:sp>
            <p:nvSpPr>
              <p:cNvPr id="6159" name="Arc 15"/>
              <p:cNvSpPr>
                <a:spLocks/>
              </p:cNvSpPr>
              <p:nvPr/>
            </p:nvSpPr>
            <p:spPr bwMode="auto">
              <a:xfrm>
                <a:off x="1791" y="2205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60" name="Arc 16"/>
              <p:cNvSpPr>
                <a:spLocks/>
              </p:cNvSpPr>
              <p:nvPr/>
            </p:nvSpPr>
            <p:spPr bwMode="auto">
              <a:xfrm flipV="1">
                <a:off x="1791" y="2296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grpSp>
        <p:nvGrpSpPr>
          <p:cNvPr id="6162" name="Group 18"/>
          <p:cNvGrpSpPr>
            <a:grpSpLocks/>
          </p:cNvGrpSpPr>
          <p:nvPr/>
        </p:nvGrpSpPr>
        <p:grpSpPr bwMode="auto">
          <a:xfrm rot="16200000" flipV="1">
            <a:off x="2015331" y="4401344"/>
            <a:ext cx="71438" cy="431800"/>
            <a:chOff x="2064" y="2069"/>
            <a:chExt cx="91" cy="545"/>
          </a:xfrm>
        </p:grpSpPr>
        <p:grpSp>
          <p:nvGrpSpPr>
            <p:cNvPr id="6163" name="Group 19"/>
            <p:cNvGrpSpPr>
              <a:grpSpLocks/>
            </p:cNvGrpSpPr>
            <p:nvPr/>
          </p:nvGrpSpPr>
          <p:grpSpPr bwMode="auto">
            <a:xfrm>
              <a:off x="2064" y="2069"/>
              <a:ext cx="91" cy="182"/>
              <a:chOff x="1791" y="2205"/>
              <a:chExt cx="91" cy="182"/>
            </a:xfrm>
          </p:grpSpPr>
          <p:sp>
            <p:nvSpPr>
              <p:cNvPr id="6164" name="Arc 20"/>
              <p:cNvSpPr>
                <a:spLocks/>
              </p:cNvSpPr>
              <p:nvPr/>
            </p:nvSpPr>
            <p:spPr bwMode="auto">
              <a:xfrm>
                <a:off x="1791" y="2205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65" name="Arc 21"/>
              <p:cNvSpPr>
                <a:spLocks/>
              </p:cNvSpPr>
              <p:nvPr/>
            </p:nvSpPr>
            <p:spPr bwMode="auto">
              <a:xfrm flipV="1">
                <a:off x="1791" y="2296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6166" name="Group 22"/>
            <p:cNvGrpSpPr>
              <a:grpSpLocks/>
            </p:cNvGrpSpPr>
            <p:nvPr/>
          </p:nvGrpSpPr>
          <p:grpSpPr bwMode="auto">
            <a:xfrm>
              <a:off x="2064" y="2251"/>
              <a:ext cx="91" cy="182"/>
              <a:chOff x="1791" y="2205"/>
              <a:chExt cx="91" cy="182"/>
            </a:xfrm>
          </p:grpSpPr>
          <p:sp>
            <p:nvSpPr>
              <p:cNvPr id="6167" name="Arc 23"/>
              <p:cNvSpPr>
                <a:spLocks/>
              </p:cNvSpPr>
              <p:nvPr/>
            </p:nvSpPr>
            <p:spPr bwMode="auto">
              <a:xfrm>
                <a:off x="1791" y="2205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68" name="Arc 24"/>
              <p:cNvSpPr>
                <a:spLocks/>
              </p:cNvSpPr>
              <p:nvPr/>
            </p:nvSpPr>
            <p:spPr bwMode="auto">
              <a:xfrm flipV="1">
                <a:off x="1791" y="2296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6169" name="Group 25"/>
            <p:cNvGrpSpPr>
              <a:grpSpLocks/>
            </p:cNvGrpSpPr>
            <p:nvPr/>
          </p:nvGrpSpPr>
          <p:grpSpPr bwMode="auto">
            <a:xfrm>
              <a:off x="2064" y="2432"/>
              <a:ext cx="91" cy="182"/>
              <a:chOff x="1791" y="2205"/>
              <a:chExt cx="91" cy="182"/>
            </a:xfrm>
          </p:grpSpPr>
          <p:sp>
            <p:nvSpPr>
              <p:cNvPr id="6170" name="Arc 26"/>
              <p:cNvSpPr>
                <a:spLocks/>
              </p:cNvSpPr>
              <p:nvPr/>
            </p:nvSpPr>
            <p:spPr bwMode="auto">
              <a:xfrm>
                <a:off x="1791" y="2205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71" name="Arc 27"/>
              <p:cNvSpPr>
                <a:spLocks/>
              </p:cNvSpPr>
              <p:nvPr/>
            </p:nvSpPr>
            <p:spPr bwMode="auto">
              <a:xfrm flipV="1">
                <a:off x="1791" y="2296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6172" name="Oval 28"/>
          <p:cNvSpPr>
            <a:spLocks noChangeArrowheads="1"/>
          </p:cNvSpPr>
          <p:nvPr/>
        </p:nvSpPr>
        <p:spPr bwMode="auto">
          <a:xfrm>
            <a:off x="1187450" y="4437063"/>
            <a:ext cx="433388" cy="4318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73" name="Line 29"/>
          <p:cNvSpPr>
            <a:spLocks noChangeShapeType="1"/>
          </p:cNvSpPr>
          <p:nvPr/>
        </p:nvSpPr>
        <p:spPr bwMode="auto">
          <a:xfrm>
            <a:off x="1403350" y="3357563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74" name="Line 30"/>
          <p:cNvSpPr>
            <a:spLocks noChangeShapeType="1"/>
          </p:cNvSpPr>
          <p:nvPr/>
        </p:nvSpPr>
        <p:spPr bwMode="auto">
          <a:xfrm>
            <a:off x="1403350" y="4005263"/>
            <a:ext cx="0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75" name="Line 31"/>
          <p:cNvSpPr>
            <a:spLocks noChangeShapeType="1"/>
          </p:cNvSpPr>
          <p:nvPr/>
        </p:nvSpPr>
        <p:spPr bwMode="auto">
          <a:xfrm>
            <a:off x="1403350" y="4149725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76" name="Line 32"/>
          <p:cNvSpPr>
            <a:spLocks noChangeShapeType="1"/>
          </p:cNvSpPr>
          <p:nvPr/>
        </p:nvSpPr>
        <p:spPr bwMode="auto">
          <a:xfrm>
            <a:off x="1835150" y="3860800"/>
            <a:ext cx="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77" name="Line 33"/>
          <p:cNvSpPr>
            <a:spLocks noChangeShapeType="1"/>
          </p:cNvSpPr>
          <p:nvPr/>
        </p:nvSpPr>
        <p:spPr bwMode="auto">
          <a:xfrm>
            <a:off x="2268538" y="3860800"/>
            <a:ext cx="0" cy="15843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78" name="Line 34"/>
          <p:cNvSpPr>
            <a:spLocks noChangeShapeType="1"/>
          </p:cNvSpPr>
          <p:nvPr/>
        </p:nvSpPr>
        <p:spPr bwMode="auto">
          <a:xfrm flipH="1">
            <a:off x="1042988" y="3500438"/>
            <a:ext cx="3603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79" name="Line 35"/>
          <p:cNvSpPr>
            <a:spLocks noChangeShapeType="1"/>
          </p:cNvSpPr>
          <p:nvPr/>
        </p:nvSpPr>
        <p:spPr bwMode="auto">
          <a:xfrm>
            <a:off x="1042988" y="3500438"/>
            <a:ext cx="0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80" name="Line 36"/>
          <p:cNvSpPr>
            <a:spLocks noChangeShapeType="1"/>
          </p:cNvSpPr>
          <p:nvPr/>
        </p:nvSpPr>
        <p:spPr bwMode="auto">
          <a:xfrm>
            <a:off x="1042988" y="4292600"/>
            <a:ext cx="3603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81" name="Line 37"/>
          <p:cNvSpPr>
            <a:spLocks noChangeShapeType="1"/>
          </p:cNvSpPr>
          <p:nvPr/>
        </p:nvSpPr>
        <p:spPr bwMode="auto">
          <a:xfrm>
            <a:off x="1403350" y="4292600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82" name="Line 38"/>
          <p:cNvSpPr>
            <a:spLocks noChangeShapeType="1"/>
          </p:cNvSpPr>
          <p:nvPr/>
        </p:nvSpPr>
        <p:spPr bwMode="auto">
          <a:xfrm>
            <a:off x="1403350" y="4868863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83" name="Line 39"/>
          <p:cNvSpPr>
            <a:spLocks noChangeShapeType="1"/>
          </p:cNvSpPr>
          <p:nvPr/>
        </p:nvSpPr>
        <p:spPr bwMode="auto">
          <a:xfrm>
            <a:off x="1403350" y="5084763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84" name="Line 40"/>
          <p:cNvSpPr>
            <a:spLocks noChangeShapeType="1"/>
          </p:cNvSpPr>
          <p:nvPr/>
        </p:nvSpPr>
        <p:spPr bwMode="auto">
          <a:xfrm>
            <a:off x="1835150" y="4652963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85" name="Line 41"/>
          <p:cNvSpPr>
            <a:spLocks noChangeShapeType="1"/>
          </p:cNvSpPr>
          <p:nvPr/>
        </p:nvSpPr>
        <p:spPr bwMode="auto">
          <a:xfrm>
            <a:off x="2124075" y="5445125"/>
            <a:ext cx="28733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86" name="Line 42"/>
          <p:cNvSpPr>
            <a:spLocks noChangeShapeType="1"/>
          </p:cNvSpPr>
          <p:nvPr/>
        </p:nvSpPr>
        <p:spPr bwMode="auto">
          <a:xfrm>
            <a:off x="2195513" y="5516563"/>
            <a:ext cx="14446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87" name="Line 43"/>
          <p:cNvSpPr>
            <a:spLocks noChangeShapeType="1"/>
          </p:cNvSpPr>
          <p:nvPr/>
        </p:nvSpPr>
        <p:spPr bwMode="auto">
          <a:xfrm>
            <a:off x="2230438" y="5584825"/>
            <a:ext cx="7302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88" name="Line 44"/>
          <p:cNvSpPr>
            <a:spLocks noChangeShapeType="1"/>
          </p:cNvSpPr>
          <p:nvPr/>
        </p:nvSpPr>
        <p:spPr bwMode="auto">
          <a:xfrm>
            <a:off x="684213" y="5373688"/>
            <a:ext cx="201612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89" name="Line 45"/>
          <p:cNvSpPr>
            <a:spLocks noChangeShapeType="1"/>
          </p:cNvSpPr>
          <p:nvPr/>
        </p:nvSpPr>
        <p:spPr bwMode="auto">
          <a:xfrm>
            <a:off x="827088" y="3068638"/>
            <a:ext cx="13684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90" name="Line 46"/>
          <p:cNvSpPr>
            <a:spLocks noChangeShapeType="1"/>
          </p:cNvSpPr>
          <p:nvPr/>
        </p:nvSpPr>
        <p:spPr bwMode="auto">
          <a:xfrm>
            <a:off x="755650" y="3500438"/>
            <a:ext cx="0" cy="18002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91" name="AutoShape 47"/>
          <p:cNvSpPr>
            <a:spLocks noChangeArrowheads="1"/>
          </p:cNvSpPr>
          <p:nvPr/>
        </p:nvSpPr>
        <p:spPr bwMode="auto">
          <a:xfrm>
            <a:off x="3276600" y="3068638"/>
            <a:ext cx="431800" cy="288925"/>
          </a:xfrm>
          <a:prstGeom prst="diamond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92" name="Oval 48"/>
          <p:cNvSpPr>
            <a:spLocks noChangeArrowheads="1"/>
          </p:cNvSpPr>
          <p:nvPr/>
        </p:nvSpPr>
        <p:spPr bwMode="auto">
          <a:xfrm>
            <a:off x="3276600" y="3573463"/>
            <a:ext cx="433388" cy="4318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grpSp>
        <p:nvGrpSpPr>
          <p:cNvPr id="6193" name="Group 49"/>
          <p:cNvGrpSpPr>
            <a:grpSpLocks/>
          </p:cNvGrpSpPr>
          <p:nvPr/>
        </p:nvGrpSpPr>
        <p:grpSpPr bwMode="auto">
          <a:xfrm rot="16200000" flipV="1">
            <a:off x="4104481" y="3609182"/>
            <a:ext cx="71437" cy="431800"/>
            <a:chOff x="2064" y="2069"/>
            <a:chExt cx="91" cy="545"/>
          </a:xfrm>
        </p:grpSpPr>
        <p:grpSp>
          <p:nvGrpSpPr>
            <p:cNvPr id="6194" name="Group 50"/>
            <p:cNvGrpSpPr>
              <a:grpSpLocks/>
            </p:cNvGrpSpPr>
            <p:nvPr/>
          </p:nvGrpSpPr>
          <p:grpSpPr bwMode="auto">
            <a:xfrm>
              <a:off x="2064" y="2069"/>
              <a:ext cx="91" cy="182"/>
              <a:chOff x="1791" y="2205"/>
              <a:chExt cx="91" cy="182"/>
            </a:xfrm>
          </p:grpSpPr>
          <p:sp>
            <p:nvSpPr>
              <p:cNvPr id="6195" name="Arc 51"/>
              <p:cNvSpPr>
                <a:spLocks/>
              </p:cNvSpPr>
              <p:nvPr/>
            </p:nvSpPr>
            <p:spPr bwMode="auto">
              <a:xfrm>
                <a:off x="1791" y="2205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96" name="Arc 52"/>
              <p:cNvSpPr>
                <a:spLocks/>
              </p:cNvSpPr>
              <p:nvPr/>
            </p:nvSpPr>
            <p:spPr bwMode="auto">
              <a:xfrm flipV="1">
                <a:off x="1791" y="2296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6197" name="Group 53"/>
            <p:cNvGrpSpPr>
              <a:grpSpLocks/>
            </p:cNvGrpSpPr>
            <p:nvPr/>
          </p:nvGrpSpPr>
          <p:grpSpPr bwMode="auto">
            <a:xfrm>
              <a:off x="2064" y="2251"/>
              <a:ext cx="91" cy="182"/>
              <a:chOff x="1791" y="2205"/>
              <a:chExt cx="91" cy="182"/>
            </a:xfrm>
          </p:grpSpPr>
          <p:sp>
            <p:nvSpPr>
              <p:cNvPr id="6198" name="Arc 54"/>
              <p:cNvSpPr>
                <a:spLocks/>
              </p:cNvSpPr>
              <p:nvPr/>
            </p:nvSpPr>
            <p:spPr bwMode="auto">
              <a:xfrm>
                <a:off x="1791" y="2205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199" name="Arc 55"/>
              <p:cNvSpPr>
                <a:spLocks/>
              </p:cNvSpPr>
              <p:nvPr/>
            </p:nvSpPr>
            <p:spPr bwMode="auto">
              <a:xfrm flipV="1">
                <a:off x="1791" y="2296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6200" name="Group 56"/>
            <p:cNvGrpSpPr>
              <a:grpSpLocks/>
            </p:cNvGrpSpPr>
            <p:nvPr/>
          </p:nvGrpSpPr>
          <p:grpSpPr bwMode="auto">
            <a:xfrm>
              <a:off x="2064" y="2432"/>
              <a:ext cx="91" cy="182"/>
              <a:chOff x="1791" y="2205"/>
              <a:chExt cx="91" cy="182"/>
            </a:xfrm>
          </p:grpSpPr>
          <p:sp>
            <p:nvSpPr>
              <p:cNvPr id="6201" name="Arc 57"/>
              <p:cNvSpPr>
                <a:spLocks/>
              </p:cNvSpPr>
              <p:nvPr/>
            </p:nvSpPr>
            <p:spPr bwMode="auto">
              <a:xfrm>
                <a:off x="1791" y="2205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202" name="Arc 58"/>
              <p:cNvSpPr>
                <a:spLocks/>
              </p:cNvSpPr>
              <p:nvPr/>
            </p:nvSpPr>
            <p:spPr bwMode="auto">
              <a:xfrm flipV="1">
                <a:off x="1791" y="2296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grpSp>
        <p:nvGrpSpPr>
          <p:cNvPr id="6203" name="Group 59"/>
          <p:cNvGrpSpPr>
            <a:grpSpLocks/>
          </p:cNvGrpSpPr>
          <p:nvPr/>
        </p:nvGrpSpPr>
        <p:grpSpPr bwMode="auto">
          <a:xfrm rot="16200000" flipV="1">
            <a:off x="4104481" y="4401344"/>
            <a:ext cx="71438" cy="431800"/>
            <a:chOff x="2064" y="2069"/>
            <a:chExt cx="91" cy="545"/>
          </a:xfrm>
        </p:grpSpPr>
        <p:grpSp>
          <p:nvGrpSpPr>
            <p:cNvPr id="6204" name="Group 60"/>
            <p:cNvGrpSpPr>
              <a:grpSpLocks/>
            </p:cNvGrpSpPr>
            <p:nvPr/>
          </p:nvGrpSpPr>
          <p:grpSpPr bwMode="auto">
            <a:xfrm>
              <a:off x="2064" y="2069"/>
              <a:ext cx="91" cy="182"/>
              <a:chOff x="1791" y="2205"/>
              <a:chExt cx="91" cy="182"/>
            </a:xfrm>
          </p:grpSpPr>
          <p:sp>
            <p:nvSpPr>
              <p:cNvPr id="6205" name="Arc 61"/>
              <p:cNvSpPr>
                <a:spLocks/>
              </p:cNvSpPr>
              <p:nvPr/>
            </p:nvSpPr>
            <p:spPr bwMode="auto">
              <a:xfrm>
                <a:off x="1791" y="2205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206" name="Arc 62"/>
              <p:cNvSpPr>
                <a:spLocks/>
              </p:cNvSpPr>
              <p:nvPr/>
            </p:nvSpPr>
            <p:spPr bwMode="auto">
              <a:xfrm flipV="1">
                <a:off x="1791" y="2296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6207" name="Group 63"/>
            <p:cNvGrpSpPr>
              <a:grpSpLocks/>
            </p:cNvGrpSpPr>
            <p:nvPr/>
          </p:nvGrpSpPr>
          <p:grpSpPr bwMode="auto">
            <a:xfrm>
              <a:off x="2064" y="2251"/>
              <a:ext cx="91" cy="182"/>
              <a:chOff x="1791" y="2205"/>
              <a:chExt cx="91" cy="182"/>
            </a:xfrm>
          </p:grpSpPr>
          <p:sp>
            <p:nvSpPr>
              <p:cNvPr id="6208" name="Arc 64"/>
              <p:cNvSpPr>
                <a:spLocks/>
              </p:cNvSpPr>
              <p:nvPr/>
            </p:nvSpPr>
            <p:spPr bwMode="auto">
              <a:xfrm>
                <a:off x="1791" y="2205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209" name="Arc 65"/>
              <p:cNvSpPr>
                <a:spLocks/>
              </p:cNvSpPr>
              <p:nvPr/>
            </p:nvSpPr>
            <p:spPr bwMode="auto">
              <a:xfrm flipV="1">
                <a:off x="1791" y="2296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6210" name="Group 66"/>
            <p:cNvGrpSpPr>
              <a:grpSpLocks/>
            </p:cNvGrpSpPr>
            <p:nvPr/>
          </p:nvGrpSpPr>
          <p:grpSpPr bwMode="auto">
            <a:xfrm>
              <a:off x="2064" y="2432"/>
              <a:ext cx="91" cy="182"/>
              <a:chOff x="1791" y="2205"/>
              <a:chExt cx="91" cy="182"/>
            </a:xfrm>
          </p:grpSpPr>
          <p:sp>
            <p:nvSpPr>
              <p:cNvPr id="6211" name="Arc 67"/>
              <p:cNvSpPr>
                <a:spLocks/>
              </p:cNvSpPr>
              <p:nvPr/>
            </p:nvSpPr>
            <p:spPr bwMode="auto">
              <a:xfrm>
                <a:off x="1791" y="2205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212" name="Arc 68"/>
              <p:cNvSpPr>
                <a:spLocks/>
              </p:cNvSpPr>
              <p:nvPr/>
            </p:nvSpPr>
            <p:spPr bwMode="auto">
              <a:xfrm flipV="1">
                <a:off x="1791" y="2296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6213" name="Oval 69"/>
          <p:cNvSpPr>
            <a:spLocks noChangeArrowheads="1"/>
          </p:cNvSpPr>
          <p:nvPr/>
        </p:nvSpPr>
        <p:spPr bwMode="auto">
          <a:xfrm>
            <a:off x="3276600" y="4437063"/>
            <a:ext cx="433388" cy="4318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14" name="Line 70"/>
          <p:cNvSpPr>
            <a:spLocks noChangeShapeType="1"/>
          </p:cNvSpPr>
          <p:nvPr/>
        </p:nvSpPr>
        <p:spPr bwMode="auto">
          <a:xfrm>
            <a:off x="3492500" y="3357563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15" name="Line 71"/>
          <p:cNvSpPr>
            <a:spLocks noChangeShapeType="1"/>
          </p:cNvSpPr>
          <p:nvPr/>
        </p:nvSpPr>
        <p:spPr bwMode="auto">
          <a:xfrm>
            <a:off x="3492500" y="4005263"/>
            <a:ext cx="0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16" name="Line 72"/>
          <p:cNvSpPr>
            <a:spLocks noChangeShapeType="1"/>
          </p:cNvSpPr>
          <p:nvPr/>
        </p:nvSpPr>
        <p:spPr bwMode="auto">
          <a:xfrm>
            <a:off x="3492500" y="4149725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17" name="Line 73"/>
          <p:cNvSpPr>
            <a:spLocks noChangeShapeType="1"/>
          </p:cNvSpPr>
          <p:nvPr/>
        </p:nvSpPr>
        <p:spPr bwMode="auto">
          <a:xfrm>
            <a:off x="3924300" y="3860800"/>
            <a:ext cx="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18" name="Line 74"/>
          <p:cNvSpPr>
            <a:spLocks noChangeShapeType="1"/>
          </p:cNvSpPr>
          <p:nvPr/>
        </p:nvSpPr>
        <p:spPr bwMode="auto">
          <a:xfrm flipH="1">
            <a:off x="4356100" y="3860800"/>
            <a:ext cx="1588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22" name="Line 78"/>
          <p:cNvSpPr>
            <a:spLocks noChangeShapeType="1"/>
          </p:cNvSpPr>
          <p:nvPr/>
        </p:nvSpPr>
        <p:spPr bwMode="auto">
          <a:xfrm>
            <a:off x="3492500" y="4292600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23" name="Line 79"/>
          <p:cNvSpPr>
            <a:spLocks noChangeShapeType="1"/>
          </p:cNvSpPr>
          <p:nvPr/>
        </p:nvSpPr>
        <p:spPr bwMode="auto">
          <a:xfrm>
            <a:off x="3492500" y="4868863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24" name="Line 80"/>
          <p:cNvSpPr>
            <a:spLocks noChangeShapeType="1"/>
          </p:cNvSpPr>
          <p:nvPr/>
        </p:nvSpPr>
        <p:spPr bwMode="auto">
          <a:xfrm>
            <a:off x="3492500" y="5084763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25" name="Line 81"/>
          <p:cNvSpPr>
            <a:spLocks noChangeShapeType="1"/>
          </p:cNvSpPr>
          <p:nvPr/>
        </p:nvSpPr>
        <p:spPr bwMode="auto">
          <a:xfrm>
            <a:off x="3924300" y="4652963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26" name="Line 82"/>
          <p:cNvSpPr>
            <a:spLocks noChangeShapeType="1"/>
          </p:cNvSpPr>
          <p:nvPr/>
        </p:nvSpPr>
        <p:spPr bwMode="auto">
          <a:xfrm>
            <a:off x="4213225" y="5445125"/>
            <a:ext cx="28733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27" name="Line 83"/>
          <p:cNvSpPr>
            <a:spLocks noChangeShapeType="1"/>
          </p:cNvSpPr>
          <p:nvPr/>
        </p:nvSpPr>
        <p:spPr bwMode="auto">
          <a:xfrm>
            <a:off x="4284663" y="5516563"/>
            <a:ext cx="14446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28" name="Line 84"/>
          <p:cNvSpPr>
            <a:spLocks noChangeShapeType="1"/>
          </p:cNvSpPr>
          <p:nvPr/>
        </p:nvSpPr>
        <p:spPr bwMode="auto">
          <a:xfrm>
            <a:off x="4319588" y="5584825"/>
            <a:ext cx="7302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29" name="Line 85"/>
          <p:cNvSpPr>
            <a:spLocks noChangeShapeType="1"/>
          </p:cNvSpPr>
          <p:nvPr/>
        </p:nvSpPr>
        <p:spPr bwMode="auto">
          <a:xfrm>
            <a:off x="3492500" y="4292600"/>
            <a:ext cx="863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30" name="Line 86"/>
          <p:cNvSpPr>
            <a:spLocks noChangeShapeType="1"/>
          </p:cNvSpPr>
          <p:nvPr/>
        </p:nvSpPr>
        <p:spPr bwMode="auto">
          <a:xfrm>
            <a:off x="4356100" y="4652963"/>
            <a:ext cx="0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31" name="Line 87"/>
          <p:cNvSpPr>
            <a:spLocks noChangeShapeType="1"/>
          </p:cNvSpPr>
          <p:nvPr/>
        </p:nvSpPr>
        <p:spPr bwMode="auto">
          <a:xfrm>
            <a:off x="2987675" y="5373688"/>
            <a:ext cx="187325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32" name="Line 88"/>
          <p:cNvSpPr>
            <a:spLocks noChangeShapeType="1"/>
          </p:cNvSpPr>
          <p:nvPr/>
        </p:nvSpPr>
        <p:spPr bwMode="auto">
          <a:xfrm>
            <a:off x="2844800" y="3068638"/>
            <a:ext cx="13684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33" name="Line 89"/>
          <p:cNvSpPr>
            <a:spLocks noChangeShapeType="1"/>
          </p:cNvSpPr>
          <p:nvPr/>
        </p:nvSpPr>
        <p:spPr bwMode="auto">
          <a:xfrm>
            <a:off x="2844800" y="3357563"/>
            <a:ext cx="0" cy="7191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34" name="Line 90"/>
          <p:cNvSpPr>
            <a:spLocks noChangeShapeType="1"/>
          </p:cNvSpPr>
          <p:nvPr/>
        </p:nvSpPr>
        <p:spPr bwMode="auto">
          <a:xfrm>
            <a:off x="2844800" y="4365625"/>
            <a:ext cx="0" cy="7191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35" name="Text Box 91"/>
          <p:cNvSpPr txBox="1">
            <a:spLocks noChangeArrowheads="1"/>
          </p:cNvSpPr>
          <p:nvPr/>
        </p:nvSpPr>
        <p:spPr bwMode="auto">
          <a:xfrm rot="16200000">
            <a:off x="464344" y="4153694"/>
            <a:ext cx="3127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U</a:t>
            </a:r>
          </a:p>
        </p:txBody>
      </p:sp>
      <p:sp>
        <p:nvSpPr>
          <p:cNvPr id="6236" name="Text Box 92"/>
          <p:cNvSpPr txBox="1">
            <a:spLocks noChangeArrowheads="1"/>
          </p:cNvSpPr>
          <p:nvPr/>
        </p:nvSpPr>
        <p:spPr bwMode="auto">
          <a:xfrm rot="16200000">
            <a:off x="2796381" y="3599657"/>
            <a:ext cx="5064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U/2</a:t>
            </a:r>
          </a:p>
        </p:txBody>
      </p:sp>
      <p:sp>
        <p:nvSpPr>
          <p:cNvPr id="6237" name="Text Box 93"/>
          <p:cNvSpPr txBox="1">
            <a:spLocks noChangeArrowheads="1"/>
          </p:cNvSpPr>
          <p:nvPr/>
        </p:nvSpPr>
        <p:spPr bwMode="auto">
          <a:xfrm rot="16200000">
            <a:off x="2383632" y="4537869"/>
            <a:ext cx="5064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U/2</a:t>
            </a:r>
          </a:p>
        </p:txBody>
      </p:sp>
      <p:sp>
        <p:nvSpPr>
          <p:cNvPr id="6238" name="Text Box 94"/>
          <p:cNvSpPr txBox="1">
            <a:spLocks noChangeArrowheads="1"/>
          </p:cNvSpPr>
          <p:nvPr/>
        </p:nvSpPr>
        <p:spPr bwMode="auto">
          <a:xfrm>
            <a:off x="468313" y="2565400"/>
            <a:ext cx="3514725" cy="304800"/>
          </a:xfrm>
          <a:prstGeom prst="rect">
            <a:avLst/>
          </a:prstGeom>
          <a:solidFill>
            <a:srgbClr val="DFB745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Spouštění a řízení otáček trakčních motorů:</a:t>
            </a:r>
          </a:p>
        </p:txBody>
      </p:sp>
      <p:sp>
        <p:nvSpPr>
          <p:cNvPr id="6239" name="AutoShape 95"/>
          <p:cNvSpPr>
            <a:spLocks noChangeArrowheads="1"/>
          </p:cNvSpPr>
          <p:nvPr/>
        </p:nvSpPr>
        <p:spPr bwMode="auto">
          <a:xfrm>
            <a:off x="5365750" y="3068638"/>
            <a:ext cx="431800" cy="288925"/>
          </a:xfrm>
          <a:prstGeom prst="diamond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40" name="Oval 96"/>
          <p:cNvSpPr>
            <a:spLocks noChangeArrowheads="1"/>
          </p:cNvSpPr>
          <p:nvPr/>
        </p:nvSpPr>
        <p:spPr bwMode="auto">
          <a:xfrm>
            <a:off x="5365750" y="3573463"/>
            <a:ext cx="433388" cy="4318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grpSp>
        <p:nvGrpSpPr>
          <p:cNvPr id="6241" name="Group 97"/>
          <p:cNvGrpSpPr>
            <a:grpSpLocks/>
          </p:cNvGrpSpPr>
          <p:nvPr/>
        </p:nvGrpSpPr>
        <p:grpSpPr bwMode="auto">
          <a:xfrm rot="16200000" flipV="1">
            <a:off x="6193631" y="3609182"/>
            <a:ext cx="71437" cy="431800"/>
            <a:chOff x="2064" y="2069"/>
            <a:chExt cx="91" cy="545"/>
          </a:xfrm>
        </p:grpSpPr>
        <p:grpSp>
          <p:nvGrpSpPr>
            <p:cNvPr id="6242" name="Group 98"/>
            <p:cNvGrpSpPr>
              <a:grpSpLocks/>
            </p:cNvGrpSpPr>
            <p:nvPr/>
          </p:nvGrpSpPr>
          <p:grpSpPr bwMode="auto">
            <a:xfrm>
              <a:off x="2064" y="2069"/>
              <a:ext cx="91" cy="182"/>
              <a:chOff x="1791" y="2205"/>
              <a:chExt cx="91" cy="182"/>
            </a:xfrm>
          </p:grpSpPr>
          <p:sp>
            <p:nvSpPr>
              <p:cNvPr id="6243" name="Arc 99"/>
              <p:cNvSpPr>
                <a:spLocks/>
              </p:cNvSpPr>
              <p:nvPr/>
            </p:nvSpPr>
            <p:spPr bwMode="auto">
              <a:xfrm>
                <a:off x="1791" y="2205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244" name="Arc 100"/>
              <p:cNvSpPr>
                <a:spLocks/>
              </p:cNvSpPr>
              <p:nvPr/>
            </p:nvSpPr>
            <p:spPr bwMode="auto">
              <a:xfrm flipV="1">
                <a:off x="1791" y="2296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6245" name="Group 101"/>
            <p:cNvGrpSpPr>
              <a:grpSpLocks/>
            </p:cNvGrpSpPr>
            <p:nvPr/>
          </p:nvGrpSpPr>
          <p:grpSpPr bwMode="auto">
            <a:xfrm>
              <a:off x="2064" y="2251"/>
              <a:ext cx="91" cy="182"/>
              <a:chOff x="1791" y="2205"/>
              <a:chExt cx="91" cy="182"/>
            </a:xfrm>
          </p:grpSpPr>
          <p:sp>
            <p:nvSpPr>
              <p:cNvPr id="6246" name="Arc 102"/>
              <p:cNvSpPr>
                <a:spLocks/>
              </p:cNvSpPr>
              <p:nvPr/>
            </p:nvSpPr>
            <p:spPr bwMode="auto">
              <a:xfrm>
                <a:off x="1791" y="2205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247" name="Arc 103"/>
              <p:cNvSpPr>
                <a:spLocks/>
              </p:cNvSpPr>
              <p:nvPr/>
            </p:nvSpPr>
            <p:spPr bwMode="auto">
              <a:xfrm flipV="1">
                <a:off x="1791" y="2296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6248" name="Group 104"/>
            <p:cNvGrpSpPr>
              <a:grpSpLocks/>
            </p:cNvGrpSpPr>
            <p:nvPr/>
          </p:nvGrpSpPr>
          <p:grpSpPr bwMode="auto">
            <a:xfrm>
              <a:off x="2064" y="2432"/>
              <a:ext cx="91" cy="182"/>
              <a:chOff x="1791" y="2205"/>
              <a:chExt cx="91" cy="182"/>
            </a:xfrm>
          </p:grpSpPr>
          <p:sp>
            <p:nvSpPr>
              <p:cNvPr id="6249" name="Arc 105"/>
              <p:cNvSpPr>
                <a:spLocks/>
              </p:cNvSpPr>
              <p:nvPr/>
            </p:nvSpPr>
            <p:spPr bwMode="auto">
              <a:xfrm>
                <a:off x="1791" y="2205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250" name="Arc 106"/>
              <p:cNvSpPr>
                <a:spLocks/>
              </p:cNvSpPr>
              <p:nvPr/>
            </p:nvSpPr>
            <p:spPr bwMode="auto">
              <a:xfrm flipV="1">
                <a:off x="1791" y="2296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6251" name="Line 107"/>
          <p:cNvSpPr>
            <a:spLocks noChangeShapeType="1"/>
          </p:cNvSpPr>
          <p:nvPr/>
        </p:nvSpPr>
        <p:spPr bwMode="auto">
          <a:xfrm>
            <a:off x="5581650" y="3357563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52" name="Line 108"/>
          <p:cNvSpPr>
            <a:spLocks noChangeShapeType="1"/>
          </p:cNvSpPr>
          <p:nvPr/>
        </p:nvSpPr>
        <p:spPr bwMode="auto">
          <a:xfrm>
            <a:off x="5581650" y="4005263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54" name="Line 110"/>
          <p:cNvSpPr>
            <a:spLocks noChangeShapeType="1"/>
          </p:cNvSpPr>
          <p:nvPr/>
        </p:nvSpPr>
        <p:spPr bwMode="auto">
          <a:xfrm>
            <a:off x="6013450" y="3860800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55" name="Line 111"/>
          <p:cNvSpPr>
            <a:spLocks noChangeShapeType="1"/>
          </p:cNvSpPr>
          <p:nvPr/>
        </p:nvSpPr>
        <p:spPr bwMode="auto">
          <a:xfrm flipH="1">
            <a:off x="6445250" y="3860800"/>
            <a:ext cx="1588" cy="15843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6259" name="Group 115"/>
          <p:cNvGrpSpPr>
            <a:grpSpLocks/>
          </p:cNvGrpSpPr>
          <p:nvPr/>
        </p:nvGrpSpPr>
        <p:grpSpPr bwMode="auto">
          <a:xfrm flipH="1">
            <a:off x="5510213" y="4221163"/>
            <a:ext cx="71437" cy="144462"/>
            <a:chOff x="3833" y="3475"/>
            <a:chExt cx="90" cy="182"/>
          </a:xfrm>
        </p:grpSpPr>
        <p:sp>
          <p:nvSpPr>
            <p:cNvPr id="6257" name="Arc 113"/>
            <p:cNvSpPr>
              <a:spLocks/>
            </p:cNvSpPr>
            <p:nvPr/>
          </p:nvSpPr>
          <p:spPr bwMode="auto">
            <a:xfrm>
              <a:off x="3833" y="3475"/>
              <a:ext cx="90" cy="91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58" name="Arc 114"/>
            <p:cNvSpPr>
              <a:spLocks/>
            </p:cNvSpPr>
            <p:nvPr/>
          </p:nvSpPr>
          <p:spPr bwMode="auto">
            <a:xfrm flipV="1">
              <a:off x="3833" y="3566"/>
              <a:ext cx="90" cy="91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6260" name="Line 116"/>
          <p:cNvSpPr>
            <a:spLocks noChangeShapeType="1"/>
          </p:cNvSpPr>
          <p:nvPr/>
        </p:nvSpPr>
        <p:spPr bwMode="auto">
          <a:xfrm>
            <a:off x="5581650" y="4365625"/>
            <a:ext cx="0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61" name="Line 117"/>
          <p:cNvSpPr>
            <a:spLocks noChangeShapeType="1"/>
          </p:cNvSpPr>
          <p:nvPr/>
        </p:nvSpPr>
        <p:spPr bwMode="auto">
          <a:xfrm>
            <a:off x="5581650" y="4508500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62" name="Rectangle 118"/>
          <p:cNvSpPr>
            <a:spLocks noChangeArrowheads="1"/>
          </p:cNvSpPr>
          <p:nvPr/>
        </p:nvSpPr>
        <p:spPr bwMode="auto">
          <a:xfrm>
            <a:off x="6084888" y="4221163"/>
            <a:ext cx="288925" cy="142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63" name="Line 119"/>
          <p:cNvSpPr>
            <a:spLocks noChangeShapeType="1"/>
          </p:cNvSpPr>
          <p:nvPr/>
        </p:nvSpPr>
        <p:spPr bwMode="auto">
          <a:xfrm>
            <a:off x="6013450" y="4292600"/>
            <a:ext cx="714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64" name="Line 120"/>
          <p:cNvSpPr>
            <a:spLocks noChangeShapeType="1"/>
          </p:cNvSpPr>
          <p:nvPr/>
        </p:nvSpPr>
        <p:spPr bwMode="auto">
          <a:xfrm>
            <a:off x="6373813" y="4292600"/>
            <a:ext cx="714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65" name="Line 121"/>
          <p:cNvSpPr>
            <a:spLocks noChangeShapeType="1"/>
          </p:cNvSpPr>
          <p:nvPr/>
        </p:nvSpPr>
        <p:spPr bwMode="auto">
          <a:xfrm>
            <a:off x="5076825" y="5373688"/>
            <a:ext cx="187325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66" name="Line 122"/>
          <p:cNvSpPr>
            <a:spLocks noChangeShapeType="1"/>
          </p:cNvSpPr>
          <p:nvPr/>
        </p:nvSpPr>
        <p:spPr bwMode="auto">
          <a:xfrm>
            <a:off x="6302375" y="5445125"/>
            <a:ext cx="28733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67" name="Line 123"/>
          <p:cNvSpPr>
            <a:spLocks noChangeShapeType="1"/>
          </p:cNvSpPr>
          <p:nvPr/>
        </p:nvSpPr>
        <p:spPr bwMode="auto">
          <a:xfrm>
            <a:off x="6373813" y="5516563"/>
            <a:ext cx="14446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68" name="Line 124"/>
          <p:cNvSpPr>
            <a:spLocks noChangeShapeType="1"/>
          </p:cNvSpPr>
          <p:nvPr/>
        </p:nvSpPr>
        <p:spPr bwMode="auto">
          <a:xfrm>
            <a:off x="6408738" y="5584825"/>
            <a:ext cx="7302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69" name="Line 125"/>
          <p:cNvSpPr>
            <a:spLocks noChangeShapeType="1"/>
          </p:cNvSpPr>
          <p:nvPr/>
        </p:nvSpPr>
        <p:spPr bwMode="auto">
          <a:xfrm>
            <a:off x="4933950" y="3068638"/>
            <a:ext cx="13684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70" name="Line 126"/>
          <p:cNvSpPr>
            <a:spLocks noChangeShapeType="1"/>
          </p:cNvSpPr>
          <p:nvPr/>
        </p:nvSpPr>
        <p:spPr bwMode="auto">
          <a:xfrm>
            <a:off x="5149850" y="3500438"/>
            <a:ext cx="0" cy="18002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271" name="Text Box 127"/>
          <p:cNvSpPr txBox="1">
            <a:spLocks noChangeArrowheads="1"/>
          </p:cNvSpPr>
          <p:nvPr/>
        </p:nvSpPr>
        <p:spPr bwMode="auto">
          <a:xfrm rot="16200000">
            <a:off x="4856956" y="4225132"/>
            <a:ext cx="3127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U</a:t>
            </a:r>
          </a:p>
        </p:txBody>
      </p:sp>
      <p:sp>
        <p:nvSpPr>
          <p:cNvPr id="6272" name="Text Box 128"/>
          <p:cNvSpPr txBox="1">
            <a:spLocks noChangeArrowheads="1"/>
          </p:cNvSpPr>
          <p:nvPr/>
        </p:nvSpPr>
        <p:spPr bwMode="auto">
          <a:xfrm>
            <a:off x="6084888" y="4437063"/>
            <a:ext cx="455612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dirty="0" err="1"/>
              <a:t>R</a:t>
            </a:r>
            <a:r>
              <a:rPr lang="cs-CZ" baseline="-25000" dirty="0" err="1"/>
              <a:t>s</a:t>
            </a:r>
            <a:endParaRPr lang="cs-CZ" dirty="0"/>
          </a:p>
        </p:txBody>
      </p:sp>
      <p:sp>
        <p:nvSpPr>
          <p:cNvPr id="6273" name="Text Box 129"/>
          <p:cNvSpPr txBox="1">
            <a:spLocks noChangeArrowheads="1"/>
          </p:cNvSpPr>
          <p:nvPr/>
        </p:nvSpPr>
        <p:spPr bwMode="auto">
          <a:xfrm>
            <a:off x="1239838" y="5732463"/>
            <a:ext cx="24749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Skupinové řazení elektromotorů</a:t>
            </a:r>
          </a:p>
        </p:txBody>
      </p:sp>
      <p:sp>
        <p:nvSpPr>
          <p:cNvPr id="6274" name="Text Box 130"/>
          <p:cNvSpPr txBox="1">
            <a:spLocks noChangeArrowheads="1"/>
          </p:cNvSpPr>
          <p:nvPr/>
        </p:nvSpPr>
        <p:spPr bwMode="auto">
          <a:xfrm>
            <a:off x="5129213" y="5732463"/>
            <a:ext cx="17764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Řízení změnou buzení</a:t>
            </a:r>
          </a:p>
        </p:txBody>
      </p:sp>
      <p:sp>
        <p:nvSpPr>
          <p:cNvPr id="6275" name="Text Box 131"/>
          <p:cNvSpPr txBox="1">
            <a:spLocks noChangeArrowheads="1"/>
          </p:cNvSpPr>
          <p:nvPr/>
        </p:nvSpPr>
        <p:spPr bwMode="auto">
          <a:xfrm>
            <a:off x="6588125" y="2997200"/>
            <a:ext cx="2149475" cy="2308324"/>
          </a:xfrm>
          <a:prstGeom prst="rect">
            <a:avLst/>
          </a:prstGeom>
          <a:solidFill>
            <a:schemeClr val="bg1"/>
          </a:solidFill>
          <a:ln w="9525">
            <a:solidFill>
              <a:srgbClr val="FFC000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sz="1600" dirty="0" smtClean="0"/>
              <a:t>Elektronickým řízením -  PWM modulace</a:t>
            </a:r>
          </a:p>
          <a:p>
            <a:pPr marL="342900" indent="-342900">
              <a:buFontTx/>
              <a:buAutoNum type="arabicPeriod"/>
            </a:pPr>
            <a:r>
              <a:rPr lang="cs-CZ" sz="1600" dirty="0" smtClean="0"/>
              <a:t>Předřadnými </a:t>
            </a:r>
            <a:r>
              <a:rPr lang="cs-CZ" sz="1600" dirty="0"/>
              <a:t>rezistory</a:t>
            </a:r>
          </a:p>
          <a:p>
            <a:pPr marL="342900" indent="-342900">
              <a:buFontTx/>
              <a:buAutoNum type="arabicPeriod"/>
            </a:pPr>
            <a:r>
              <a:rPr lang="cs-CZ" sz="1600" dirty="0"/>
              <a:t>Dělením síťového napětí skupinovým řazením motorů</a:t>
            </a:r>
          </a:p>
          <a:p>
            <a:pPr marL="342900" indent="-342900">
              <a:buFontTx/>
              <a:buAutoNum type="arabicPeriod"/>
            </a:pPr>
            <a:r>
              <a:rPr lang="cs-CZ" sz="1600" dirty="0"/>
              <a:t>Změnou buzení</a:t>
            </a:r>
          </a:p>
        </p:txBody>
      </p:sp>
      <p:sp>
        <p:nvSpPr>
          <p:cNvPr id="127" name="Obdélník 126"/>
          <p:cNvSpPr/>
          <p:nvPr/>
        </p:nvSpPr>
        <p:spPr>
          <a:xfrm>
            <a:off x="406400" y="889000"/>
            <a:ext cx="8293100" cy="19558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Jaký elektromotor se nejčastěji používá ve stejnosměrné trakci?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Jaký elektromotor se používá v jednofázové střídavé soustavě s nízkou frekvencí?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Jaký elektromotor se používá v jednofázové střídavé soustavě s frekvencí 50 Hz?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Jaký elektromotor se používá v trojfázové soustavě?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8" name="Obdélník 127"/>
          <p:cNvSpPr/>
          <p:nvPr/>
        </p:nvSpPr>
        <p:spPr>
          <a:xfrm>
            <a:off x="1214846" y="5715000"/>
            <a:ext cx="7497354" cy="7239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K výše uvedeným obrázkům napište správné názvy způsobu řízení trakčního motoru.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30" name="Přímá spojovací šipka 129"/>
          <p:cNvCxnSpPr/>
          <p:nvPr/>
        </p:nvCxnSpPr>
        <p:spPr>
          <a:xfrm flipV="1">
            <a:off x="6146800" y="4102100"/>
            <a:ext cx="190500" cy="381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9" name="Tlačítko akce: Dopředu nebo Další 128">
            <a:hlinkClick r:id="" action="ppaction://hlinkshowjump?jump=nextslide" highlightClick="1"/>
          </p:cNvPr>
          <p:cNvSpPr/>
          <p:nvPr/>
        </p:nvSpPr>
        <p:spPr>
          <a:xfrm>
            <a:off x="561703" y="6126479"/>
            <a:ext cx="444137" cy="431074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TextovéPole 130"/>
          <p:cNvSpPr txBox="1"/>
          <p:nvPr/>
        </p:nvSpPr>
        <p:spPr>
          <a:xfrm>
            <a:off x="1476104" y="6400800"/>
            <a:ext cx="683187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Pokud chcete rozkrýt odpovědi, nepoužívejte tlačítko Přechod na následující snímek a klikněte levým tlačítkem myši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9"/>
            <a:ext cx="8229600" cy="550862"/>
          </a:xfrm>
          <a:solidFill>
            <a:srgbClr val="FFC000"/>
          </a:solidFill>
        </p:spPr>
        <p:txBody>
          <a:bodyPr/>
          <a:lstStyle/>
          <a:p>
            <a:r>
              <a:rPr lang="cs-CZ" sz="2800"/>
              <a:t>Spouštění a řízení otáček trakčního motoru</a:t>
            </a:r>
          </a:p>
        </p:txBody>
      </p:sp>
      <p:sp>
        <p:nvSpPr>
          <p:cNvPr id="7173" name="Line 5"/>
          <p:cNvSpPr>
            <a:spLocks noChangeShapeType="1"/>
          </p:cNvSpPr>
          <p:nvPr/>
        </p:nvSpPr>
        <p:spPr bwMode="auto">
          <a:xfrm>
            <a:off x="971550" y="1341438"/>
            <a:ext cx="396081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4" name="Line 6"/>
          <p:cNvSpPr>
            <a:spLocks noChangeShapeType="1"/>
          </p:cNvSpPr>
          <p:nvPr/>
        </p:nvSpPr>
        <p:spPr bwMode="auto">
          <a:xfrm flipH="1">
            <a:off x="2195513" y="1341438"/>
            <a:ext cx="720725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5" name="Line 7"/>
          <p:cNvSpPr>
            <a:spLocks noChangeShapeType="1"/>
          </p:cNvSpPr>
          <p:nvPr/>
        </p:nvSpPr>
        <p:spPr bwMode="auto">
          <a:xfrm>
            <a:off x="2195513" y="1773238"/>
            <a:ext cx="576262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6" name="Line 8"/>
          <p:cNvSpPr>
            <a:spLocks noChangeShapeType="1"/>
          </p:cNvSpPr>
          <p:nvPr/>
        </p:nvSpPr>
        <p:spPr bwMode="auto">
          <a:xfrm>
            <a:off x="2916238" y="1341438"/>
            <a:ext cx="719137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7" name="Line 9"/>
          <p:cNvSpPr>
            <a:spLocks noChangeShapeType="1"/>
          </p:cNvSpPr>
          <p:nvPr/>
        </p:nvSpPr>
        <p:spPr bwMode="auto">
          <a:xfrm flipH="1">
            <a:off x="3132138" y="1773238"/>
            <a:ext cx="503237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8" name="Rectangle 10"/>
          <p:cNvSpPr>
            <a:spLocks noChangeArrowheads="1"/>
          </p:cNvSpPr>
          <p:nvPr/>
        </p:nvSpPr>
        <p:spPr bwMode="auto">
          <a:xfrm>
            <a:off x="2700338" y="2060575"/>
            <a:ext cx="142875" cy="2159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9" name="Rectangle 11"/>
          <p:cNvSpPr>
            <a:spLocks noChangeArrowheads="1"/>
          </p:cNvSpPr>
          <p:nvPr/>
        </p:nvSpPr>
        <p:spPr bwMode="auto">
          <a:xfrm>
            <a:off x="3059113" y="2060575"/>
            <a:ext cx="142875" cy="2159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80" name="Rectangle 12"/>
          <p:cNvSpPr>
            <a:spLocks noChangeArrowheads="1"/>
          </p:cNvSpPr>
          <p:nvPr/>
        </p:nvSpPr>
        <p:spPr bwMode="auto">
          <a:xfrm>
            <a:off x="1187450" y="2276475"/>
            <a:ext cx="3744913" cy="2016125"/>
          </a:xfrm>
          <a:prstGeom prst="rect">
            <a:avLst/>
          </a:prstGeom>
          <a:noFill/>
          <a:ln w="9525">
            <a:solidFill>
              <a:schemeClr val="tx1"/>
            </a:solidFill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81" name="Line 13"/>
          <p:cNvSpPr>
            <a:spLocks noChangeShapeType="1"/>
          </p:cNvSpPr>
          <p:nvPr/>
        </p:nvSpPr>
        <p:spPr bwMode="auto">
          <a:xfrm flipH="1">
            <a:off x="2411413" y="2060575"/>
            <a:ext cx="2889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2" name="Line 14"/>
          <p:cNvSpPr>
            <a:spLocks noChangeShapeType="1"/>
          </p:cNvSpPr>
          <p:nvPr/>
        </p:nvSpPr>
        <p:spPr bwMode="auto">
          <a:xfrm flipV="1">
            <a:off x="2411413" y="1989138"/>
            <a:ext cx="73025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3" name="Line 15"/>
          <p:cNvSpPr>
            <a:spLocks noChangeShapeType="1"/>
          </p:cNvSpPr>
          <p:nvPr/>
        </p:nvSpPr>
        <p:spPr bwMode="auto">
          <a:xfrm>
            <a:off x="2195513" y="1989138"/>
            <a:ext cx="73025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4" name="Line 16"/>
          <p:cNvSpPr>
            <a:spLocks noChangeShapeType="1"/>
          </p:cNvSpPr>
          <p:nvPr/>
        </p:nvSpPr>
        <p:spPr bwMode="auto">
          <a:xfrm flipH="1">
            <a:off x="1908175" y="2060575"/>
            <a:ext cx="36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5" name="Line 17"/>
          <p:cNvSpPr>
            <a:spLocks noChangeShapeType="1"/>
          </p:cNvSpPr>
          <p:nvPr/>
        </p:nvSpPr>
        <p:spPr bwMode="auto">
          <a:xfrm>
            <a:off x="1908175" y="2060575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6" name="Line 18"/>
          <p:cNvSpPr>
            <a:spLocks noChangeShapeType="1"/>
          </p:cNvSpPr>
          <p:nvPr/>
        </p:nvSpPr>
        <p:spPr bwMode="auto">
          <a:xfrm>
            <a:off x="3203575" y="2060575"/>
            <a:ext cx="36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7" name="Line 19"/>
          <p:cNvSpPr>
            <a:spLocks noChangeShapeType="1"/>
          </p:cNvSpPr>
          <p:nvPr/>
        </p:nvSpPr>
        <p:spPr bwMode="auto">
          <a:xfrm flipH="1" flipV="1">
            <a:off x="3492500" y="1989138"/>
            <a:ext cx="71438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8" name="Line 20"/>
          <p:cNvSpPr>
            <a:spLocks noChangeShapeType="1"/>
          </p:cNvSpPr>
          <p:nvPr/>
        </p:nvSpPr>
        <p:spPr bwMode="auto">
          <a:xfrm flipH="1">
            <a:off x="3708400" y="1989138"/>
            <a:ext cx="71438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9" name="Line 21"/>
          <p:cNvSpPr>
            <a:spLocks noChangeShapeType="1"/>
          </p:cNvSpPr>
          <p:nvPr/>
        </p:nvSpPr>
        <p:spPr bwMode="auto">
          <a:xfrm>
            <a:off x="3708400" y="2060575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0" name="Line 22"/>
          <p:cNvSpPr>
            <a:spLocks noChangeShapeType="1"/>
          </p:cNvSpPr>
          <p:nvPr/>
        </p:nvSpPr>
        <p:spPr bwMode="auto">
          <a:xfrm>
            <a:off x="4140200" y="2060575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1" name="Line 23"/>
          <p:cNvSpPr>
            <a:spLocks noChangeShapeType="1"/>
          </p:cNvSpPr>
          <p:nvPr/>
        </p:nvSpPr>
        <p:spPr bwMode="auto">
          <a:xfrm>
            <a:off x="2771775" y="2060575"/>
            <a:ext cx="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2" name="Line 24"/>
          <p:cNvSpPr>
            <a:spLocks noChangeShapeType="1"/>
          </p:cNvSpPr>
          <p:nvPr/>
        </p:nvSpPr>
        <p:spPr bwMode="auto">
          <a:xfrm flipH="1">
            <a:off x="2484438" y="2565400"/>
            <a:ext cx="2873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3" name="Line 25"/>
          <p:cNvSpPr>
            <a:spLocks noChangeShapeType="1"/>
          </p:cNvSpPr>
          <p:nvPr/>
        </p:nvSpPr>
        <p:spPr bwMode="auto">
          <a:xfrm flipH="1">
            <a:off x="2195513" y="2420938"/>
            <a:ext cx="288925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4" name="Line 26"/>
          <p:cNvSpPr>
            <a:spLocks noChangeShapeType="1"/>
          </p:cNvSpPr>
          <p:nvPr/>
        </p:nvSpPr>
        <p:spPr bwMode="auto">
          <a:xfrm flipH="1">
            <a:off x="1763713" y="2565400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5" name="Line 27"/>
          <p:cNvSpPr>
            <a:spLocks noChangeShapeType="1"/>
          </p:cNvSpPr>
          <p:nvPr/>
        </p:nvSpPr>
        <p:spPr bwMode="auto">
          <a:xfrm>
            <a:off x="1763713" y="2565400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6" name="Rectangle 28"/>
          <p:cNvSpPr>
            <a:spLocks noChangeArrowheads="1"/>
          </p:cNvSpPr>
          <p:nvPr/>
        </p:nvSpPr>
        <p:spPr bwMode="auto">
          <a:xfrm>
            <a:off x="1619250" y="2781300"/>
            <a:ext cx="215900" cy="431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97" name="Line 29"/>
          <p:cNvSpPr>
            <a:spLocks noChangeShapeType="1"/>
          </p:cNvSpPr>
          <p:nvPr/>
        </p:nvSpPr>
        <p:spPr bwMode="auto">
          <a:xfrm flipH="1">
            <a:off x="1476375" y="2852738"/>
            <a:ext cx="503238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8" name="Line 30"/>
          <p:cNvSpPr>
            <a:spLocks noChangeShapeType="1"/>
          </p:cNvSpPr>
          <p:nvPr/>
        </p:nvSpPr>
        <p:spPr bwMode="auto">
          <a:xfrm>
            <a:off x="1979613" y="2852738"/>
            <a:ext cx="16557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7208" name="Group 40"/>
          <p:cNvGrpSpPr>
            <a:grpSpLocks/>
          </p:cNvGrpSpPr>
          <p:nvPr/>
        </p:nvGrpSpPr>
        <p:grpSpPr bwMode="auto">
          <a:xfrm rot="5400000">
            <a:off x="2232025" y="3249613"/>
            <a:ext cx="576263" cy="71437"/>
            <a:chOff x="839" y="2523"/>
            <a:chExt cx="545" cy="90"/>
          </a:xfrm>
        </p:grpSpPr>
        <p:grpSp>
          <p:nvGrpSpPr>
            <p:cNvPr id="7201" name="Group 33"/>
            <p:cNvGrpSpPr>
              <a:grpSpLocks/>
            </p:cNvGrpSpPr>
            <p:nvPr/>
          </p:nvGrpSpPr>
          <p:grpSpPr bwMode="auto">
            <a:xfrm rot="16200000" flipV="1">
              <a:off x="885" y="2477"/>
              <a:ext cx="90" cy="182"/>
              <a:chOff x="884" y="2568"/>
              <a:chExt cx="91" cy="182"/>
            </a:xfrm>
          </p:grpSpPr>
          <p:sp>
            <p:nvSpPr>
              <p:cNvPr id="7199" name="Arc 31"/>
              <p:cNvSpPr>
                <a:spLocks/>
              </p:cNvSpPr>
              <p:nvPr/>
            </p:nvSpPr>
            <p:spPr bwMode="auto">
              <a:xfrm>
                <a:off x="884" y="2568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00" name="Arc 32"/>
              <p:cNvSpPr>
                <a:spLocks/>
              </p:cNvSpPr>
              <p:nvPr/>
            </p:nvSpPr>
            <p:spPr bwMode="auto">
              <a:xfrm flipV="1">
                <a:off x="884" y="2659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7202" name="Group 34"/>
            <p:cNvGrpSpPr>
              <a:grpSpLocks/>
            </p:cNvGrpSpPr>
            <p:nvPr/>
          </p:nvGrpSpPr>
          <p:grpSpPr bwMode="auto">
            <a:xfrm rot="16200000" flipV="1">
              <a:off x="1066" y="2477"/>
              <a:ext cx="90" cy="182"/>
              <a:chOff x="884" y="2568"/>
              <a:chExt cx="91" cy="182"/>
            </a:xfrm>
          </p:grpSpPr>
          <p:sp>
            <p:nvSpPr>
              <p:cNvPr id="7203" name="Arc 35"/>
              <p:cNvSpPr>
                <a:spLocks/>
              </p:cNvSpPr>
              <p:nvPr/>
            </p:nvSpPr>
            <p:spPr bwMode="auto">
              <a:xfrm>
                <a:off x="884" y="2568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04" name="Arc 36"/>
              <p:cNvSpPr>
                <a:spLocks/>
              </p:cNvSpPr>
              <p:nvPr/>
            </p:nvSpPr>
            <p:spPr bwMode="auto">
              <a:xfrm flipV="1">
                <a:off x="884" y="2659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7205" name="Group 37"/>
            <p:cNvGrpSpPr>
              <a:grpSpLocks/>
            </p:cNvGrpSpPr>
            <p:nvPr/>
          </p:nvGrpSpPr>
          <p:grpSpPr bwMode="auto">
            <a:xfrm rot="16200000" flipV="1">
              <a:off x="1248" y="2477"/>
              <a:ext cx="90" cy="182"/>
              <a:chOff x="884" y="2568"/>
              <a:chExt cx="91" cy="182"/>
            </a:xfrm>
          </p:grpSpPr>
          <p:sp>
            <p:nvSpPr>
              <p:cNvPr id="7206" name="Arc 38"/>
              <p:cNvSpPr>
                <a:spLocks/>
              </p:cNvSpPr>
              <p:nvPr/>
            </p:nvSpPr>
            <p:spPr bwMode="auto">
              <a:xfrm>
                <a:off x="884" y="2568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07" name="Arc 39"/>
              <p:cNvSpPr>
                <a:spLocks/>
              </p:cNvSpPr>
              <p:nvPr/>
            </p:nvSpPr>
            <p:spPr bwMode="auto">
              <a:xfrm flipV="1">
                <a:off x="884" y="2659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grpSp>
        <p:nvGrpSpPr>
          <p:cNvPr id="7209" name="Group 41"/>
          <p:cNvGrpSpPr>
            <a:grpSpLocks/>
          </p:cNvGrpSpPr>
          <p:nvPr/>
        </p:nvGrpSpPr>
        <p:grpSpPr bwMode="auto">
          <a:xfrm rot="5400000">
            <a:off x="3382962" y="3249613"/>
            <a:ext cx="576263" cy="71438"/>
            <a:chOff x="839" y="2523"/>
            <a:chExt cx="545" cy="90"/>
          </a:xfrm>
        </p:grpSpPr>
        <p:grpSp>
          <p:nvGrpSpPr>
            <p:cNvPr id="7210" name="Group 42"/>
            <p:cNvGrpSpPr>
              <a:grpSpLocks/>
            </p:cNvGrpSpPr>
            <p:nvPr/>
          </p:nvGrpSpPr>
          <p:grpSpPr bwMode="auto">
            <a:xfrm rot="16200000" flipV="1">
              <a:off x="885" y="2477"/>
              <a:ext cx="90" cy="182"/>
              <a:chOff x="884" y="2568"/>
              <a:chExt cx="91" cy="182"/>
            </a:xfrm>
          </p:grpSpPr>
          <p:sp>
            <p:nvSpPr>
              <p:cNvPr id="7211" name="Arc 43"/>
              <p:cNvSpPr>
                <a:spLocks/>
              </p:cNvSpPr>
              <p:nvPr/>
            </p:nvSpPr>
            <p:spPr bwMode="auto">
              <a:xfrm>
                <a:off x="884" y="2568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12" name="Arc 44"/>
              <p:cNvSpPr>
                <a:spLocks/>
              </p:cNvSpPr>
              <p:nvPr/>
            </p:nvSpPr>
            <p:spPr bwMode="auto">
              <a:xfrm flipV="1">
                <a:off x="884" y="2659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7213" name="Group 45"/>
            <p:cNvGrpSpPr>
              <a:grpSpLocks/>
            </p:cNvGrpSpPr>
            <p:nvPr/>
          </p:nvGrpSpPr>
          <p:grpSpPr bwMode="auto">
            <a:xfrm rot="16200000" flipV="1">
              <a:off x="1066" y="2477"/>
              <a:ext cx="90" cy="182"/>
              <a:chOff x="884" y="2568"/>
              <a:chExt cx="91" cy="182"/>
            </a:xfrm>
          </p:grpSpPr>
          <p:sp>
            <p:nvSpPr>
              <p:cNvPr id="7214" name="Arc 46"/>
              <p:cNvSpPr>
                <a:spLocks/>
              </p:cNvSpPr>
              <p:nvPr/>
            </p:nvSpPr>
            <p:spPr bwMode="auto">
              <a:xfrm>
                <a:off x="884" y="2568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15" name="Arc 47"/>
              <p:cNvSpPr>
                <a:spLocks/>
              </p:cNvSpPr>
              <p:nvPr/>
            </p:nvSpPr>
            <p:spPr bwMode="auto">
              <a:xfrm flipV="1">
                <a:off x="884" y="2659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7216" name="Group 48"/>
            <p:cNvGrpSpPr>
              <a:grpSpLocks/>
            </p:cNvGrpSpPr>
            <p:nvPr/>
          </p:nvGrpSpPr>
          <p:grpSpPr bwMode="auto">
            <a:xfrm rot="16200000" flipV="1">
              <a:off x="1248" y="2477"/>
              <a:ext cx="90" cy="182"/>
              <a:chOff x="884" y="2568"/>
              <a:chExt cx="91" cy="182"/>
            </a:xfrm>
          </p:grpSpPr>
          <p:sp>
            <p:nvSpPr>
              <p:cNvPr id="7217" name="Arc 49"/>
              <p:cNvSpPr>
                <a:spLocks/>
              </p:cNvSpPr>
              <p:nvPr/>
            </p:nvSpPr>
            <p:spPr bwMode="auto">
              <a:xfrm>
                <a:off x="884" y="2568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18" name="Arc 50"/>
              <p:cNvSpPr>
                <a:spLocks/>
              </p:cNvSpPr>
              <p:nvPr/>
            </p:nvSpPr>
            <p:spPr bwMode="auto">
              <a:xfrm flipV="1">
                <a:off x="884" y="2659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7219" name="Line 51"/>
          <p:cNvSpPr>
            <a:spLocks noChangeShapeType="1"/>
          </p:cNvSpPr>
          <p:nvPr/>
        </p:nvSpPr>
        <p:spPr bwMode="auto">
          <a:xfrm>
            <a:off x="2484438" y="2852738"/>
            <a:ext cx="0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20" name="Line 52"/>
          <p:cNvSpPr>
            <a:spLocks noChangeShapeType="1"/>
          </p:cNvSpPr>
          <p:nvPr/>
        </p:nvSpPr>
        <p:spPr bwMode="auto">
          <a:xfrm>
            <a:off x="3635375" y="2852738"/>
            <a:ext cx="0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7224" name="Group 56"/>
          <p:cNvGrpSpPr>
            <a:grpSpLocks/>
          </p:cNvGrpSpPr>
          <p:nvPr/>
        </p:nvGrpSpPr>
        <p:grpSpPr bwMode="auto">
          <a:xfrm>
            <a:off x="2195513" y="3716338"/>
            <a:ext cx="576262" cy="431800"/>
            <a:chOff x="1383" y="2341"/>
            <a:chExt cx="363" cy="272"/>
          </a:xfrm>
        </p:grpSpPr>
        <p:sp>
          <p:nvSpPr>
            <p:cNvPr id="7221" name="Oval 53"/>
            <p:cNvSpPr>
              <a:spLocks noChangeArrowheads="1"/>
            </p:cNvSpPr>
            <p:nvPr/>
          </p:nvSpPr>
          <p:spPr bwMode="auto">
            <a:xfrm>
              <a:off x="1429" y="2341"/>
              <a:ext cx="272" cy="27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22" name="Rectangle 54"/>
            <p:cNvSpPr>
              <a:spLocks noChangeArrowheads="1"/>
            </p:cNvSpPr>
            <p:nvPr/>
          </p:nvSpPr>
          <p:spPr bwMode="auto">
            <a:xfrm>
              <a:off x="1701" y="2432"/>
              <a:ext cx="45" cy="9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23" name="Rectangle 55"/>
            <p:cNvSpPr>
              <a:spLocks noChangeArrowheads="1"/>
            </p:cNvSpPr>
            <p:nvPr/>
          </p:nvSpPr>
          <p:spPr bwMode="auto">
            <a:xfrm>
              <a:off x="1383" y="2432"/>
              <a:ext cx="45" cy="9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7225" name="Group 57"/>
          <p:cNvGrpSpPr>
            <a:grpSpLocks/>
          </p:cNvGrpSpPr>
          <p:nvPr/>
        </p:nvGrpSpPr>
        <p:grpSpPr bwMode="auto">
          <a:xfrm>
            <a:off x="3348038" y="3716338"/>
            <a:ext cx="576262" cy="431800"/>
            <a:chOff x="1383" y="2341"/>
            <a:chExt cx="363" cy="272"/>
          </a:xfrm>
        </p:grpSpPr>
        <p:sp>
          <p:nvSpPr>
            <p:cNvPr id="7226" name="Oval 58"/>
            <p:cNvSpPr>
              <a:spLocks noChangeArrowheads="1"/>
            </p:cNvSpPr>
            <p:nvPr/>
          </p:nvSpPr>
          <p:spPr bwMode="auto">
            <a:xfrm>
              <a:off x="1429" y="2341"/>
              <a:ext cx="272" cy="27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27" name="Rectangle 59"/>
            <p:cNvSpPr>
              <a:spLocks noChangeArrowheads="1"/>
            </p:cNvSpPr>
            <p:nvPr/>
          </p:nvSpPr>
          <p:spPr bwMode="auto">
            <a:xfrm>
              <a:off x="1701" y="2432"/>
              <a:ext cx="45" cy="9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28" name="Rectangle 60"/>
            <p:cNvSpPr>
              <a:spLocks noChangeArrowheads="1"/>
            </p:cNvSpPr>
            <p:nvPr/>
          </p:nvSpPr>
          <p:spPr bwMode="auto">
            <a:xfrm>
              <a:off x="1383" y="2432"/>
              <a:ext cx="45" cy="9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7229" name="Line 61"/>
          <p:cNvSpPr>
            <a:spLocks noChangeShapeType="1"/>
          </p:cNvSpPr>
          <p:nvPr/>
        </p:nvSpPr>
        <p:spPr bwMode="auto">
          <a:xfrm>
            <a:off x="2484438" y="3573463"/>
            <a:ext cx="0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30" name="Line 62"/>
          <p:cNvSpPr>
            <a:spLocks noChangeShapeType="1"/>
          </p:cNvSpPr>
          <p:nvPr/>
        </p:nvSpPr>
        <p:spPr bwMode="auto">
          <a:xfrm>
            <a:off x="3635375" y="3573463"/>
            <a:ext cx="0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31" name="Line 63"/>
          <p:cNvSpPr>
            <a:spLocks noChangeShapeType="1"/>
          </p:cNvSpPr>
          <p:nvPr/>
        </p:nvSpPr>
        <p:spPr bwMode="auto">
          <a:xfrm flipH="1">
            <a:off x="2051050" y="3644900"/>
            <a:ext cx="4333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32" name="Line 64"/>
          <p:cNvSpPr>
            <a:spLocks noChangeShapeType="1"/>
          </p:cNvSpPr>
          <p:nvPr/>
        </p:nvSpPr>
        <p:spPr bwMode="auto">
          <a:xfrm>
            <a:off x="2051050" y="3644900"/>
            <a:ext cx="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33" name="Line 65"/>
          <p:cNvSpPr>
            <a:spLocks noChangeShapeType="1"/>
          </p:cNvSpPr>
          <p:nvPr/>
        </p:nvSpPr>
        <p:spPr bwMode="auto">
          <a:xfrm>
            <a:off x="2051050" y="3933825"/>
            <a:ext cx="1444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34" name="Line 66"/>
          <p:cNvSpPr>
            <a:spLocks noChangeShapeType="1"/>
          </p:cNvSpPr>
          <p:nvPr/>
        </p:nvSpPr>
        <p:spPr bwMode="auto">
          <a:xfrm>
            <a:off x="2771775" y="3933825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35" name="Line 67"/>
          <p:cNvSpPr>
            <a:spLocks noChangeShapeType="1"/>
          </p:cNvSpPr>
          <p:nvPr/>
        </p:nvSpPr>
        <p:spPr bwMode="auto">
          <a:xfrm>
            <a:off x="3635375" y="3644900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36" name="Line 68"/>
          <p:cNvSpPr>
            <a:spLocks noChangeShapeType="1"/>
          </p:cNvSpPr>
          <p:nvPr/>
        </p:nvSpPr>
        <p:spPr bwMode="auto">
          <a:xfrm>
            <a:off x="4067175" y="3644900"/>
            <a:ext cx="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37" name="Line 69"/>
          <p:cNvSpPr>
            <a:spLocks noChangeShapeType="1"/>
          </p:cNvSpPr>
          <p:nvPr/>
        </p:nvSpPr>
        <p:spPr bwMode="auto">
          <a:xfrm>
            <a:off x="3924300" y="3933825"/>
            <a:ext cx="1428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38" name="Line 70"/>
          <p:cNvSpPr>
            <a:spLocks noChangeShapeType="1"/>
          </p:cNvSpPr>
          <p:nvPr/>
        </p:nvSpPr>
        <p:spPr bwMode="auto">
          <a:xfrm>
            <a:off x="3059113" y="3933825"/>
            <a:ext cx="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39" name="Oval 71"/>
          <p:cNvSpPr>
            <a:spLocks noChangeArrowheads="1"/>
          </p:cNvSpPr>
          <p:nvPr/>
        </p:nvSpPr>
        <p:spPr bwMode="auto">
          <a:xfrm>
            <a:off x="3021013" y="3902075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40" name="Oval 72"/>
          <p:cNvSpPr>
            <a:spLocks noChangeArrowheads="1"/>
          </p:cNvSpPr>
          <p:nvPr/>
        </p:nvSpPr>
        <p:spPr bwMode="auto">
          <a:xfrm>
            <a:off x="3021013" y="4254500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41" name="Oval 73"/>
          <p:cNvSpPr>
            <a:spLocks noChangeArrowheads="1"/>
          </p:cNvSpPr>
          <p:nvPr/>
        </p:nvSpPr>
        <p:spPr bwMode="auto">
          <a:xfrm>
            <a:off x="2449513" y="2835275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42" name="Oval 74"/>
          <p:cNvSpPr>
            <a:spLocks noChangeArrowheads="1"/>
          </p:cNvSpPr>
          <p:nvPr/>
        </p:nvSpPr>
        <p:spPr bwMode="auto">
          <a:xfrm>
            <a:off x="1871663" y="2238375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43" name="Oval 75"/>
          <p:cNvSpPr>
            <a:spLocks noChangeArrowheads="1"/>
          </p:cNvSpPr>
          <p:nvPr/>
        </p:nvSpPr>
        <p:spPr bwMode="auto">
          <a:xfrm>
            <a:off x="4100513" y="2238375"/>
            <a:ext cx="71437" cy="7143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44" name="Oval 76"/>
          <p:cNvSpPr>
            <a:spLocks noChangeArrowheads="1"/>
          </p:cNvSpPr>
          <p:nvPr/>
        </p:nvSpPr>
        <p:spPr bwMode="auto">
          <a:xfrm>
            <a:off x="1476375" y="4149725"/>
            <a:ext cx="503238" cy="504825"/>
          </a:xfrm>
          <a:prstGeom prst="ellipse">
            <a:avLst/>
          </a:prstGeom>
          <a:solidFill>
            <a:srgbClr val="DFB745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45" name="Oval 77"/>
          <p:cNvSpPr>
            <a:spLocks noChangeArrowheads="1"/>
          </p:cNvSpPr>
          <p:nvPr/>
        </p:nvSpPr>
        <p:spPr bwMode="auto">
          <a:xfrm>
            <a:off x="4140200" y="4149725"/>
            <a:ext cx="503238" cy="504825"/>
          </a:xfrm>
          <a:prstGeom prst="ellipse">
            <a:avLst/>
          </a:prstGeom>
          <a:solidFill>
            <a:srgbClr val="DFB745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46" name="Line 78"/>
          <p:cNvSpPr>
            <a:spLocks noChangeShapeType="1"/>
          </p:cNvSpPr>
          <p:nvPr/>
        </p:nvSpPr>
        <p:spPr bwMode="auto">
          <a:xfrm>
            <a:off x="611188" y="4652963"/>
            <a:ext cx="532923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247" name="Text Box 79"/>
          <p:cNvSpPr txBox="1">
            <a:spLocks noChangeArrowheads="1"/>
          </p:cNvSpPr>
          <p:nvPr/>
        </p:nvSpPr>
        <p:spPr bwMode="auto">
          <a:xfrm>
            <a:off x="2339975" y="3789363"/>
            <a:ext cx="3429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u="sng"/>
              <a:t>M</a:t>
            </a:r>
          </a:p>
        </p:txBody>
      </p:sp>
      <p:sp>
        <p:nvSpPr>
          <p:cNvPr id="7248" name="Text Box 80"/>
          <p:cNvSpPr txBox="1">
            <a:spLocks noChangeArrowheads="1"/>
          </p:cNvSpPr>
          <p:nvPr/>
        </p:nvSpPr>
        <p:spPr bwMode="auto">
          <a:xfrm>
            <a:off x="3492500" y="3789363"/>
            <a:ext cx="3429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u="sng"/>
              <a:t>M</a:t>
            </a:r>
          </a:p>
        </p:txBody>
      </p:sp>
      <p:sp>
        <p:nvSpPr>
          <p:cNvPr id="7250" name="Text Box 82"/>
          <p:cNvSpPr txBox="1">
            <a:spLocks noChangeArrowheads="1"/>
          </p:cNvSpPr>
          <p:nvPr/>
        </p:nvSpPr>
        <p:spPr bwMode="auto">
          <a:xfrm>
            <a:off x="3132138" y="3429000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1</a:t>
            </a:r>
          </a:p>
        </p:txBody>
      </p:sp>
      <p:sp>
        <p:nvSpPr>
          <p:cNvPr id="7251" name="Text Box 83"/>
          <p:cNvSpPr txBox="1">
            <a:spLocks noChangeArrowheads="1"/>
          </p:cNvSpPr>
          <p:nvPr/>
        </p:nvSpPr>
        <p:spPr bwMode="auto">
          <a:xfrm>
            <a:off x="3903663" y="1343025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2</a:t>
            </a:r>
          </a:p>
        </p:txBody>
      </p:sp>
      <p:sp>
        <p:nvSpPr>
          <p:cNvPr id="7252" name="Text Box 84"/>
          <p:cNvSpPr txBox="1">
            <a:spLocks noChangeArrowheads="1"/>
          </p:cNvSpPr>
          <p:nvPr/>
        </p:nvSpPr>
        <p:spPr bwMode="auto">
          <a:xfrm>
            <a:off x="2103438" y="1343025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3</a:t>
            </a:r>
          </a:p>
        </p:txBody>
      </p:sp>
      <p:sp>
        <p:nvSpPr>
          <p:cNvPr id="7253" name="Text Box 85"/>
          <p:cNvSpPr txBox="1">
            <a:spLocks noChangeArrowheads="1"/>
          </p:cNvSpPr>
          <p:nvPr/>
        </p:nvSpPr>
        <p:spPr bwMode="auto">
          <a:xfrm>
            <a:off x="3903663" y="1701800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4</a:t>
            </a:r>
          </a:p>
        </p:txBody>
      </p:sp>
      <p:sp>
        <p:nvSpPr>
          <p:cNvPr id="7254" name="Text Box 86"/>
          <p:cNvSpPr txBox="1">
            <a:spLocks noChangeArrowheads="1"/>
          </p:cNvSpPr>
          <p:nvPr/>
        </p:nvSpPr>
        <p:spPr bwMode="auto">
          <a:xfrm>
            <a:off x="1455738" y="2278063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5</a:t>
            </a:r>
          </a:p>
        </p:txBody>
      </p:sp>
      <p:sp>
        <p:nvSpPr>
          <p:cNvPr id="7255" name="Rectangle 87"/>
          <p:cNvSpPr>
            <a:spLocks noChangeArrowheads="1"/>
          </p:cNvSpPr>
          <p:nvPr/>
        </p:nvSpPr>
        <p:spPr bwMode="auto">
          <a:xfrm>
            <a:off x="2051050" y="2349500"/>
            <a:ext cx="576263" cy="3587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56" name="Text Box 88"/>
          <p:cNvSpPr txBox="1">
            <a:spLocks noChangeArrowheads="1"/>
          </p:cNvSpPr>
          <p:nvPr/>
        </p:nvSpPr>
        <p:spPr bwMode="auto">
          <a:xfrm>
            <a:off x="1455738" y="3214688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6</a:t>
            </a:r>
          </a:p>
        </p:txBody>
      </p:sp>
      <p:sp>
        <p:nvSpPr>
          <p:cNvPr id="7257" name="Text Box 89"/>
          <p:cNvSpPr txBox="1">
            <a:spLocks noChangeArrowheads="1"/>
          </p:cNvSpPr>
          <p:nvPr/>
        </p:nvSpPr>
        <p:spPr bwMode="auto">
          <a:xfrm>
            <a:off x="808038" y="3935413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7</a:t>
            </a:r>
          </a:p>
        </p:txBody>
      </p:sp>
      <p:sp>
        <p:nvSpPr>
          <p:cNvPr id="7258" name="Text Box 90"/>
          <p:cNvSpPr txBox="1">
            <a:spLocks noChangeArrowheads="1"/>
          </p:cNvSpPr>
          <p:nvPr/>
        </p:nvSpPr>
        <p:spPr bwMode="auto">
          <a:xfrm>
            <a:off x="6372225" y="1052513"/>
            <a:ext cx="1419225" cy="179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/>
              <a:t>Motor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Trolej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Sběrač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Bleskojistky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Vypínač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Kontrolér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Podvozek</a:t>
            </a:r>
          </a:p>
          <a:p>
            <a:pPr marL="342900" indent="-342900">
              <a:buFontTx/>
              <a:buAutoNum type="arabicPeriod"/>
            </a:pPr>
            <a:r>
              <a:rPr lang="cs-CZ"/>
              <a:t>kolejnice</a:t>
            </a:r>
          </a:p>
        </p:txBody>
      </p:sp>
      <p:sp>
        <p:nvSpPr>
          <p:cNvPr id="7259" name="Text Box 91"/>
          <p:cNvSpPr txBox="1">
            <a:spLocks noChangeArrowheads="1"/>
          </p:cNvSpPr>
          <p:nvPr/>
        </p:nvSpPr>
        <p:spPr bwMode="auto">
          <a:xfrm>
            <a:off x="5272088" y="4294188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8</a:t>
            </a:r>
          </a:p>
        </p:txBody>
      </p:sp>
      <p:sp>
        <p:nvSpPr>
          <p:cNvPr id="7260" name="Text Box 92"/>
          <p:cNvSpPr txBox="1">
            <a:spLocks noChangeArrowheads="1"/>
          </p:cNvSpPr>
          <p:nvPr/>
        </p:nvSpPr>
        <p:spPr bwMode="auto">
          <a:xfrm>
            <a:off x="539751" y="4868863"/>
            <a:ext cx="4921250" cy="181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buFontTx/>
              <a:buChar char="•"/>
            </a:pPr>
            <a:r>
              <a:rPr lang="cs-CZ" dirty="0"/>
              <a:t>Odběr stejnosměrného proudu z troleje obstarává sběrač 3 (kladka, lyra, pantograf, </a:t>
            </a:r>
            <a:r>
              <a:rPr lang="cs-CZ" dirty="0" err="1"/>
              <a:t>půlpantograf</a:t>
            </a:r>
            <a:r>
              <a:rPr lang="cs-CZ" dirty="0"/>
              <a:t>)</a:t>
            </a:r>
          </a:p>
          <a:p>
            <a:pPr>
              <a:buFontTx/>
              <a:buChar char="•"/>
            </a:pPr>
            <a:r>
              <a:rPr lang="cs-CZ" dirty="0"/>
              <a:t>Bleskojistky 4 chrání zařízení vozidla před přepětím</a:t>
            </a:r>
          </a:p>
          <a:p>
            <a:pPr>
              <a:buFontTx/>
              <a:buChar char="•"/>
            </a:pPr>
            <a:r>
              <a:rPr lang="cs-CZ" dirty="0"/>
              <a:t>Proud je veden přes výkonový vypínač 5 do </a:t>
            </a:r>
            <a:r>
              <a:rPr lang="cs-CZ" dirty="0" err="1"/>
              <a:t>kontroleru</a:t>
            </a:r>
            <a:r>
              <a:rPr lang="cs-CZ" dirty="0"/>
              <a:t> 6. Ten má za úkol zapínat a vypínat proud k trakčním motorům, postupně vyřazovat rozjezdový rezistor, přepojovat motory ze sériového do paralelního spojení, uzavírat proud při brzdění a obracet smysl otáček motoru.</a:t>
            </a:r>
          </a:p>
        </p:txBody>
      </p:sp>
      <p:sp>
        <p:nvSpPr>
          <p:cNvPr id="7305" name="Text Box 137"/>
          <p:cNvSpPr txBox="1">
            <a:spLocks noChangeArrowheads="1"/>
          </p:cNvSpPr>
          <p:nvPr/>
        </p:nvSpPr>
        <p:spPr bwMode="auto">
          <a:xfrm>
            <a:off x="5364163" y="2924175"/>
            <a:ext cx="349408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i="1"/>
              <a:t>Zapojení sériového motoru pro motorický stav</a:t>
            </a:r>
          </a:p>
        </p:txBody>
      </p:sp>
      <p:grpSp>
        <p:nvGrpSpPr>
          <p:cNvPr id="190" name="Skupina 189"/>
          <p:cNvGrpSpPr/>
          <p:nvPr/>
        </p:nvGrpSpPr>
        <p:grpSpPr>
          <a:xfrm>
            <a:off x="5511800" y="3327400"/>
            <a:ext cx="3187700" cy="1333500"/>
            <a:chOff x="5511800" y="3327400"/>
            <a:chExt cx="3327400" cy="1485900"/>
          </a:xfrm>
        </p:grpSpPr>
        <p:sp>
          <p:nvSpPr>
            <p:cNvPr id="7261" name="Line 93"/>
            <p:cNvSpPr>
              <a:spLocks noChangeShapeType="1"/>
            </p:cNvSpPr>
            <p:nvPr/>
          </p:nvSpPr>
          <p:spPr bwMode="auto">
            <a:xfrm flipH="1">
              <a:off x="5580063" y="3357563"/>
              <a:ext cx="504825" cy="5032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62" name="Line 94"/>
            <p:cNvSpPr>
              <a:spLocks noChangeShapeType="1"/>
            </p:cNvSpPr>
            <p:nvPr/>
          </p:nvSpPr>
          <p:spPr bwMode="auto">
            <a:xfrm>
              <a:off x="5580063" y="3860800"/>
              <a:ext cx="28733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grpSp>
          <p:nvGrpSpPr>
            <p:cNvPr id="7263" name="Group 95"/>
            <p:cNvGrpSpPr>
              <a:grpSpLocks/>
            </p:cNvGrpSpPr>
            <p:nvPr/>
          </p:nvGrpSpPr>
          <p:grpSpPr bwMode="auto">
            <a:xfrm>
              <a:off x="6299200" y="3789363"/>
              <a:ext cx="576263" cy="71437"/>
              <a:chOff x="839" y="2523"/>
              <a:chExt cx="545" cy="90"/>
            </a:xfrm>
          </p:grpSpPr>
          <p:grpSp>
            <p:nvGrpSpPr>
              <p:cNvPr id="7264" name="Group 96"/>
              <p:cNvGrpSpPr>
                <a:grpSpLocks/>
              </p:cNvGrpSpPr>
              <p:nvPr/>
            </p:nvGrpSpPr>
            <p:grpSpPr bwMode="auto">
              <a:xfrm rot="16200000" flipV="1">
                <a:off x="885" y="2477"/>
                <a:ext cx="90" cy="182"/>
                <a:chOff x="884" y="2568"/>
                <a:chExt cx="91" cy="182"/>
              </a:xfrm>
            </p:grpSpPr>
            <p:sp>
              <p:nvSpPr>
                <p:cNvPr id="7265" name="Arc 97"/>
                <p:cNvSpPr>
                  <a:spLocks/>
                </p:cNvSpPr>
                <p:nvPr/>
              </p:nvSpPr>
              <p:spPr bwMode="auto">
                <a:xfrm>
                  <a:off x="884" y="2568"/>
                  <a:ext cx="91" cy="91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7266" name="Arc 98"/>
                <p:cNvSpPr>
                  <a:spLocks/>
                </p:cNvSpPr>
                <p:nvPr/>
              </p:nvSpPr>
              <p:spPr bwMode="auto">
                <a:xfrm flipV="1">
                  <a:off x="884" y="2659"/>
                  <a:ext cx="91" cy="91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7267" name="Group 99"/>
              <p:cNvGrpSpPr>
                <a:grpSpLocks/>
              </p:cNvGrpSpPr>
              <p:nvPr/>
            </p:nvGrpSpPr>
            <p:grpSpPr bwMode="auto">
              <a:xfrm rot="16200000" flipV="1">
                <a:off x="1066" y="2477"/>
                <a:ext cx="90" cy="182"/>
                <a:chOff x="884" y="2568"/>
                <a:chExt cx="91" cy="182"/>
              </a:xfrm>
            </p:grpSpPr>
            <p:sp>
              <p:nvSpPr>
                <p:cNvPr id="7268" name="Arc 100"/>
                <p:cNvSpPr>
                  <a:spLocks/>
                </p:cNvSpPr>
                <p:nvPr/>
              </p:nvSpPr>
              <p:spPr bwMode="auto">
                <a:xfrm>
                  <a:off x="884" y="2568"/>
                  <a:ext cx="91" cy="91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7269" name="Arc 101"/>
                <p:cNvSpPr>
                  <a:spLocks/>
                </p:cNvSpPr>
                <p:nvPr/>
              </p:nvSpPr>
              <p:spPr bwMode="auto">
                <a:xfrm flipV="1">
                  <a:off x="884" y="2659"/>
                  <a:ext cx="91" cy="91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7270" name="Group 102"/>
              <p:cNvGrpSpPr>
                <a:grpSpLocks/>
              </p:cNvGrpSpPr>
              <p:nvPr/>
            </p:nvGrpSpPr>
            <p:grpSpPr bwMode="auto">
              <a:xfrm rot="16200000" flipV="1">
                <a:off x="1248" y="2477"/>
                <a:ext cx="90" cy="182"/>
                <a:chOff x="884" y="2568"/>
                <a:chExt cx="91" cy="182"/>
              </a:xfrm>
            </p:grpSpPr>
            <p:sp>
              <p:nvSpPr>
                <p:cNvPr id="7271" name="Arc 103"/>
                <p:cNvSpPr>
                  <a:spLocks/>
                </p:cNvSpPr>
                <p:nvPr/>
              </p:nvSpPr>
              <p:spPr bwMode="auto">
                <a:xfrm>
                  <a:off x="884" y="2568"/>
                  <a:ext cx="91" cy="91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7272" name="Arc 104"/>
                <p:cNvSpPr>
                  <a:spLocks/>
                </p:cNvSpPr>
                <p:nvPr/>
              </p:nvSpPr>
              <p:spPr bwMode="auto">
                <a:xfrm flipV="1">
                  <a:off x="884" y="2659"/>
                  <a:ext cx="91" cy="91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  <p:grpSp>
          <p:nvGrpSpPr>
            <p:cNvPr id="7273" name="Group 105"/>
            <p:cNvGrpSpPr>
              <a:grpSpLocks/>
            </p:cNvGrpSpPr>
            <p:nvPr/>
          </p:nvGrpSpPr>
          <p:grpSpPr bwMode="auto">
            <a:xfrm>
              <a:off x="7308850" y="3644900"/>
              <a:ext cx="576263" cy="431800"/>
              <a:chOff x="1383" y="2341"/>
              <a:chExt cx="363" cy="272"/>
            </a:xfrm>
          </p:grpSpPr>
          <p:sp>
            <p:nvSpPr>
              <p:cNvPr id="7274" name="Oval 106"/>
              <p:cNvSpPr>
                <a:spLocks noChangeArrowheads="1"/>
              </p:cNvSpPr>
              <p:nvPr/>
            </p:nvSpPr>
            <p:spPr bwMode="auto">
              <a:xfrm>
                <a:off x="1429" y="2341"/>
                <a:ext cx="272" cy="272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5" name="Rectangle 107"/>
              <p:cNvSpPr>
                <a:spLocks noChangeArrowheads="1"/>
              </p:cNvSpPr>
              <p:nvPr/>
            </p:nvSpPr>
            <p:spPr bwMode="auto">
              <a:xfrm>
                <a:off x="1701" y="2432"/>
                <a:ext cx="45" cy="91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6" name="Rectangle 108"/>
              <p:cNvSpPr>
                <a:spLocks noChangeArrowheads="1"/>
              </p:cNvSpPr>
              <p:nvPr/>
            </p:nvSpPr>
            <p:spPr bwMode="auto">
              <a:xfrm>
                <a:off x="1383" y="2432"/>
                <a:ext cx="45" cy="91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7277" name="Line 109"/>
            <p:cNvSpPr>
              <a:spLocks noChangeShapeType="1"/>
            </p:cNvSpPr>
            <p:nvPr/>
          </p:nvSpPr>
          <p:spPr bwMode="auto">
            <a:xfrm>
              <a:off x="6875463" y="3860800"/>
              <a:ext cx="1444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78" name="Line 110"/>
            <p:cNvSpPr>
              <a:spLocks noChangeShapeType="1"/>
            </p:cNvSpPr>
            <p:nvPr/>
          </p:nvSpPr>
          <p:spPr bwMode="auto">
            <a:xfrm flipV="1">
              <a:off x="5867400" y="3808413"/>
              <a:ext cx="198438" cy="5238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79" name="Line 111"/>
            <p:cNvSpPr>
              <a:spLocks noChangeShapeType="1"/>
            </p:cNvSpPr>
            <p:nvPr/>
          </p:nvSpPr>
          <p:spPr bwMode="auto">
            <a:xfrm>
              <a:off x="6084888" y="3860800"/>
              <a:ext cx="2159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80" name="Line 112"/>
            <p:cNvSpPr>
              <a:spLocks noChangeShapeType="1"/>
            </p:cNvSpPr>
            <p:nvPr/>
          </p:nvSpPr>
          <p:spPr bwMode="auto">
            <a:xfrm>
              <a:off x="7885113" y="3860800"/>
              <a:ext cx="2159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81" name="Rectangle 113"/>
            <p:cNvSpPr>
              <a:spLocks noChangeArrowheads="1"/>
            </p:cNvSpPr>
            <p:nvPr/>
          </p:nvSpPr>
          <p:spPr bwMode="auto">
            <a:xfrm>
              <a:off x="6372225" y="4221163"/>
              <a:ext cx="504825" cy="14446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82" name="Line 114"/>
            <p:cNvSpPr>
              <a:spLocks noChangeShapeType="1"/>
            </p:cNvSpPr>
            <p:nvPr/>
          </p:nvSpPr>
          <p:spPr bwMode="auto">
            <a:xfrm flipV="1">
              <a:off x="7019925" y="3716338"/>
              <a:ext cx="0" cy="14446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83" name="Line 115"/>
            <p:cNvSpPr>
              <a:spLocks noChangeShapeType="1"/>
            </p:cNvSpPr>
            <p:nvPr/>
          </p:nvSpPr>
          <p:spPr bwMode="auto">
            <a:xfrm>
              <a:off x="7019925" y="3500438"/>
              <a:ext cx="10810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84" name="Line 116"/>
            <p:cNvSpPr>
              <a:spLocks noChangeShapeType="1"/>
            </p:cNvSpPr>
            <p:nvPr/>
          </p:nvSpPr>
          <p:spPr bwMode="auto">
            <a:xfrm>
              <a:off x="8101013" y="3500438"/>
              <a:ext cx="0" cy="100806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85" name="Line 117"/>
            <p:cNvSpPr>
              <a:spLocks noChangeShapeType="1"/>
            </p:cNvSpPr>
            <p:nvPr/>
          </p:nvSpPr>
          <p:spPr bwMode="auto">
            <a:xfrm flipH="1" flipV="1">
              <a:off x="6877050" y="3573463"/>
              <a:ext cx="142875" cy="14287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86" name="Line 118"/>
            <p:cNvSpPr>
              <a:spLocks noChangeShapeType="1"/>
            </p:cNvSpPr>
            <p:nvPr/>
          </p:nvSpPr>
          <p:spPr bwMode="auto">
            <a:xfrm>
              <a:off x="7019925" y="3500438"/>
              <a:ext cx="0" cy="3968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87" name="Line 119"/>
            <p:cNvSpPr>
              <a:spLocks noChangeShapeType="1"/>
            </p:cNvSpPr>
            <p:nvPr/>
          </p:nvSpPr>
          <p:spPr bwMode="auto">
            <a:xfrm flipH="1">
              <a:off x="7221538" y="3860800"/>
              <a:ext cx="8255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88" name="Line 120"/>
            <p:cNvSpPr>
              <a:spLocks noChangeShapeType="1"/>
            </p:cNvSpPr>
            <p:nvPr/>
          </p:nvSpPr>
          <p:spPr bwMode="auto">
            <a:xfrm flipH="1">
              <a:off x="7221538" y="3870325"/>
              <a:ext cx="0" cy="2301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89" name="Line 121"/>
            <p:cNvSpPr>
              <a:spLocks noChangeShapeType="1"/>
            </p:cNvSpPr>
            <p:nvPr/>
          </p:nvSpPr>
          <p:spPr bwMode="auto">
            <a:xfrm>
              <a:off x="6877050" y="4294188"/>
              <a:ext cx="14287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90" name="Line 122"/>
            <p:cNvSpPr>
              <a:spLocks noChangeShapeType="1"/>
            </p:cNvSpPr>
            <p:nvPr/>
          </p:nvSpPr>
          <p:spPr bwMode="auto">
            <a:xfrm>
              <a:off x="7019925" y="38608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91" name="Line 123"/>
            <p:cNvSpPr>
              <a:spLocks noChangeShapeType="1"/>
            </p:cNvSpPr>
            <p:nvPr/>
          </p:nvSpPr>
          <p:spPr bwMode="auto">
            <a:xfrm flipV="1">
              <a:off x="7019925" y="4221163"/>
              <a:ext cx="0" cy="714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92" name="Oval 124"/>
            <p:cNvSpPr>
              <a:spLocks noChangeArrowheads="1"/>
            </p:cNvSpPr>
            <p:nvPr/>
          </p:nvSpPr>
          <p:spPr bwMode="auto">
            <a:xfrm>
              <a:off x="6977063" y="4005263"/>
              <a:ext cx="73025" cy="7302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93" name="Oval 125"/>
            <p:cNvSpPr>
              <a:spLocks noChangeArrowheads="1"/>
            </p:cNvSpPr>
            <p:nvPr/>
          </p:nvSpPr>
          <p:spPr bwMode="auto">
            <a:xfrm>
              <a:off x="6977063" y="4149725"/>
              <a:ext cx="73025" cy="7302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94" name="Line 126"/>
            <p:cNvSpPr>
              <a:spLocks noChangeShapeType="1"/>
            </p:cNvSpPr>
            <p:nvPr/>
          </p:nvSpPr>
          <p:spPr bwMode="auto">
            <a:xfrm flipH="1" flipV="1">
              <a:off x="7143750" y="4100513"/>
              <a:ext cx="762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95" name="Line 127"/>
            <p:cNvSpPr>
              <a:spLocks noChangeShapeType="1"/>
            </p:cNvSpPr>
            <p:nvPr/>
          </p:nvSpPr>
          <p:spPr bwMode="auto">
            <a:xfrm flipH="1" flipV="1">
              <a:off x="6958013" y="4067175"/>
              <a:ext cx="180975" cy="3810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96" name="Oval 128"/>
            <p:cNvSpPr>
              <a:spLocks noChangeArrowheads="1"/>
            </p:cNvSpPr>
            <p:nvPr/>
          </p:nvSpPr>
          <p:spPr bwMode="auto">
            <a:xfrm>
              <a:off x="6981825" y="3819525"/>
              <a:ext cx="69850" cy="6985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297" name="Line 129"/>
            <p:cNvSpPr>
              <a:spLocks noChangeShapeType="1"/>
            </p:cNvSpPr>
            <p:nvPr/>
          </p:nvSpPr>
          <p:spPr bwMode="auto">
            <a:xfrm flipH="1">
              <a:off x="6197600" y="4279900"/>
              <a:ext cx="152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98" name="Line 130"/>
            <p:cNvSpPr>
              <a:spLocks noChangeShapeType="1"/>
            </p:cNvSpPr>
            <p:nvPr/>
          </p:nvSpPr>
          <p:spPr bwMode="auto">
            <a:xfrm flipV="1">
              <a:off x="6197600" y="3860800"/>
              <a:ext cx="0" cy="4191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299" name="Arc 131"/>
            <p:cNvSpPr>
              <a:spLocks/>
            </p:cNvSpPr>
            <p:nvPr/>
          </p:nvSpPr>
          <p:spPr bwMode="auto">
            <a:xfrm>
              <a:off x="6032500" y="3341688"/>
              <a:ext cx="127000" cy="88900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300" name="Oval 132"/>
            <p:cNvSpPr>
              <a:spLocks noChangeArrowheads="1"/>
            </p:cNvSpPr>
            <p:nvPr/>
          </p:nvSpPr>
          <p:spPr bwMode="auto">
            <a:xfrm>
              <a:off x="6016625" y="3825875"/>
              <a:ext cx="73025" cy="7302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301" name="Oval 133"/>
            <p:cNvSpPr>
              <a:spLocks noChangeArrowheads="1"/>
            </p:cNvSpPr>
            <p:nvPr/>
          </p:nvSpPr>
          <p:spPr bwMode="auto">
            <a:xfrm>
              <a:off x="6978650" y="3544888"/>
              <a:ext cx="73025" cy="7302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302" name="Oval 134"/>
            <p:cNvSpPr>
              <a:spLocks noChangeArrowheads="1"/>
            </p:cNvSpPr>
            <p:nvPr/>
          </p:nvSpPr>
          <p:spPr bwMode="auto">
            <a:xfrm>
              <a:off x="7962900" y="4521200"/>
              <a:ext cx="266700" cy="2667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303" name="Line 135"/>
            <p:cNvSpPr>
              <a:spLocks noChangeShapeType="1"/>
            </p:cNvSpPr>
            <p:nvPr/>
          </p:nvSpPr>
          <p:spPr bwMode="auto">
            <a:xfrm>
              <a:off x="7480300" y="4813300"/>
              <a:ext cx="123190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304" name="Line 136"/>
            <p:cNvSpPr>
              <a:spLocks noChangeShapeType="1"/>
            </p:cNvSpPr>
            <p:nvPr/>
          </p:nvSpPr>
          <p:spPr bwMode="auto">
            <a:xfrm>
              <a:off x="5511800" y="3327400"/>
              <a:ext cx="3327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7306" name="Oval 138"/>
            <p:cNvSpPr>
              <a:spLocks noChangeArrowheads="1"/>
            </p:cNvSpPr>
            <p:nvPr/>
          </p:nvSpPr>
          <p:spPr bwMode="auto">
            <a:xfrm>
              <a:off x="8056563" y="3832225"/>
              <a:ext cx="69850" cy="6985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307" name="Oval 139"/>
            <p:cNvSpPr>
              <a:spLocks noChangeArrowheads="1"/>
            </p:cNvSpPr>
            <p:nvPr/>
          </p:nvSpPr>
          <p:spPr bwMode="auto">
            <a:xfrm>
              <a:off x="6164263" y="3832225"/>
              <a:ext cx="69850" cy="6985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9" name="Obdélník 138"/>
          <p:cNvSpPr/>
          <p:nvPr/>
        </p:nvSpPr>
        <p:spPr>
          <a:xfrm>
            <a:off x="5308600" y="1066800"/>
            <a:ext cx="3416300" cy="18415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Do pracovního listu popište obrázek trakčního vozidla na stejnosměrný proud</a:t>
            </a:r>
            <a:endParaRPr lang="cs-CZ" dirty="0">
              <a:solidFill>
                <a:schemeClr val="tx1"/>
              </a:solidFill>
            </a:endParaRPr>
          </a:p>
        </p:txBody>
      </p:sp>
      <p:grpSp>
        <p:nvGrpSpPr>
          <p:cNvPr id="189" name="Skupina 188"/>
          <p:cNvGrpSpPr/>
          <p:nvPr/>
        </p:nvGrpSpPr>
        <p:grpSpPr>
          <a:xfrm>
            <a:off x="5141238" y="4918075"/>
            <a:ext cx="4002762" cy="1520825"/>
            <a:chOff x="4836063" y="4962188"/>
            <a:chExt cx="4315478" cy="1921212"/>
          </a:xfrm>
        </p:grpSpPr>
        <p:sp>
          <p:nvSpPr>
            <p:cNvPr id="141" name="Line 5"/>
            <p:cNvSpPr>
              <a:spLocks noChangeShapeType="1"/>
            </p:cNvSpPr>
            <p:nvPr/>
          </p:nvSpPr>
          <p:spPr bwMode="auto">
            <a:xfrm flipH="1">
              <a:off x="5232400" y="5427663"/>
              <a:ext cx="504825" cy="5032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2" name="Line 6"/>
            <p:cNvSpPr>
              <a:spLocks noChangeShapeType="1"/>
            </p:cNvSpPr>
            <p:nvPr/>
          </p:nvSpPr>
          <p:spPr bwMode="auto">
            <a:xfrm>
              <a:off x="5232400" y="5930900"/>
              <a:ext cx="28733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grpSp>
          <p:nvGrpSpPr>
            <p:cNvPr id="143" name="Group 7"/>
            <p:cNvGrpSpPr>
              <a:grpSpLocks/>
            </p:cNvGrpSpPr>
            <p:nvPr/>
          </p:nvGrpSpPr>
          <p:grpSpPr bwMode="auto">
            <a:xfrm>
              <a:off x="5951538" y="5859463"/>
              <a:ext cx="576262" cy="71437"/>
              <a:chOff x="839" y="2523"/>
              <a:chExt cx="545" cy="90"/>
            </a:xfrm>
          </p:grpSpPr>
          <p:grpSp>
            <p:nvGrpSpPr>
              <p:cNvPr id="144" name="Group 8"/>
              <p:cNvGrpSpPr>
                <a:grpSpLocks/>
              </p:cNvGrpSpPr>
              <p:nvPr/>
            </p:nvGrpSpPr>
            <p:grpSpPr bwMode="auto">
              <a:xfrm rot="16200000" flipV="1">
                <a:off x="885" y="2477"/>
                <a:ext cx="90" cy="182"/>
                <a:chOff x="884" y="2568"/>
                <a:chExt cx="91" cy="182"/>
              </a:xfrm>
            </p:grpSpPr>
            <p:sp>
              <p:nvSpPr>
                <p:cNvPr id="151" name="Arc 9"/>
                <p:cNvSpPr>
                  <a:spLocks/>
                </p:cNvSpPr>
                <p:nvPr/>
              </p:nvSpPr>
              <p:spPr bwMode="auto">
                <a:xfrm>
                  <a:off x="884" y="2568"/>
                  <a:ext cx="91" cy="91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52" name="Arc 10"/>
                <p:cNvSpPr>
                  <a:spLocks/>
                </p:cNvSpPr>
                <p:nvPr/>
              </p:nvSpPr>
              <p:spPr bwMode="auto">
                <a:xfrm flipV="1">
                  <a:off x="884" y="2659"/>
                  <a:ext cx="91" cy="91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145" name="Group 11"/>
              <p:cNvGrpSpPr>
                <a:grpSpLocks/>
              </p:cNvGrpSpPr>
              <p:nvPr/>
            </p:nvGrpSpPr>
            <p:grpSpPr bwMode="auto">
              <a:xfrm rot="16200000" flipV="1">
                <a:off x="1066" y="2477"/>
                <a:ext cx="90" cy="182"/>
                <a:chOff x="884" y="2568"/>
                <a:chExt cx="91" cy="182"/>
              </a:xfrm>
            </p:grpSpPr>
            <p:sp>
              <p:nvSpPr>
                <p:cNvPr id="149" name="Arc 12"/>
                <p:cNvSpPr>
                  <a:spLocks/>
                </p:cNvSpPr>
                <p:nvPr/>
              </p:nvSpPr>
              <p:spPr bwMode="auto">
                <a:xfrm>
                  <a:off x="884" y="2568"/>
                  <a:ext cx="91" cy="91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50" name="Arc 13"/>
                <p:cNvSpPr>
                  <a:spLocks/>
                </p:cNvSpPr>
                <p:nvPr/>
              </p:nvSpPr>
              <p:spPr bwMode="auto">
                <a:xfrm flipV="1">
                  <a:off x="884" y="2659"/>
                  <a:ext cx="91" cy="91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146" name="Group 14"/>
              <p:cNvGrpSpPr>
                <a:grpSpLocks/>
              </p:cNvGrpSpPr>
              <p:nvPr/>
            </p:nvGrpSpPr>
            <p:grpSpPr bwMode="auto">
              <a:xfrm rot="16200000" flipV="1">
                <a:off x="1248" y="2477"/>
                <a:ext cx="90" cy="182"/>
                <a:chOff x="884" y="2568"/>
                <a:chExt cx="91" cy="182"/>
              </a:xfrm>
            </p:grpSpPr>
            <p:sp>
              <p:nvSpPr>
                <p:cNvPr id="147" name="Arc 15"/>
                <p:cNvSpPr>
                  <a:spLocks/>
                </p:cNvSpPr>
                <p:nvPr/>
              </p:nvSpPr>
              <p:spPr bwMode="auto">
                <a:xfrm>
                  <a:off x="884" y="2568"/>
                  <a:ext cx="91" cy="91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48" name="Arc 16"/>
                <p:cNvSpPr>
                  <a:spLocks/>
                </p:cNvSpPr>
                <p:nvPr/>
              </p:nvSpPr>
              <p:spPr bwMode="auto">
                <a:xfrm flipV="1">
                  <a:off x="884" y="2659"/>
                  <a:ext cx="91" cy="91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  <p:grpSp>
          <p:nvGrpSpPr>
            <p:cNvPr id="153" name="Group 17"/>
            <p:cNvGrpSpPr>
              <a:grpSpLocks/>
            </p:cNvGrpSpPr>
            <p:nvPr/>
          </p:nvGrpSpPr>
          <p:grpSpPr bwMode="auto">
            <a:xfrm>
              <a:off x="6961188" y="5715000"/>
              <a:ext cx="576262" cy="431800"/>
              <a:chOff x="1383" y="2341"/>
              <a:chExt cx="363" cy="272"/>
            </a:xfrm>
          </p:grpSpPr>
          <p:sp>
            <p:nvSpPr>
              <p:cNvPr id="154" name="Oval 18"/>
              <p:cNvSpPr>
                <a:spLocks noChangeArrowheads="1"/>
              </p:cNvSpPr>
              <p:nvPr/>
            </p:nvSpPr>
            <p:spPr bwMode="auto">
              <a:xfrm>
                <a:off x="1429" y="2341"/>
                <a:ext cx="272" cy="272"/>
              </a:xfrm>
              <a:prstGeom prst="ellips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55" name="Rectangle 19"/>
              <p:cNvSpPr>
                <a:spLocks noChangeArrowheads="1"/>
              </p:cNvSpPr>
              <p:nvPr/>
            </p:nvSpPr>
            <p:spPr bwMode="auto">
              <a:xfrm>
                <a:off x="1701" y="2432"/>
                <a:ext cx="45" cy="91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56" name="Rectangle 20"/>
              <p:cNvSpPr>
                <a:spLocks noChangeArrowheads="1"/>
              </p:cNvSpPr>
              <p:nvPr/>
            </p:nvSpPr>
            <p:spPr bwMode="auto">
              <a:xfrm>
                <a:off x="1383" y="2432"/>
                <a:ext cx="45" cy="91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157" name="Line 21"/>
            <p:cNvSpPr>
              <a:spLocks noChangeShapeType="1"/>
            </p:cNvSpPr>
            <p:nvPr/>
          </p:nvSpPr>
          <p:spPr bwMode="auto">
            <a:xfrm>
              <a:off x="6527800" y="5930900"/>
              <a:ext cx="1444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8" name="Line 22"/>
            <p:cNvSpPr>
              <a:spLocks noChangeShapeType="1"/>
            </p:cNvSpPr>
            <p:nvPr/>
          </p:nvSpPr>
          <p:spPr bwMode="auto">
            <a:xfrm flipV="1">
              <a:off x="5519738" y="5803900"/>
              <a:ext cx="171450" cy="12700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9" name="Line 23"/>
            <p:cNvSpPr>
              <a:spLocks noChangeShapeType="1"/>
            </p:cNvSpPr>
            <p:nvPr/>
          </p:nvSpPr>
          <p:spPr bwMode="auto">
            <a:xfrm>
              <a:off x="5737225" y="5930900"/>
              <a:ext cx="2159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60" name="Line 24"/>
            <p:cNvSpPr>
              <a:spLocks noChangeShapeType="1"/>
            </p:cNvSpPr>
            <p:nvPr/>
          </p:nvSpPr>
          <p:spPr bwMode="auto">
            <a:xfrm>
              <a:off x="7537450" y="5930900"/>
              <a:ext cx="2159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61" name="Rectangle 25"/>
            <p:cNvSpPr>
              <a:spLocks noChangeArrowheads="1"/>
            </p:cNvSpPr>
            <p:nvPr/>
          </p:nvSpPr>
          <p:spPr bwMode="auto">
            <a:xfrm>
              <a:off x="6024563" y="6291263"/>
              <a:ext cx="504825" cy="14446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2" name="Line 26"/>
            <p:cNvSpPr>
              <a:spLocks noChangeShapeType="1"/>
            </p:cNvSpPr>
            <p:nvPr/>
          </p:nvSpPr>
          <p:spPr bwMode="auto">
            <a:xfrm flipV="1">
              <a:off x="6672263" y="5786438"/>
              <a:ext cx="0" cy="14446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63" name="Line 27"/>
            <p:cNvSpPr>
              <a:spLocks noChangeShapeType="1"/>
            </p:cNvSpPr>
            <p:nvPr/>
          </p:nvSpPr>
          <p:spPr bwMode="auto">
            <a:xfrm>
              <a:off x="6672263" y="5570538"/>
              <a:ext cx="108108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64" name="Line 28"/>
            <p:cNvSpPr>
              <a:spLocks noChangeShapeType="1"/>
            </p:cNvSpPr>
            <p:nvPr/>
          </p:nvSpPr>
          <p:spPr bwMode="auto">
            <a:xfrm>
              <a:off x="7753350" y="5570538"/>
              <a:ext cx="0" cy="100806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65" name="Line 29"/>
            <p:cNvSpPr>
              <a:spLocks noChangeShapeType="1"/>
            </p:cNvSpPr>
            <p:nvPr/>
          </p:nvSpPr>
          <p:spPr bwMode="auto">
            <a:xfrm flipH="1" flipV="1">
              <a:off x="6627813" y="5586413"/>
              <a:ext cx="44450" cy="20002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66" name="Line 30"/>
            <p:cNvSpPr>
              <a:spLocks noChangeShapeType="1"/>
            </p:cNvSpPr>
            <p:nvPr/>
          </p:nvSpPr>
          <p:spPr bwMode="auto">
            <a:xfrm>
              <a:off x="6672263" y="5570538"/>
              <a:ext cx="0" cy="3968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67" name="Line 31"/>
            <p:cNvSpPr>
              <a:spLocks noChangeShapeType="1"/>
            </p:cNvSpPr>
            <p:nvPr/>
          </p:nvSpPr>
          <p:spPr bwMode="auto">
            <a:xfrm flipH="1">
              <a:off x="6873875" y="5930900"/>
              <a:ext cx="8255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68" name="Line 32"/>
            <p:cNvSpPr>
              <a:spLocks noChangeShapeType="1"/>
            </p:cNvSpPr>
            <p:nvPr/>
          </p:nvSpPr>
          <p:spPr bwMode="auto">
            <a:xfrm flipH="1">
              <a:off x="6873875" y="5940425"/>
              <a:ext cx="0" cy="2301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69" name="Line 33"/>
            <p:cNvSpPr>
              <a:spLocks noChangeShapeType="1"/>
            </p:cNvSpPr>
            <p:nvPr/>
          </p:nvSpPr>
          <p:spPr bwMode="auto">
            <a:xfrm>
              <a:off x="6529388" y="6364288"/>
              <a:ext cx="14287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70" name="Line 34"/>
            <p:cNvSpPr>
              <a:spLocks noChangeShapeType="1"/>
            </p:cNvSpPr>
            <p:nvPr/>
          </p:nvSpPr>
          <p:spPr bwMode="auto">
            <a:xfrm>
              <a:off x="6672263" y="5930900"/>
              <a:ext cx="0" cy="14446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71" name="Line 35"/>
            <p:cNvSpPr>
              <a:spLocks noChangeShapeType="1"/>
            </p:cNvSpPr>
            <p:nvPr/>
          </p:nvSpPr>
          <p:spPr bwMode="auto">
            <a:xfrm flipV="1">
              <a:off x="6672263" y="6291263"/>
              <a:ext cx="0" cy="714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72" name="Oval 36"/>
            <p:cNvSpPr>
              <a:spLocks noChangeArrowheads="1"/>
            </p:cNvSpPr>
            <p:nvPr/>
          </p:nvSpPr>
          <p:spPr bwMode="auto">
            <a:xfrm>
              <a:off x="6629400" y="6075363"/>
              <a:ext cx="73025" cy="7302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3" name="Oval 37"/>
            <p:cNvSpPr>
              <a:spLocks noChangeArrowheads="1"/>
            </p:cNvSpPr>
            <p:nvPr/>
          </p:nvSpPr>
          <p:spPr bwMode="auto">
            <a:xfrm>
              <a:off x="6629400" y="6219825"/>
              <a:ext cx="73025" cy="7302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" name="Line 38"/>
            <p:cNvSpPr>
              <a:spLocks noChangeShapeType="1"/>
            </p:cNvSpPr>
            <p:nvPr/>
          </p:nvSpPr>
          <p:spPr bwMode="auto">
            <a:xfrm flipH="1" flipV="1">
              <a:off x="6796088" y="6170613"/>
              <a:ext cx="762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75" name="Line 39"/>
            <p:cNvSpPr>
              <a:spLocks noChangeShapeType="1"/>
            </p:cNvSpPr>
            <p:nvPr/>
          </p:nvSpPr>
          <p:spPr bwMode="auto">
            <a:xfrm flipH="1">
              <a:off x="6627813" y="6162675"/>
              <a:ext cx="144462" cy="7302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76" name="Oval 40"/>
            <p:cNvSpPr>
              <a:spLocks noChangeArrowheads="1"/>
            </p:cNvSpPr>
            <p:nvPr/>
          </p:nvSpPr>
          <p:spPr bwMode="auto">
            <a:xfrm>
              <a:off x="6634163" y="5889625"/>
              <a:ext cx="69850" cy="6985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7" name="Line 41"/>
            <p:cNvSpPr>
              <a:spLocks noChangeShapeType="1"/>
            </p:cNvSpPr>
            <p:nvPr/>
          </p:nvSpPr>
          <p:spPr bwMode="auto">
            <a:xfrm flipH="1">
              <a:off x="5849938" y="6350000"/>
              <a:ext cx="152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78" name="Line 42"/>
            <p:cNvSpPr>
              <a:spLocks noChangeShapeType="1"/>
            </p:cNvSpPr>
            <p:nvPr/>
          </p:nvSpPr>
          <p:spPr bwMode="auto">
            <a:xfrm flipV="1">
              <a:off x="5849938" y="5930900"/>
              <a:ext cx="0" cy="4191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79" name="Arc 43"/>
            <p:cNvSpPr>
              <a:spLocks/>
            </p:cNvSpPr>
            <p:nvPr/>
          </p:nvSpPr>
          <p:spPr bwMode="auto">
            <a:xfrm>
              <a:off x="5684838" y="5411788"/>
              <a:ext cx="127000" cy="88900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0" name="Oval 44"/>
            <p:cNvSpPr>
              <a:spLocks noChangeArrowheads="1"/>
            </p:cNvSpPr>
            <p:nvPr/>
          </p:nvSpPr>
          <p:spPr bwMode="auto">
            <a:xfrm>
              <a:off x="5668963" y="5895975"/>
              <a:ext cx="73025" cy="7302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1" name="Oval 45"/>
            <p:cNvSpPr>
              <a:spLocks noChangeArrowheads="1"/>
            </p:cNvSpPr>
            <p:nvPr/>
          </p:nvSpPr>
          <p:spPr bwMode="auto">
            <a:xfrm>
              <a:off x="6630988" y="5614988"/>
              <a:ext cx="73025" cy="7302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2" name="Oval 46"/>
            <p:cNvSpPr>
              <a:spLocks noChangeArrowheads="1"/>
            </p:cNvSpPr>
            <p:nvPr/>
          </p:nvSpPr>
          <p:spPr bwMode="auto">
            <a:xfrm>
              <a:off x="7615238" y="6591300"/>
              <a:ext cx="266700" cy="2667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3" name="Line 47"/>
            <p:cNvSpPr>
              <a:spLocks noChangeShapeType="1"/>
            </p:cNvSpPr>
            <p:nvPr/>
          </p:nvSpPr>
          <p:spPr bwMode="auto">
            <a:xfrm>
              <a:off x="7132638" y="6883400"/>
              <a:ext cx="123190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84" name="Line 48"/>
            <p:cNvSpPr>
              <a:spLocks noChangeShapeType="1"/>
            </p:cNvSpPr>
            <p:nvPr/>
          </p:nvSpPr>
          <p:spPr bwMode="auto">
            <a:xfrm>
              <a:off x="5164138" y="5397500"/>
              <a:ext cx="3327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85" name="Text Box 49"/>
            <p:cNvSpPr txBox="1">
              <a:spLocks noChangeArrowheads="1"/>
            </p:cNvSpPr>
            <p:nvPr/>
          </p:nvSpPr>
          <p:spPr bwMode="auto">
            <a:xfrm>
              <a:off x="4836063" y="4962188"/>
              <a:ext cx="4315478" cy="3888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i="1" dirty="0"/>
                <a:t>Zapojení sériového motoru pro </a:t>
              </a:r>
              <a:r>
                <a:rPr lang="cs-CZ" i="1" dirty="0" smtClean="0"/>
                <a:t>brzdění </a:t>
              </a:r>
              <a:r>
                <a:rPr lang="cs-CZ" i="1" dirty="0"/>
                <a:t>jako dynamo</a:t>
              </a:r>
            </a:p>
          </p:txBody>
        </p:sp>
        <p:sp>
          <p:nvSpPr>
            <p:cNvPr id="186" name="Oval 50"/>
            <p:cNvSpPr>
              <a:spLocks noChangeArrowheads="1"/>
            </p:cNvSpPr>
            <p:nvPr/>
          </p:nvSpPr>
          <p:spPr bwMode="auto">
            <a:xfrm>
              <a:off x="5811838" y="5899150"/>
              <a:ext cx="69850" cy="6985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7" name="Oval 51"/>
            <p:cNvSpPr>
              <a:spLocks noChangeArrowheads="1"/>
            </p:cNvSpPr>
            <p:nvPr/>
          </p:nvSpPr>
          <p:spPr bwMode="auto">
            <a:xfrm>
              <a:off x="7708900" y="5875338"/>
              <a:ext cx="69850" cy="6985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8" name="Text Box 52"/>
            <p:cNvSpPr txBox="1">
              <a:spLocks noChangeArrowheads="1"/>
            </p:cNvSpPr>
            <p:nvPr/>
          </p:nvSpPr>
          <p:spPr bwMode="auto">
            <a:xfrm>
              <a:off x="6124575" y="6019800"/>
              <a:ext cx="303213" cy="304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/>
                <a:t>R</a:t>
              </a:r>
            </a:p>
          </p:txBody>
        </p:sp>
      </p:grpSp>
      <p:sp>
        <p:nvSpPr>
          <p:cNvPr id="140" name="Obdélník 139"/>
          <p:cNvSpPr/>
          <p:nvPr/>
        </p:nvSpPr>
        <p:spPr>
          <a:xfrm>
            <a:off x="653144" y="4857749"/>
            <a:ext cx="8211456" cy="1804308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Popište stručně činnost jednotlivých zařízení trakčního vozidla na stejnosměrný proud.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1" name="Tlačítko akce: Dopředu nebo Další 190">
            <a:hlinkClick r:id="" action="ppaction://hlinkshowjump?jump=nextslide" highlightClick="1"/>
          </p:cNvPr>
          <p:cNvSpPr/>
          <p:nvPr/>
        </p:nvSpPr>
        <p:spPr>
          <a:xfrm>
            <a:off x="561703" y="6126479"/>
            <a:ext cx="444137" cy="431074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2" name="TextovéPole 191"/>
          <p:cNvSpPr txBox="1"/>
          <p:nvPr/>
        </p:nvSpPr>
        <p:spPr>
          <a:xfrm>
            <a:off x="1476104" y="6596390"/>
            <a:ext cx="683187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Pokud chcete rozkrýt odpovědi, nepoužívejte tlačítko Přechod na následující snímek a klikněte levým tlačítkem myši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" grpId="0" animBg="1"/>
      <p:bldP spid="14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561975"/>
          </a:xfrm>
          <a:solidFill>
            <a:srgbClr val="FFC0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sz="2800"/>
              <a:t>Spouštění a řízení otáček trakčního motoru 2</a:t>
            </a:r>
          </a:p>
        </p:txBody>
      </p:sp>
      <p:sp>
        <p:nvSpPr>
          <p:cNvPr id="8245" name="Text Box 53"/>
          <p:cNvSpPr txBox="1">
            <a:spLocks noChangeArrowheads="1"/>
          </p:cNvSpPr>
          <p:nvPr/>
        </p:nvSpPr>
        <p:spPr bwMode="auto">
          <a:xfrm>
            <a:off x="4025900" y="1411288"/>
            <a:ext cx="4587875" cy="1754326"/>
          </a:xfrm>
          <a:prstGeom prst="rect">
            <a:avLst/>
          </a:prstGeom>
          <a:solidFill>
            <a:srgbClr val="FFFF66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1800" dirty="0"/>
              <a:t>Rozjíždění klasického stejnosměrného vozidla se neobejde beze ztrát, vzniklých na předřazených rezistorech (až 30%). Použijeme-li ke spouštění motorů místo rezistorů </a:t>
            </a:r>
            <a:r>
              <a:rPr lang="cs-CZ" sz="1800" dirty="0" smtClean="0"/>
              <a:t>tranzistory nebo tyristory</a:t>
            </a:r>
            <a:r>
              <a:rPr lang="cs-CZ" sz="1800" dirty="0"/>
              <a:t>, lze těmto ztrátám energie zabránit.</a:t>
            </a:r>
          </a:p>
        </p:txBody>
      </p:sp>
      <p:sp>
        <p:nvSpPr>
          <p:cNvPr id="8246" name="Line 54"/>
          <p:cNvSpPr>
            <a:spLocks noChangeShapeType="1"/>
          </p:cNvSpPr>
          <p:nvPr/>
        </p:nvSpPr>
        <p:spPr bwMode="auto">
          <a:xfrm>
            <a:off x="1068388" y="1641475"/>
            <a:ext cx="812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47" name="Rectangle 55"/>
          <p:cNvSpPr>
            <a:spLocks noChangeArrowheads="1"/>
          </p:cNvSpPr>
          <p:nvPr/>
        </p:nvSpPr>
        <p:spPr bwMode="auto">
          <a:xfrm>
            <a:off x="1885950" y="1354138"/>
            <a:ext cx="649288" cy="6477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48" name="Line 56"/>
          <p:cNvSpPr>
            <a:spLocks noChangeShapeType="1"/>
          </p:cNvSpPr>
          <p:nvPr/>
        </p:nvSpPr>
        <p:spPr bwMode="auto">
          <a:xfrm>
            <a:off x="2535238" y="1641475"/>
            <a:ext cx="5032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8250" name="Group 58"/>
          <p:cNvGrpSpPr>
            <a:grpSpLocks/>
          </p:cNvGrpSpPr>
          <p:nvPr/>
        </p:nvGrpSpPr>
        <p:grpSpPr bwMode="auto">
          <a:xfrm>
            <a:off x="3109913" y="1928813"/>
            <a:ext cx="576262" cy="431800"/>
            <a:chOff x="1383" y="2341"/>
            <a:chExt cx="363" cy="272"/>
          </a:xfrm>
        </p:grpSpPr>
        <p:sp>
          <p:nvSpPr>
            <p:cNvPr id="8251" name="Oval 59"/>
            <p:cNvSpPr>
              <a:spLocks noChangeArrowheads="1"/>
            </p:cNvSpPr>
            <p:nvPr/>
          </p:nvSpPr>
          <p:spPr bwMode="auto">
            <a:xfrm>
              <a:off x="1429" y="2341"/>
              <a:ext cx="272" cy="272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52" name="Rectangle 60"/>
            <p:cNvSpPr>
              <a:spLocks noChangeArrowheads="1"/>
            </p:cNvSpPr>
            <p:nvPr/>
          </p:nvSpPr>
          <p:spPr bwMode="auto">
            <a:xfrm>
              <a:off x="1701" y="2432"/>
              <a:ext cx="45" cy="9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53" name="Rectangle 61"/>
            <p:cNvSpPr>
              <a:spLocks noChangeArrowheads="1"/>
            </p:cNvSpPr>
            <p:nvPr/>
          </p:nvSpPr>
          <p:spPr bwMode="auto">
            <a:xfrm>
              <a:off x="1383" y="2432"/>
              <a:ext cx="45" cy="9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8254" name="Line 62"/>
          <p:cNvSpPr>
            <a:spLocks noChangeShapeType="1"/>
          </p:cNvSpPr>
          <p:nvPr/>
        </p:nvSpPr>
        <p:spPr bwMode="auto">
          <a:xfrm>
            <a:off x="3038475" y="164147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55" name="Line 63"/>
          <p:cNvSpPr>
            <a:spLocks noChangeShapeType="1"/>
          </p:cNvSpPr>
          <p:nvPr/>
        </p:nvSpPr>
        <p:spPr bwMode="auto">
          <a:xfrm>
            <a:off x="3038475" y="2144713"/>
            <a:ext cx="714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56" name="Line 64"/>
          <p:cNvSpPr>
            <a:spLocks noChangeShapeType="1"/>
          </p:cNvSpPr>
          <p:nvPr/>
        </p:nvSpPr>
        <p:spPr bwMode="auto">
          <a:xfrm>
            <a:off x="3686175" y="2144713"/>
            <a:ext cx="730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57" name="Line 65"/>
          <p:cNvSpPr>
            <a:spLocks noChangeShapeType="1"/>
          </p:cNvSpPr>
          <p:nvPr/>
        </p:nvSpPr>
        <p:spPr bwMode="auto">
          <a:xfrm>
            <a:off x="3759200" y="2144713"/>
            <a:ext cx="0" cy="4333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58" name="Line 66"/>
          <p:cNvSpPr>
            <a:spLocks noChangeShapeType="1"/>
          </p:cNvSpPr>
          <p:nvPr/>
        </p:nvSpPr>
        <p:spPr bwMode="auto">
          <a:xfrm flipH="1">
            <a:off x="3398838" y="2578100"/>
            <a:ext cx="3603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8259" name="Group 67"/>
          <p:cNvGrpSpPr>
            <a:grpSpLocks/>
          </p:cNvGrpSpPr>
          <p:nvPr/>
        </p:nvGrpSpPr>
        <p:grpSpPr bwMode="auto">
          <a:xfrm rot="5400000">
            <a:off x="3146425" y="2973388"/>
            <a:ext cx="576263" cy="71437"/>
            <a:chOff x="839" y="2523"/>
            <a:chExt cx="545" cy="90"/>
          </a:xfrm>
        </p:grpSpPr>
        <p:grpSp>
          <p:nvGrpSpPr>
            <p:cNvPr id="8260" name="Group 68"/>
            <p:cNvGrpSpPr>
              <a:grpSpLocks/>
            </p:cNvGrpSpPr>
            <p:nvPr/>
          </p:nvGrpSpPr>
          <p:grpSpPr bwMode="auto">
            <a:xfrm rot="16200000" flipV="1">
              <a:off x="885" y="2477"/>
              <a:ext cx="90" cy="182"/>
              <a:chOff x="884" y="2568"/>
              <a:chExt cx="91" cy="182"/>
            </a:xfrm>
          </p:grpSpPr>
          <p:sp>
            <p:nvSpPr>
              <p:cNvPr id="8261" name="Arc 69"/>
              <p:cNvSpPr>
                <a:spLocks/>
              </p:cNvSpPr>
              <p:nvPr/>
            </p:nvSpPr>
            <p:spPr bwMode="auto">
              <a:xfrm>
                <a:off x="884" y="2568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62" name="Arc 70"/>
              <p:cNvSpPr>
                <a:spLocks/>
              </p:cNvSpPr>
              <p:nvPr/>
            </p:nvSpPr>
            <p:spPr bwMode="auto">
              <a:xfrm flipV="1">
                <a:off x="884" y="2659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8263" name="Group 71"/>
            <p:cNvGrpSpPr>
              <a:grpSpLocks/>
            </p:cNvGrpSpPr>
            <p:nvPr/>
          </p:nvGrpSpPr>
          <p:grpSpPr bwMode="auto">
            <a:xfrm rot="16200000" flipV="1">
              <a:off x="1066" y="2477"/>
              <a:ext cx="90" cy="182"/>
              <a:chOff x="884" y="2568"/>
              <a:chExt cx="91" cy="182"/>
            </a:xfrm>
          </p:grpSpPr>
          <p:sp>
            <p:nvSpPr>
              <p:cNvPr id="8264" name="Arc 72"/>
              <p:cNvSpPr>
                <a:spLocks/>
              </p:cNvSpPr>
              <p:nvPr/>
            </p:nvSpPr>
            <p:spPr bwMode="auto">
              <a:xfrm>
                <a:off x="884" y="2568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65" name="Arc 73"/>
              <p:cNvSpPr>
                <a:spLocks/>
              </p:cNvSpPr>
              <p:nvPr/>
            </p:nvSpPr>
            <p:spPr bwMode="auto">
              <a:xfrm flipV="1">
                <a:off x="884" y="2659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8266" name="Group 74"/>
            <p:cNvGrpSpPr>
              <a:grpSpLocks/>
            </p:cNvGrpSpPr>
            <p:nvPr/>
          </p:nvGrpSpPr>
          <p:grpSpPr bwMode="auto">
            <a:xfrm rot="16200000" flipV="1">
              <a:off x="1248" y="2477"/>
              <a:ext cx="90" cy="182"/>
              <a:chOff x="884" y="2568"/>
              <a:chExt cx="91" cy="182"/>
            </a:xfrm>
          </p:grpSpPr>
          <p:sp>
            <p:nvSpPr>
              <p:cNvPr id="8267" name="Arc 75"/>
              <p:cNvSpPr>
                <a:spLocks/>
              </p:cNvSpPr>
              <p:nvPr/>
            </p:nvSpPr>
            <p:spPr bwMode="auto">
              <a:xfrm>
                <a:off x="884" y="2568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8268" name="Arc 76"/>
              <p:cNvSpPr>
                <a:spLocks/>
              </p:cNvSpPr>
              <p:nvPr/>
            </p:nvSpPr>
            <p:spPr bwMode="auto">
              <a:xfrm flipV="1">
                <a:off x="884" y="2659"/>
                <a:ext cx="91" cy="91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8269" name="Line 77"/>
          <p:cNvSpPr>
            <a:spLocks noChangeShapeType="1"/>
          </p:cNvSpPr>
          <p:nvPr/>
        </p:nvSpPr>
        <p:spPr bwMode="auto">
          <a:xfrm>
            <a:off x="3398838" y="2578100"/>
            <a:ext cx="0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70" name="Line 78"/>
          <p:cNvSpPr>
            <a:spLocks noChangeShapeType="1"/>
          </p:cNvSpPr>
          <p:nvPr/>
        </p:nvSpPr>
        <p:spPr bwMode="auto">
          <a:xfrm>
            <a:off x="3398838" y="3297238"/>
            <a:ext cx="0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71" name="Line 79"/>
          <p:cNvSpPr>
            <a:spLocks noChangeShapeType="1"/>
          </p:cNvSpPr>
          <p:nvPr/>
        </p:nvSpPr>
        <p:spPr bwMode="auto">
          <a:xfrm flipH="1">
            <a:off x="1093788" y="3441700"/>
            <a:ext cx="23050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72" name="Line 80"/>
          <p:cNvSpPr>
            <a:spLocks noChangeShapeType="1"/>
          </p:cNvSpPr>
          <p:nvPr/>
        </p:nvSpPr>
        <p:spPr bwMode="auto">
          <a:xfrm>
            <a:off x="2751138" y="1641475"/>
            <a:ext cx="0" cy="18002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73" name="AutoShape 81"/>
          <p:cNvSpPr>
            <a:spLocks noChangeArrowheads="1"/>
          </p:cNvSpPr>
          <p:nvPr/>
        </p:nvSpPr>
        <p:spPr bwMode="auto">
          <a:xfrm>
            <a:off x="2606675" y="2433638"/>
            <a:ext cx="287338" cy="288925"/>
          </a:xfrm>
          <a:prstGeom prst="triangle">
            <a:avLst>
              <a:gd name="adj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74" name="Line 82"/>
          <p:cNvSpPr>
            <a:spLocks noChangeShapeType="1"/>
          </p:cNvSpPr>
          <p:nvPr/>
        </p:nvSpPr>
        <p:spPr bwMode="auto">
          <a:xfrm>
            <a:off x="2606675" y="2433638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75" name="Oval 83"/>
          <p:cNvSpPr>
            <a:spLocks noChangeArrowheads="1"/>
          </p:cNvSpPr>
          <p:nvPr/>
        </p:nvSpPr>
        <p:spPr bwMode="auto">
          <a:xfrm>
            <a:off x="2713038" y="1603375"/>
            <a:ext cx="71437" cy="7302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76" name="Oval 84"/>
          <p:cNvSpPr>
            <a:spLocks noChangeArrowheads="1"/>
          </p:cNvSpPr>
          <p:nvPr/>
        </p:nvSpPr>
        <p:spPr bwMode="auto">
          <a:xfrm>
            <a:off x="2713038" y="3397250"/>
            <a:ext cx="71437" cy="7302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77" name="Rectangle 85"/>
          <p:cNvSpPr>
            <a:spLocks noChangeArrowheads="1"/>
          </p:cNvSpPr>
          <p:nvPr/>
        </p:nvSpPr>
        <p:spPr bwMode="auto">
          <a:xfrm>
            <a:off x="1885950" y="2505075"/>
            <a:ext cx="649288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8278" name="Line 86"/>
          <p:cNvSpPr>
            <a:spLocks noChangeShapeType="1"/>
          </p:cNvSpPr>
          <p:nvPr/>
        </p:nvSpPr>
        <p:spPr bwMode="auto">
          <a:xfrm flipV="1">
            <a:off x="2174875" y="2001838"/>
            <a:ext cx="0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79" name="Oval 87"/>
          <p:cNvSpPr>
            <a:spLocks noChangeArrowheads="1"/>
          </p:cNvSpPr>
          <p:nvPr/>
        </p:nvSpPr>
        <p:spPr bwMode="auto">
          <a:xfrm>
            <a:off x="990600" y="1600200"/>
            <a:ext cx="88900" cy="889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80" name="Oval 88"/>
          <p:cNvSpPr>
            <a:spLocks noChangeArrowheads="1"/>
          </p:cNvSpPr>
          <p:nvPr/>
        </p:nvSpPr>
        <p:spPr bwMode="auto">
          <a:xfrm>
            <a:off x="1003300" y="3416300"/>
            <a:ext cx="88900" cy="889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81" name="Line 89"/>
          <p:cNvSpPr>
            <a:spLocks noChangeShapeType="1"/>
          </p:cNvSpPr>
          <p:nvPr/>
        </p:nvSpPr>
        <p:spPr bwMode="auto">
          <a:xfrm>
            <a:off x="3619500" y="2794000"/>
            <a:ext cx="0" cy="558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82" name="Line 90"/>
          <p:cNvSpPr>
            <a:spLocks noChangeShapeType="1"/>
          </p:cNvSpPr>
          <p:nvPr/>
        </p:nvSpPr>
        <p:spPr bwMode="auto">
          <a:xfrm flipV="1">
            <a:off x="2908300" y="2819400"/>
            <a:ext cx="0" cy="482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83" name="Text Box 91"/>
          <p:cNvSpPr txBox="1">
            <a:spLocks noChangeArrowheads="1"/>
          </p:cNvSpPr>
          <p:nvPr/>
        </p:nvSpPr>
        <p:spPr bwMode="auto">
          <a:xfrm>
            <a:off x="2016125" y="1500188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2</a:t>
            </a:r>
          </a:p>
        </p:txBody>
      </p:sp>
      <p:sp>
        <p:nvSpPr>
          <p:cNvPr id="8285" name="Text Box 93"/>
          <p:cNvSpPr txBox="1">
            <a:spLocks noChangeArrowheads="1"/>
          </p:cNvSpPr>
          <p:nvPr/>
        </p:nvSpPr>
        <p:spPr bwMode="auto">
          <a:xfrm>
            <a:off x="3260725" y="1995488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1</a:t>
            </a:r>
          </a:p>
        </p:txBody>
      </p:sp>
      <p:sp>
        <p:nvSpPr>
          <p:cNvPr id="8286" name="Text Box 94"/>
          <p:cNvSpPr txBox="1">
            <a:spLocks noChangeArrowheads="1"/>
          </p:cNvSpPr>
          <p:nvPr/>
        </p:nvSpPr>
        <p:spPr bwMode="auto">
          <a:xfrm>
            <a:off x="2359025" y="2030413"/>
            <a:ext cx="3698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D</a:t>
            </a:r>
            <a:r>
              <a:rPr lang="cs-CZ" baseline="-25000"/>
              <a:t>0</a:t>
            </a:r>
            <a:endParaRPr lang="cs-CZ"/>
          </a:p>
        </p:txBody>
      </p:sp>
      <p:sp>
        <p:nvSpPr>
          <p:cNvPr id="93" name="Text Box 141"/>
          <p:cNvSpPr txBox="1">
            <a:spLocks noChangeArrowheads="1"/>
          </p:cNvSpPr>
          <p:nvPr/>
        </p:nvSpPr>
        <p:spPr bwMode="auto">
          <a:xfrm>
            <a:off x="5948362" y="3606800"/>
            <a:ext cx="2916237" cy="289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Arial" charset="0"/>
              </a:rPr>
              <a:t>Pro řízení otáček stejnosměrných strojů využíváme přímé stejnosměrné měniče – dochází k přerušování dodávky proudu ze zdroje stejnosměrného proudu do obvodu kotvy motoru. Aby i při přerušování dodávky proudu ze zdroje byl proud v kotvě nepřerušovaný, připojuje se do série s vinutím kotvy vyhlazovací tlumivka L2 a vinutí kotvy s tlumivkou se přemosťuje diodou D1, zvanou nulová dioda.</a:t>
            </a:r>
          </a:p>
        </p:txBody>
      </p:sp>
      <p:grpSp>
        <p:nvGrpSpPr>
          <p:cNvPr id="94" name="Group 143"/>
          <p:cNvGrpSpPr>
            <a:grpSpLocks/>
          </p:cNvGrpSpPr>
          <p:nvPr/>
        </p:nvGrpSpPr>
        <p:grpSpPr bwMode="auto">
          <a:xfrm>
            <a:off x="971550" y="4076700"/>
            <a:ext cx="4700588" cy="2160588"/>
            <a:chOff x="146" y="2432"/>
            <a:chExt cx="3233" cy="1588"/>
          </a:xfrm>
        </p:grpSpPr>
        <p:grpSp>
          <p:nvGrpSpPr>
            <p:cNvPr id="95" name="Group 144"/>
            <p:cNvGrpSpPr>
              <a:grpSpLocks/>
            </p:cNvGrpSpPr>
            <p:nvPr/>
          </p:nvGrpSpPr>
          <p:grpSpPr bwMode="auto">
            <a:xfrm rot="-5400000">
              <a:off x="1202" y="3339"/>
              <a:ext cx="45" cy="409"/>
              <a:chOff x="657" y="2568"/>
              <a:chExt cx="46" cy="363"/>
            </a:xfrm>
          </p:grpSpPr>
          <p:grpSp>
            <p:nvGrpSpPr>
              <p:cNvPr id="149" name="Group 145"/>
              <p:cNvGrpSpPr>
                <a:grpSpLocks/>
              </p:cNvGrpSpPr>
              <p:nvPr/>
            </p:nvGrpSpPr>
            <p:grpSpPr bwMode="auto">
              <a:xfrm>
                <a:off x="657" y="2568"/>
                <a:ext cx="46" cy="91"/>
                <a:chOff x="657" y="2568"/>
                <a:chExt cx="46" cy="91"/>
              </a:xfrm>
            </p:grpSpPr>
            <p:sp>
              <p:nvSpPr>
                <p:cNvPr id="159" name="Arc 146"/>
                <p:cNvSpPr>
                  <a:spLocks/>
                </p:cNvSpPr>
                <p:nvPr/>
              </p:nvSpPr>
              <p:spPr bwMode="auto">
                <a:xfrm>
                  <a:off x="657" y="2568"/>
                  <a:ext cx="46" cy="46"/>
                </a:xfrm>
                <a:custGeom>
                  <a:avLst/>
                  <a:gdLst>
                    <a:gd name="T0" fmla="*/ 0 w 21600"/>
                    <a:gd name="T1" fmla="*/ 0 h 21600"/>
                    <a:gd name="T2" fmla="*/ 46 w 21600"/>
                    <a:gd name="T3" fmla="*/ 46 h 21600"/>
                    <a:gd name="T4" fmla="*/ 0 w 21600"/>
                    <a:gd name="T5" fmla="*/ 46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60" name="Arc 147"/>
                <p:cNvSpPr>
                  <a:spLocks/>
                </p:cNvSpPr>
                <p:nvPr/>
              </p:nvSpPr>
              <p:spPr bwMode="auto">
                <a:xfrm flipV="1">
                  <a:off x="657" y="2614"/>
                  <a:ext cx="46" cy="45"/>
                </a:xfrm>
                <a:custGeom>
                  <a:avLst/>
                  <a:gdLst>
                    <a:gd name="T0" fmla="*/ 0 w 21600"/>
                    <a:gd name="T1" fmla="*/ 0 h 21600"/>
                    <a:gd name="T2" fmla="*/ 46 w 21600"/>
                    <a:gd name="T3" fmla="*/ 45 h 21600"/>
                    <a:gd name="T4" fmla="*/ 0 w 21600"/>
                    <a:gd name="T5" fmla="*/ 45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150" name="Group 148"/>
              <p:cNvGrpSpPr>
                <a:grpSpLocks/>
              </p:cNvGrpSpPr>
              <p:nvPr/>
            </p:nvGrpSpPr>
            <p:grpSpPr bwMode="auto">
              <a:xfrm>
                <a:off x="657" y="2659"/>
                <a:ext cx="46" cy="91"/>
                <a:chOff x="657" y="2568"/>
                <a:chExt cx="46" cy="91"/>
              </a:xfrm>
            </p:grpSpPr>
            <p:sp>
              <p:nvSpPr>
                <p:cNvPr id="157" name="Arc 149"/>
                <p:cNvSpPr>
                  <a:spLocks/>
                </p:cNvSpPr>
                <p:nvPr/>
              </p:nvSpPr>
              <p:spPr bwMode="auto">
                <a:xfrm>
                  <a:off x="657" y="2568"/>
                  <a:ext cx="46" cy="46"/>
                </a:xfrm>
                <a:custGeom>
                  <a:avLst/>
                  <a:gdLst>
                    <a:gd name="T0" fmla="*/ 0 w 21600"/>
                    <a:gd name="T1" fmla="*/ 0 h 21600"/>
                    <a:gd name="T2" fmla="*/ 46 w 21600"/>
                    <a:gd name="T3" fmla="*/ 46 h 21600"/>
                    <a:gd name="T4" fmla="*/ 0 w 21600"/>
                    <a:gd name="T5" fmla="*/ 46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58" name="Arc 150"/>
                <p:cNvSpPr>
                  <a:spLocks/>
                </p:cNvSpPr>
                <p:nvPr/>
              </p:nvSpPr>
              <p:spPr bwMode="auto">
                <a:xfrm flipV="1">
                  <a:off x="657" y="2614"/>
                  <a:ext cx="46" cy="45"/>
                </a:xfrm>
                <a:custGeom>
                  <a:avLst/>
                  <a:gdLst>
                    <a:gd name="T0" fmla="*/ 0 w 21600"/>
                    <a:gd name="T1" fmla="*/ 0 h 21600"/>
                    <a:gd name="T2" fmla="*/ 46 w 21600"/>
                    <a:gd name="T3" fmla="*/ 45 h 21600"/>
                    <a:gd name="T4" fmla="*/ 0 w 21600"/>
                    <a:gd name="T5" fmla="*/ 45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151" name="Group 151"/>
              <p:cNvGrpSpPr>
                <a:grpSpLocks/>
              </p:cNvGrpSpPr>
              <p:nvPr/>
            </p:nvGrpSpPr>
            <p:grpSpPr bwMode="auto">
              <a:xfrm>
                <a:off x="657" y="2750"/>
                <a:ext cx="46" cy="91"/>
                <a:chOff x="657" y="2568"/>
                <a:chExt cx="46" cy="91"/>
              </a:xfrm>
            </p:grpSpPr>
            <p:sp>
              <p:nvSpPr>
                <p:cNvPr id="155" name="Arc 152"/>
                <p:cNvSpPr>
                  <a:spLocks/>
                </p:cNvSpPr>
                <p:nvPr/>
              </p:nvSpPr>
              <p:spPr bwMode="auto">
                <a:xfrm>
                  <a:off x="657" y="2568"/>
                  <a:ext cx="46" cy="46"/>
                </a:xfrm>
                <a:custGeom>
                  <a:avLst/>
                  <a:gdLst>
                    <a:gd name="T0" fmla="*/ 0 w 21600"/>
                    <a:gd name="T1" fmla="*/ 0 h 21600"/>
                    <a:gd name="T2" fmla="*/ 46 w 21600"/>
                    <a:gd name="T3" fmla="*/ 46 h 21600"/>
                    <a:gd name="T4" fmla="*/ 0 w 21600"/>
                    <a:gd name="T5" fmla="*/ 46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56" name="Arc 153"/>
                <p:cNvSpPr>
                  <a:spLocks/>
                </p:cNvSpPr>
                <p:nvPr/>
              </p:nvSpPr>
              <p:spPr bwMode="auto">
                <a:xfrm flipV="1">
                  <a:off x="657" y="2614"/>
                  <a:ext cx="46" cy="45"/>
                </a:xfrm>
                <a:custGeom>
                  <a:avLst/>
                  <a:gdLst>
                    <a:gd name="T0" fmla="*/ 0 w 21600"/>
                    <a:gd name="T1" fmla="*/ 0 h 21600"/>
                    <a:gd name="T2" fmla="*/ 46 w 21600"/>
                    <a:gd name="T3" fmla="*/ 45 h 21600"/>
                    <a:gd name="T4" fmla="*/ 0 w 21600"/>
                    <a:gd name="T5" fmla="*/ 45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152" name="Group 154"/>
              <p:cNvGrpSpPr>
                <a:grpSpLocks/>
              </p:cNvGrpSpPr>
              <p:nvPr/>
            </p:nvGrpSpPr>
            <p:grpSpPr bwMode="auto">
              <a:xfrm>
                <a:off x="657" y="2840"/>
                <a:ext cx="46" cy="91"/>
                <a:chOff x="657" y="2568"/>
                <a:chExt cx="46" cy="91"/>
              </a:xfrm>
            </p:grpSpPr>
            <p:sp>
              <p:nvSpPr>
                <p:cNvPr id="153" name="Arc 155"/>
                <p:cNvSpPr>
                  <a:spLocks/>
                </p:cNvSpPr>
                <p:nvPr/>
              </p:nvSpPr>
              <p:spPr bwMode="auto">
                <a:xfrm>
                  <a:off x="657" y="2568"/>
                  <a:ext cx="46" cy="46"/>
                </a:xfrm>
                <a:custGeom>
                  <a:avLst/>
                  <a:gdLst>
                    <a:gd name="T0" fmla="*/ 0 w 21600"/>
                    <a:gd name="T1" fmla="*/ 0 h 21600"/>
                    <a:gd name="T2" fmla="*/ 46 w 21600"/>
                    <a:gd name="T3" fmla="*/ 46 h 21600"/>
                    <a:gd name="T4" fmla="*/ 0 w 21600"/>
                    <a:gd name="T5" fmla="*/ 46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54" name="Arc 156"/>
                <p:cNvSpPr>
                  <a:spLocks/>
                </p:cNvSpPr>
                <p:nvPr/>
              </p:nvSpPr>
              <p:spPr bwMode="auto">
                <a:xfrm flipV="1">
                  <a:off x="657" y="2614"/>
                  <a:ext cx="46" cy="45"/>
                </a:xfrm>
                <a:custGeom>
                  <a:avLst/>
                  <a:gdLst>
                    <a:gd name="T0" fmla="*/ 0 w 21600"/>
                    <a:gd name="T1" fmla="*/ 0 h 21600"/>
                    <a:gd name="T2" fmla="*/ 46 w 21600"/>
                    <a:gd name="T3" fmla="*/ 45 h 21600"/>
                    <a:gd name="T4" fmla="*/ 0 w 21600"/>
                    <a:gd name="T5" fmla="*/ 45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  <p:grpSp>
          <p:nvGrpSpPr>
            <p:cNvPr id="96" name="Group 157"/>
            <p:cNvGrpSpPr>
              <a:grpSpLocks/>
            </p:cNvGrpSpPr>
            <p:nvPr/>
          </p:nvGrpSpPr>
          <p:grpSpPr bwMode="auto">
            <a:xfrm>
              <a:off x="1474" y="2931"/>
              <a:ext cx="227" cy="363"/>
              <a:chOff x="2880" y="2704"/>
              <a:chExt cx="227" cy="363"/>
            </a:xfrm>
          </p:grpSpPr>
          <p:grpSp>
            <p:nvGrpSpPr>
              <p:cNvPr id="144" name="Group 158"/>
              <p:cNvGrpSpPr>
                <a:grpSpLocks/>
              </p:cNvGrpSpPr>
              <p:nvPr/>
            </p:nvGrpSpPr>
            <p:grpSpPr bwMode="auto">
              <a:xfrm>
                <a:off x="2880" y="2704"/>
                <a:ext cx="136" cy="227"/>
                <a:chOff x="2880" y="2704"/>
                <a:chExt cx="272" cy="363"/>
              </a:xfrm>
            </p:grpSpPr>
            <p:sp>
              <p:nvSpPr>
                <p:cNvPr id="147" name="AutoShape 159"/>
                <p:cNvSpPr>
                  <a:spLocks noChangeArrowheads="1"/>
                </p:cNvSpPr>
                <p:nvPr/>
              </p:nvSpPr>
              <p:spPr bwMode="auto">
                <a:xfrm rot="5400000">
                  <a:off x="2834" y="2750"/>
                  <a:ext cx="363" cy="272"/>
                </a:xfrm>
                <a:prstGeom prst="triangle">
                  <a:avLst>
                    <a:gd name="adj" fmla="val 50000"/>
                  </a:avLst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48" name="Line 160"/>
                <p:cNvSpPr>
                  <a:spLocks noChangeShapeType="1"/>
                </p:cNvSpPr>
                <p:nvPr/>
              </p:nvSpPr>
              <p:spPr bwMode="auto">
                <a:xfrm>
                  <a:off x="3152" y="2704"/>
                  <a:ext cx="0" cy="363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145" name="Line 161"/>
              <p:cNvSpPr>
                <a:spLocks noChangeShapeType="1"/>
              </p:cNvSpPr>
              <p:nvPr/>
            </p:nvSpPr>
            <p:spPr bwMode="auto">
              <a:xfrm>
                <a:off x="3016" y="2886"/>
                <a:ext cx="91" cy="4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6" name="Line 162"/>
              <p:cNvSpPr>
                <a:spLocks noChangeShapeType="1"/>
              </p:cNvSpPr>
              <p:nvPr/>
            </p:nvSpPr>
            <p:spPr bwMode="auto">
              <a:xfrm>
                <a:off x="3107" y="2931"/>
                <a:ext cx="0" cy="13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97" name="Group 163"/>
            <p:cNvGrpSpPr>
              <a:grpSpLocks/>
            </p:cNvGrpSpPr>
            <p:nvPr/>
          </p:nvGrpSpPr>
          <p:grpSpPr bwMode="auto">
            <a:xfrm>
              <a:off x="1474" y="2432"/>
              <a:ext cx="227" cy="363"/>
              <a:chOff x="2880" y="2704"/>
              <a:chExt cx="227" cy="363"/>
            </a:xfrm>
          </p:grpSpPr>
          <p:grpSp>
            <p:nvGrpSpPr>
              <p:cNvPr id="139" name="Group 164"/>
              <p:cNvGrpSpPr>
                <a:grpSpLocks/>
              </p:cNvGrpSpPr>
              <p:nvPr/>
            </p:nvGrpSpPr>
            <p:grpSpPr bwMode="auto">
              <a:xfrm>
                <a:off x="2880" y="2704"/>
                <a:ext cx="136" cy="227"/>
                <a:chOff x="2880" y="2704"/>
                <a:chExt cx="272" cy="363"/>
              </a:xfrm>
            </p:grpSpPr>
            <p:sp>
              <p:nvSpPr>
                <p:cNvPr id="142" name="AutoShape 165"/>
                <p:cNvSpPr>
                  <a:spLocks noChangeArrowheads="1"/>
                </p:cNvSpPr>
                <p:nvPr/>
              </p:nvSpPr>
              <p:spPr bwMode="auto">
                <a:xfrm rot="5400000">
                  <a:off x="2834" y="2750"/>
                  <a:ext cx="363" cy="272"/>
                </a:xfrm>
                <a:prstGeom prst="triangle">
                  <a:avLst>
                    <a:gd name="adj" fmla="val 50000"/>
                  </a:avLst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43" name="Line 166"/>
                <p:cNvSpPr>
                  <a:spLocks noChangeShapeType="1"/>
                </p:cNvSpPr>
                <p:nvPr/>
              </p:nvSpPr>
              <p:spPr bwMode="auto">
                <a:xfrm>
                  <a:off x="3152" y="2704"/>
                  <a:ext cx="0" cy="363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140" name="Line 167"/>
              <p:cNvSpPr>
                <a:spLocks noChangeShapeType="1"/>
              </p:cNvSpPr>
              <p:nvPr/>
            </p:nvSpPr>
            <p:spPr bwMode="auto">
              <a:xfrm>
                <a:off x="3016" y="2886"/>
                <a:ext cx="91" cy="4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1" name="Line 168"/>
              <p:cNvSpPr>
                <a:spLocks noChangeShapeType="1"/>
              </p:cNvSpPr>
              <p:nvPr/>
            </p:nvSpPr>
            <p:spPr bwMode="auto">
              <a:xfrm>
                <a:off x="3107" y="2931"/>
                <a:ext cx="0" cy="13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98" name="Group 169"/>
            <p:cNvGrpSpPr>
              <a:grpSpLocks/>
            </p:cNvGrpSpPr>
            <p:nvPr/>
          </p:nvGrpSpPr>
          <p:grpSpPr bwMode="auto">
            <a:xfrm rot="-5400000">
              <a:off x="2337" y="3112"/>
              <a:ext cx="158" cy="159"/>
              <a:chOff x="2880" y="2704"/>
              <a:chExt cx="272" cy="363"/>
            </a:xfrm>
          </p:grpSpPr>
          <p:sp>
            <p:nvSpPr>
              <p:cNvPr id="137" name="AutoShape 170"/>
              <p:cNvSpPr>
                <a:spLocks noChangeArrowheads="1"/>
              </p:cNvSpPr>
              <p:nvPr/>
            </p:nvSpPr>
            <p:spPr bwMode="auto">
              <a:xfrm rot="5400000">
                <a:off x="2834" y="2750"/>
                <a:ext cx="363" cy="272"/>
              </a:xfrm>
              <a:prstGeom prst="triangle">
                <a:avLst>
                  <a:gd name="adj" fmla="val 50000"/>
                </a:avLst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8" name="Line 171"/>
              <p:cNvSpPr>
                <a:spLocks noChangeShapeType="1"/>
              </p:cNvSpPr>
              <p:nvPr/>
            </p:nvSpPr>
            <p:spPr bwMode="auto">
              <a:xfrm>
                <a:off x="3152" y="2704"/>
                <a:ext cx="0" cy="36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99" name="Group 172"/>
            <p:cNvGrpSpPr>
              <a:grpSpLocks/>
            </p:cNvGrpSpPr>
            <p:nvPr/>
          </p:nvGrpSpPr>
          <p:grpSpPr bwMode="auto">
            <a:xfrm rot="10800000">
              <a:off x="1565" y="3475"/>
              <a:ext cx="158" cy="182"/>
              <a:chOff x="2880" y="2704"/>
              <a:chExt cx="272" cy="363"/>
            </a:xfrm>
          </p:grpSpPr>
          <p:sp>
            <p:nvSpPr>
              <p:cNvPr id="135" name="AutoShape 173"/>
              <p:cNvSpPr>
                <a:spLocks noChangeArrowheads="1"/>
              </p:cNvSpPr>
              <p:nvPr/>
            </p:nvSpPr>
            <p:spPr bwMode="auto">
              <a:xfrm rot="5400000">
                <a:off x="2834" y="2750"/>
                <a:ext cx="363" cy="272"/>
              </a:xfrm>
              <a:prstGeom prst="triangle">
                <a:avLst>
                  <a:gd name="adj" fmla="val 50000"/>
                </a:avLst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6" name="Line 174"/>
              <p:cNvSpPr>
                <a:spLocks noChangeShapeType="1"/>
              </p:cNvSpPr>
              <p:nvPr/>
            </p:nvSpPr>
            <p:spPr bwMode="auto">
              <a:xfrm>
                <a:off x="3152" y="2704"/>
                <a:ext cx="0" cy="36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00" name="Line 175"/>
            <p:cNvSpPr>
              <a:spLocks noChangeShapeType="1"/>
            </p:cNvSpPr>
            <p:nvPr/>
          </p:nvSpPr>
          <p:spPr bwMode="auto">
            <a:xfrm flipH="1">
              <a:off x="793" y="3566"/>
              <a:ext cx="22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1" name="Line 176"/>
            <p:cNvSpPr>
              <a:spLocks noChangeShapeType="1"/>
            </p:cNvSpPr>
            <p:nvPr/>
          </p:nvSpPr>
          <p:spPr bwMode="auto">
            <a:xfrm flipV="1">
              <a:off x="793" y="2840"/>
              <a:ext cx="0" cy="72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2" name="Group 177"/>
            <p:cNvGrpSpPr>
              <a:grpSpLocks/>
            </p:cNvGrpSpPr>
            <p:nvPr/>
          </p:nvGrpSpPr>
          <p:grpSpPr bwMode="auto">
            <a:xfrm>
              <a:off x="703" y="2795"/>
              <a:ext cx="181" cy="45"/>
              <a:chOff x="703" y="2795"/>
              <a:chExt cx="181" cy="45"/>
            </a:xfrm>
          </p:grpSpPr>
          <p:sp>
            <p:nvSpPr>
              <p:cNvPr id="133" name="Line 178"/>
              <p:cNvSpPr>
                <a:spLocks noChangeShapeType="1"/>
              </p:cNvSpPr>
              <p:nvPr/>
            </p:nvSpPr>
            <p:spPr bwMode="auto">
              <a:xfrm>
                <a:off x="703" y="2840"/>
                <a:ext cx="181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4" name="Line 179"/>
              <p:cNvSpPr>
                <a:spLocks noChangeShapeType="1"/>
              </p:cNvSpPr>
              <p:nvPr/>
            </p:nvSpPr>
            <p:spPr bwMode="auto">
              <a:xfrm>
                <a:off x="703" y="2795"/>
                <a:ext cx="181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03" name="Line 180"/>
            <p:cNvSpPr>
              <a:spLocks noChangeShapeType="1"/>
            </p:cNvSpPr>
            <p:nvPr/>
          </p:nvSpPr>
          <p:spPr bwMode="auto">
            <a:xfrm flipV="1">
              <a:off x="793" y="2523"/>
              <a:ext cx="0" cy="27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" name="Line 181"/>
            <p:cNvSpPr>
              <a:spLocks noChangeShapeType="1"/>
            </p:cNvSpPr>
            <p:nvPr/>
          </p:nvSpPr>
          <p:spPr bwMode="auto">
            <a:xfrm>
              <a:off x="340" y="2523"/>
              <a:ext cx="285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" name="Line 182"/>
            <p:cNvSpPr>
              <a:spLocks noChangeShapeType="1"/>
            </p:cNvSpPr>
            <p:nvPr/>
          </p:nvSpPr>
          <p:spPr bwMode="auto">
            <a:xfrm>
              <a:off x="793" y="3022"/>
              <a:ext cx="122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6" name="Line 183"/>
            <p:cNvSpPr>
              <a:spLocks noChangeShapeType="1"/>
            </p:cNvSpPr>
            <p:nvPr/>
          </p:nvSpPr>
          <p:spPr bwMode="auto">
            <a:xfrm>
              <a:off x="2018" y="2523"/>
              <a:ext cx="0" cy="104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7" name="Line 184"/>
            <p:cNvSpPr>
              <a:spLocks noChangeShapeType="1"/>
            </p:cNvSpPr>
            <p:nvPr/>
          </p:nvSpPr>
          <p:spPr bwMode="auto">
            <a:xfrm>
              <a:off x="1429" y="3566"/>
              <a:ext cx="58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8" name="Line 185"/>
            <p:cNvSpPr>
              <a:spLocks noChangeShapeType="1"/>
            </p:cNvSpPr>
            <p:nvPr/>
          </p:nvSpPr>
          <p:spPr bwMode="auto">
            <a:xfrm>
              <a:off x="340" y="3974"/>
              <a:ext cx="285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9" name="Line 186"/>
            <p:cNvSpPr>
              <a:spLocks noChangeShapeType="1"/>
            </p:cNvSpPr>
            <p:nvPr/>
          </p:nvSpPr>
          <p:spPr bwMode="auto">
            <a:xfrm flipV="1">
              <a:off x="2426" y="2523"/>
              <a:ext cx="0" cy="145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0" name="Oval 187"/>
            <p:cNvSpPr>
              <a:spLocks noChangeArrowheads="1"/>
            </p:cNvSpPr>
            <p:nvPr/>
          </p:nvSpPr>
          <p:spPr bwMode="auto">
            <a:xfrm>
              <a:off x="3016" y="3158"/>
              <a:ext cx="363" cy="317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grpSp>
          <p:nvGrpSpPr>
            <p:cNvPr id="111" name="Group 188"/>
            <p:cNvGrpSpPr>
              <a:grpSpLocks/>
            </p:cNvGrpSpPr>
            <p:nvPr/>
          </p:nvGrpSpPr>
          <p:grpSpPr bwMode="auto">
            <a:xfrm>
              <a:off x="3198" y="2614"/>
              <a:ext cx="90" cy="408"/>
              <a:chOff x="657" y="2568"/>
              <a:chExt cx="46" cy="363"/>
            </a:xfrm>
          </p:grpSpPr>
          <p:grpSp>
            <p:nvGrpSpPr>
              <p:cNvPr id="121" name="Group 189"/>
              <p:cNvGrpSpPr>
                <a:grpSpLocks/>
              </p:cNvGrpSpPr>
              <p:nvPr/>
            </p:nvGrpSpPr>
            <p:grpSpPr bwMode="auto">
              <a:xfrm>
                <a:off x="657" y="2568"/>
                <a:ext cx="46" cy="91"/>
                <a:chOff x="657" y="2568"/>
                <a:chExt cx="46" cy="91"/>
              </a:xfrm>
            </p:grpSpPr>
            <p:sp>
              <p:nvSpPr>
                <p:cNvPr id="131" name="Arc 190"/>
                <p:cNvSpPr>
                  <a:spLocks/>
                </p:cNvSpPr>
                <p:nvPr/>
              </p:nvSpPr>
              <p:spPr bwMode="auto">
                <a:xfrm>
                  <a:off x="657" y="2568"/>
                  <a:ext cx="46" cy="46"/>
                </a:xfrm>
                <a:custGeom>
                  <a:avLst/>
                  <a:gdLst>
                    <a:gd name="T0" fmla="*/ 0 w 21600"/>
                    <a:gd name="T1" fmla="*/ 0 h 21600"/>
                    <a:gd name="T2" fmla="*/ 46 w 21600"/>
                    <a:gd name="T3" fmla="*/ 46 h 21600"/>
                    <a:gd name="T4" fmla="*/ 0 w 21600"/>
                    <a:gd name="T5" fmla="*/ 46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32" name="Arc 191"/>
                <p:cNvSpPr>
                  <a:spLocks/>
                </p:cNvSpPr>
                <p:nvPr/>
              </p:nvSpPr>
              <p:spPr bwMode="auto">
                <a:xfrm flipV="1">
                  <a:off x="657" y="2614"/>
                  <a:ext cx="46" cy="45"/>
                </a:xfrm>
                <a:custGeom>
                  <a:avLst/>
                  <a:gdLst>
                    <a:gd name="T0" fmla="*/ 0 w 21600"/>
                    <a:gd name="T1" fmla="*/ 0 h 21600"/>
                    <a:gd name="T2" fmla="*/ 46 w 21600"/>
                    <a:gd name="T3" fmla="*/ 45 h 21600"/>
                    <a:gd name="T4" fmla="*/ 0 w 21600"/>
                    <a:gd name="T5" fmla="*/ 45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122" name="Group 192"/>
              <p:cNvGrpSpPr>
                <a:grpSpLocks/>
              </p:cNvGrpSpPr>
              <p:nvPr/>
            </p:nvGrpSpPr>
            <p:grpSpPr bwMode="auto">
              <a:xfrm>
                <a:off x="657" y="2659"/>
                <a:ext cx="46" cy="91"/>
                <a:chOff x="657" y="2568"/>
                <a:chExt cx="46" cy="91"/>
              </a:xfrm>
            </p:grpSpPr>
            <p:sp>
              <p:nvSpPr>
                <p:cNvPr id="129" name="Arc 193"/>
                <p:cNvSpPr>
                  <a:spLocks/>
                </p:cNvSpPr>
                <p:nvPr/>
              </p:nvSpPr>
              <p:spPr bwMode="auto">
                <a:xfrm>
                  <a:off x="657" y="2568"/>
                  <a:ext cx="46" cy="46"/>
                </a:xfrm>
                <a:custGeom>
                  <a:avLst/>
                  <a:gdLst>
                    <a:gd name="T0" fmla="*/ 0 w 21600"/>
                    <a:gd name="T1" fmla="*/ 0 h 21600"/>
                    <a:gd name="T2" fmla="*/ 46 w 21600"/>
                    <a:gd name="T3" fmla="*/ 46 h 21600"/>
                    <a:gd name="T4" fmla="*/ 0 w 21600"/>
                    <a:gd name="T5" fmla="*/ 46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30" name="Arc 194"/>
                <p:cNvSpPr>
                  <a:spLocks/>
                </p:cNvSpPr>
                <p:nvPr/>
              </p:nvSpPr>
              <p:spPr bwMode="auto">
                <a:xfrm flipV="1">
                  <a:off x="657" y="2614"/>
                  <a:ext cx="46" cy="45"/>
                </a:xfrm>
                <a:custGeom>
                  <a:avLst/>
                  <a:gdLst>
                    <a:gd name="T0" fmla="*/ 0 w 21600"/>
                    <a:gd name="T1" fmla="*/ 0 h 21600"/>
                    <a:gd name="T2" fmla="*/ 46 w 21600"/>
                    <a:gd name="T3" fmla="*/ 45 h 21600"/>
                    <a:gd name="T4" fmla="*/ 0 w 21600"/>
                    <a:gd name="T5" fmla="*/ 45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123" name="Group 195"/>
              <p:cNvGrpSpPr>
                <a:grpSpLocks/>
              </p:cNvGrpSpPr>
              <p:nvPr/>
            </p:nvGrpSpPr>
            <p:grpSpPr bwMode="auto">
              <a:xfrm>
                <a:off x="657" y="2750"/>
                <a:ext cx="46" cy="91"/>
                <a:chOff x="657" y="2568"/>
                <a:chExt cx="46" cy="91"/>
              </a:xfrm>
            </p:grpSpPr>
            <p:sp>
              <p:nvSpPr>
                <p:cNvPr id="127" name="Arc 196"/>
                <p:cNvSpPr>
                  <a:spLocks/>
                </p:cNvSpPr>
                <p:nvPr/>
              </p:nvSpPr>
              <p:spPr bwMode="auto">
                <a:xfrm>
                  <a:off x="657" y="2568"/>
                  <a:ext cx="46" cy="46"/>
                </a:xfrm>
                <a:custGeom>
                  <a:avLst/>
                  <a:gdLst>
                    <a:gd name="T0" fmla="*/ 0 w 21600"/>
                    <a:gd name="T1" fmla="*/ 0 h 21600"/>
                    <a:gd name="T2" fmla="*/ 46 w 21600"/>
                    <a:gd name="T3" fmla="*/ 46 h 21600"/>
                    <a:gd name="T4" fmla="*/ 0 w 21600"/>
                    <a:gd name="T5" fmla="*/ 46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28" name="Arc 197"/>
                <p:cNvSpPr>
                  <a:spLocks/>
                </p:cNvSpPr>
                <p:nvPr/>
              </p:nvSpPr>
              <p:spPr bwMode="auto">
                <a:xfrm flipV="1">
                  <a:off x="657" y="2614"/>
                  <a:ext cx="46" cy="45"/>
                </a:xfrm>
                <a:custGeom>
                  <a:avLst/>
                  <a:gdLst>
                    <a:gd name="T0" fmla="*/ 0 w 21600"/>
                    <a:gd name="T1" fmla="*/ 0 h 21600"/>
                    <a:gd name="T2" fmla="*/ 46 w 21600"/>
                    <a:gd name="T3" fmla="*/ 45 h 21600"/>
                    <a:gd name="T4" fmla="*/ 0 w 21600"/>
                    <a:gd name="T5" fmla="*/ 45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124" name="Group 198"/>
              <p:cNvGrpSpPr>
                <a:grpSpLocks/>
              </p:cNvGrpSpPr>
              <p:nvPr/>
            </p:nvGrpSpPr>
            <p:grpSpPr bwMode="auto">
              <a:xfrm>
                <a:off x="657" y="2840"/>
                <a:ext cx="46" cy="91"/>
                <a:chOff x="657" y="2568"/>
                <a:chExt cx="46" cy="91"/>
              </a:xfrm>
            </p:grpSpPr>
            <p:sp>
              <p:nvSpPr>
                <p:cNvPr id="125" name="Arc 199"/>
                <p:cNvSpPr>
                  <a:spLocks/>
                </p:cNvSpPr>
                <p:nvPr/>
              </p:nvSpPr>
              <p:spPr bwMode="auto">
                <a:xfrm>
                  <a:off x="657" y="2568"/>
                  <a:ext cx="46" cy="46"/>
                </a:xfrm>
                <a:custGeom>
                  <a:avLst/>
                  <a:gdLst>
                    <a:gd name="T0" fmla="*/ 0 w 21600"/>
                    <a:gd name="T1" fmla="*/ 0 h 21600"/>
                    <a:gd name="T2" fmla="*/ 46 w 21600"/>
                    <a:gd name="T3" fmla="*/ 46 h 21600"/>
                    <a:gd name="T4" fmla="*/ 0 w 21600"/>
                    <a:gd name="T5" fmla="*/ 46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126" name="Arc 200"/>
                <p:cNvSpPr>
                  <a:spLocks/>
                </p:cNvSpPr>
                <p:nvPr/>
              </p:nvSpPr>
              <p:spPr bwMode="auto">
                <a:xfrm flipV="1">
                  <a:off x="657" y="2614"/>
                  <a:ext cx="46" cy="45"/>
                </a:xfrm>
                <a:custGeom>
                  <a:avLst/>
                  <a:gdLst>
                    <a:gd name="T0" fmla="*/ 0 w 21600"/>
                    <a:gd name="T1" fmla="*/ 0 h 21600"/>
                    <a:gd name="T2" fmla="*/ 46 w 21600"/>
                    <a:gd name="T3" fmla="*/ 45 h 21600"/>
                    <a:gd name="T4" fmla="*/ 0 w 21600"/>
                    <a:gd name="T5" fmla="*/ 45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  <p:sp>
          <p:nvSpPr>
            <p:cNvPr id="112" name="Line 201"/>
            <p:cNvSpPr>
              <a:spLocks noChangeShapeType="1"/>
            </p:cNvSpPr>
            <p:nvPr/>
          </p:nvSpPr>
          <p:spPr bwMode="auto">
            <a:xfrm>
              <a:off x="3198" y="3022"/>
              <a:ext cx="0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3" name="Line 202"/>
            <p:cNvSpPr>
              <a:spLocks noChangeShapeType="1"/>
            </p:cNvSpPr>
            <p:nvPr/>
          </p:nvSpPr>
          <p:spPr bwMode="auto">
            <a:xfrm flipV="1">
              <a:off x="3198" y="2523"/>
              <a:ext cx="0" cy="9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4" name="Line 203"/>
            <p:cNvSpPr>
              <a:spLocks noChangeShapeType="1"/>
            </p:cNvSpPr>
            <p:nvPr/>
          </p:nvSpPr>
          <p:spPr bwMode="auto">
            <a:xfrm flipV="1">
              <a:off x="3198" y="3475"/>
              <a:ext cx="0" cy="49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5" name="Line 204"/>
            <p:cNvSpPr>
              <a:spLocks noChangeShapeType="1"/>
            </p:cNvSpPr>
            <p:nvPr/>
          </p:nvSpPr>
          <p:spPr bwMode="auto">
            <a:xfrm>
              <a:off x="3334" y="2659"/>
              <a:ext cx="0" cy="31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6" name="Line 205"/>
            <p:cNvSpPr>
              <a:spLocks noChangeShapeType="1"/>
            </p:cNvSpPr>
            <p:nvPr/>
          </p:nvSpPr>
          <p:spPr bwMode="auto">
            <a:xfrm>
              <a:off x="1066" y="3475"/>
              <a:ext cx="3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7" name="Oval 206"/>
            <p:cNvSpPr>
              <a:spLocks noChangeArrowheads="1"/>
            </p:cNvSpPr>
            <p:nvPr/>
          </p:nvSpPr>
          <p:spPr bwMode="auto">
            <a:xfrm>
              <a:off x="249" y="2478"/>
              <a:ext cx="91" cy="91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8" name="Oval 207"/>
            <p:cNvSpPr>
              <a:spLocks noChangeArrowheads="1"/>
            </p:cNvSpPr>
            <p:nvPr/>
          </p:nvSpPr>
          <p:spPr bwMode="auto">
            <a:xfrm>
              <a:off x="249" y="3929"/>
              <a:ext cx="91" cy="91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9" name="Text Box 208"/>
            <p:cNvSpPr txBox="1">
              <a:spLocks noChangeArrowheads="1"/>
            </p:cNvSpPr>
            <p:nvPr/>
          </p:nvSpPr>
          <p:spPr bwMode="auto">
            <a:xfrm>
              <a:off x="191" y="2580"/>
              <a:ext cx="218" cy="2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800">
                  <a:latin typeface="Arial" charset="0"/>
                </a:rPr>
                <a:t>+</a:t>
              </a:r>
            </a:p>
          </p:txBody>
        </p:sp>
        <p:sp>
          <p:nvSpPr>
            <p:cNvPr id="120" name="Text Box 209"/>
            <p:cNvSpPr txBox="1">
              <a:spLocks noChangeArrowheads="1"/>
            </p:cNvSpPr>
            <p:nvPr/>
          </p:nvSpPr>
          <p:spPr bwMode="auto">
            <a:xfrm>
              <a:off x="146" y="3669"/>
              <a:ext cx="179" cy="2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1800">
                  <a:latin typeface="Arial" charset="0"/>
                </a:rPr>
                <a:t>-</a:t>
              </a:r>
            </a:p>
          </p:txBody>
        </p:sp>
      </p:grpSp>
      <p:sp>
        <p:nvSpPr>
          <p:cNvPr id="161" name="Oval 210"/>
          <p:cNvSpPr>
            <a:spLocks noChangeArrowheads="1"/>
          </p:cNvSpPr>
          <p:nvPr/>
        </p:nvSpPr>
        <p:spPr bwMode="auto">
          <a:xfrm>
            <a:off x="4227513" y="6121400"/>
            <a:ext cx="88900" cy="889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2" name="Oval 211"/>
          <p:cNvSpPr>
            <a:spLocks noChangeArrowheads="1"/>
          </p:cNvSpPr>
          <p:nvPr/>
        </p:nvSpPr>
        <p:spPr bwMode="auto">
          <a:xfrm>
            <a:off x="4243388" y="4175125"/>
            <a:ext cx="88900" cy="889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" name="Oval 212"/>
          <p:cNvSpPr>
            <a:spLocks noChangeArrowheads="1"/>
          </p:cNvSpPr>
          <p:nvPr/>
        </p:nvSpPr>
        <p:spPr bwMode="auto">
          <a:xfrm>
            <a:off x="1868488" y="4838700"/>
            <a:ext cx="88900" cy="889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" name="Oval 213"/>
          <p:cNvSpPr>
            <a:spLocks noChangeArrowheads="1"/>
          </p:cNvSpPr>
          <p:nvPr/>
        </p:nvSpPr>
        <p:spPr bwMode="auto">
          <a:xfrm>
            <a:off x="1874838" y="4168775"/>
            <a:ext cx="88900" cy="889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5" name="Oval 214"/>
          <p:cNvSpPr>
            <a:spLocks noChangeArrowheads="1"/>
          </p:cNvSpPr>
          <p:nvPr/>
        </p:nvSpPr>
        <p:spPr bwMode="auto">
          <a:xfrm>
            <a:off x="3643313" y="4822825"/>
            <a:ext cx="88900" cy="889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6" name="Text Box 215"/>
          <p:cNvSpPr txBox="1">
            <a:spLocks noChangeArrowheads="1"/>
          </p:cNvSpPr>
          <p:nvPr/>
        </p:nvSpPr>
        <p:spPr bwMode="auto">
          <a:xfrm>
            <a:off x="1309688" y="4322763"/>
            <a:ext cx="5461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latin typeface="Arial" charset="0"/>
              </a:rPr>
              <a:t>C +</a:t>
            </a:r>
          </a:p>
        </p:txBody>
      </p:sp>
      <p:sp>
        <p:nvSpPr>
          <p:cNvPr id="167" name="Text Box 216"/>
          <p:cNvSpPr txBox="1">
            <a:spLocks noChangeArrowheads="1"/>
          </p:cNvSpPr>
          <p:nvPr/>
        </p:nvSpPr>
        <p:spPr bwMode="auto">
          <a:xfrm>
            <a:off x="2287588" y="3751263"/>
            <a:ext cx="615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dirty="0">
                <a:latin typeface="Arial" charset="0"/>
              </a:rPr>
              <a:t>VS1</a:t>
            </a:r>
          </a:p>
        </p:txBody>
      </p:sp>
      <p:sp>
        <p:nvSpPr>
          <p:cNvPr id="168" name="Text Box 217"/>
          <p:cNvSpPr txBox="1">
            <a:spLocks noChangeArrowheads="1"/>
          </p:cNvSpPr>
          <p:nvPr/>
        </p:nvSpPr>
        <p:spPr bwMode="auto">
          <a:xfrm>
            <a:off x="2303463" y="4443413"/>
            <a:ext cx="615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dirty="0">
                <a:latin typeface="Arial" charset="0"/>
              </a:rPr>
              <a:t>VS2</a:t>
            </a:r>
          </a:p>
        </p:txBody>
      </p:sp>
      <p:sp>
        <p:nvSpPr>
          <p:cNvPr id="169" name="Text Box 218"/>
          <p:cNvSpPr txBox="1">
            <a:spLocks noChangeArrowheads="1"/>
          </p:cNvSpPr>
          <p:nvPr/>
        </p:nvSpPr>
        <p:spPr bwMode="auto">
          <a:xfrm>
            <a:off x="2430463" y="5122863"/>
            <a:ext cx="3952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 dirty="0">
                <a:latin typeface="Arial" charset="0"/>
              </a:rPr>
              <a:t>L</a:t>
            </a:r>
            <a:r>
              <a:rPr lang="cs-CZ" sz="1800" baseline="-25000" dirty="0">
                <a:latin typeface="Arial" charset="0"/>
              </a:rPr>
              <a:t>1</a:t>
            </a:r>
            <a:endParaRPr lang="cs-CZ" sz="1800" dirty="0">
              <a:latin typeface="Arial" charset="0"/>
            </a:endParaRPr>
          </a:p>
        </p:txBody>
      </p:sp>
      <p:sp>
        <p:nvSpPr>
          <p:cNvPr id="170" name="Text Box 219"/>
          <p:cNvSpPr txBox="1">
            <a:spLocks noChangeArrowheads="1"/>
          </p:cNvSpPr>
          <p:nvPr/>
        </p:nvSpPr>
        <p:spPr bwMode="auto">
          <a:xfrm>
            <a:off x="3306763" y="5132388"/>
            <a:ext cx="433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latin typeface="Arial" charset="0"/>
              </a:rPr>
              <a:t>D</a:t>
            </a:r>
            <a:r>
              <a:rPr lang="cs-CZ" sz="1800" baseline="-25000">
                <a:latin typeface="Arial" charset="0"/>
              </a:rPr>
              <a:t>2</a:t>
            </a:r>
            <a:endParaRPr lang="cs-CZ" sz="1800">
              <a:latin typeface="Arial" charset="0"/>
            </a:endParaRPr>
          </a:p>
        </p:txBody>
      </p:sp>
      <p:sp>
        <p:nvSpPr>
          <p:cNvPr id="171" name="Text Box 220"/>
          <p:cNvSpPr txBox="1">
            <a:spLocks noChangeArrowheads="1"/>
          </p:cNvSpPr>
          <p:nvPr/>
        </p:nvSpPr>
        <p:spPr bwMode="auto">
          <a:xfrm>
            <a:off x="4430713" y="4903788"/>
            <a:ext cx="433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latin typeface="Arial" charset="0"/>
              </a:rPr>
              <a:t>D</a:t>
            </a:r>
            <a:r>
              <a:rPr lang="cs-CZ" sz="1800" baseline="-25000">
                <a:latin typeface="Arial" charset="0"/>
              </a:rPr>
              <a:t>1</a:t>
            </a:r>
            <a:endParaRPr lang="cs-CZ" sz="1800">
              <a:latin typeface="Arial" charset="0"/>
            </a:endParaRPr>
          </a:p>
        </p:txBody>
      </p:sp>
      <p:sp>
        <p:nvSpPr>
          <p:cNvPr id="172" name="Text Box 221"/>
          <p:cNvSpPr txBox="1">
            <a:spLocks noChangeArrowheads="1"/>
          </p:cNvSpPr>
          <p:nvPr/>
        </p:nvSpPr>
        <p:spPr bwMode="auto">
          <a:xfrm>
            <a:off x="5240338" y="5027613"/>
            <a:ext cx="374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>
                <a:latin typeface="Arial" charset="0"/>
              </a:rPr>
              <a:t>M</a:t>
            </a:r>
          </a:p>
        </p:txBody>
      </p:sp>
      <p:sp>
        <p:nvSpPr>
          <p:cNvPr id="173" name="Line 222"/>
          <p:cNvSpPr>
            <a:spLocks noChangeShapeType="1"/>
          </p:cNvSpPr>
          <p:nvPr/>
        </p:nvSpPr>
        <p:spPr bwMode="auto">
          <a:xfrm>
            <a:off x="5322888" y="5353050"/>
            <a:ext cx="1619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" name="Text Box 223"/>
          <p:cNvSpPr txBox="1">
            <a:spLocks noChangeArrowheads="1"/>
          </p:cNvSpPr>
          <p:nvPr/>
        </p:nvSpPr>
        <p:spPr bwMode="auto">
          <a:xfrm>
            <a:off x="5611813" y="4332288"/>
            <a:ext cx="3952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>
                <a:latin typeface="Arial" charset="0"/>
              </a:rPr>
              <a:t>L</a:t>
            </a:r>
            <a:r>
              <a:rPr lang="cs-CZ" sz="1800" baseline="-25000">
                <a:latin typeface="Arial" charset="0"/>
              </a:rPr>
              <a:t>2</a:t>
            </a:r>
            <a:endParaRPr lang="cs-CZ" sz="1800">
              <a:latin typeface="Arial" charset="0"/>
            </a:endParaRPr>
          </a:p>
        </p:txBody>
      </p:sp>
      <p:sp>
        <p:nvSpPr>
          <p:cNvPr id="175" name="Oval 224"/>
          <p:cNvSpPr>
            <a:spLocks noChangeArrowheads="1"/>
          </p:cNvSpPr>
          <p:nvPr/>
        </p:nvSpPr>
        <p:spPr bwMode="auto">
          <a:xfrm>
            <a:off x="3635375" y="4149725"/>
            <a:ext cx="88900" cy="889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6" name="Line 225"/>
          <p:cNvSpPr>
            <a:spLocks noChangeShapeType="1"/>
          </p:cNvSpPr>
          <p:nvPr/>
        </p:nvSpPr>
        <p:spPr bwMode="auto">
          <a:xfrm>
            <a:off x="4643438" y="4076700"/>
            <a:ext cx="6492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77" name="Text Box 226"/>
          <p:cNvSpPr txBox="1">
            <a:spLocks noChangeArrowheads="1"/>
          </p:cNvSpPr>
          <p:nvPr/>
        </p:nvSpPr>
        <p:spPr bwMode="auto">
          <a:xfrm>
            <a:off x="4767263" y="3663950"/>
            <a:ext cx="3317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>
                <a:latin typeface="Arial" charset="0"/>
              </a:rPr>
              <a:t>I</a:t>
            </a:r>
            <a:r>
              <a:rPr lang="cs-CZ" sz="1800" baseline="-25000">
                <a:latin typeface="Arial" charset="0"/>
              </a:rPr>
              <a:t>d</a:t>
            </a:r>
          </a:p>
        </p:txBody>
      </p:sp>
      <p:sp>
        <p:nvSpPr>
          <p:cNvPr id="178" name="TextovéPole 177"/>
          <p:cNvSpPr txBox="1"/>
          <p:nvPr/>
        </p:nvSpPr>
        <p:spPr>
          <a:xfrm>
            <a:off x="2870200" y="2222500"/>
            <a:ext cx="2744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79" name="Obdélník 178"/>
          <p:cNvSpPr/>
          <p:nvPr/>
        </p:nvSpPr>
        <p:spPr>
          <a:xfrm>
            <a:off x="3962400" y="1219200"/>
            <a:ext cx="4724400" cy="22987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Popište jednotlivé části elektronického řízení – obrázek vlevo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Napište jaká je funkce obvodu označeného blokovým schématem pod číslem 3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Co znamená zkratka PWM?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0" name="Obdélník 179"/>
          <p:cNvSpPr/>
          <p:nvPr/>
        </p:nvSpPr>
        <p:spPr>
          <a:xfrm>
            <a:off x="5969000" y="3581400"/>
            <a:ext cx="2743200" cy="2832463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/>
            <a:r>
              <a:rPr lang="cs-CZ" dirty="0" smtClean="0">
                <a:solidFill>
                  <a:schemeClr val="tx1"/>
                </a:solidFill>
              </a:rPr>
              <a:t>Jak se nazývá součástka D</a:t>
            </a:r>
            <a:r>
              <a:rPr lang="cs-CZ" baseline="-25000" dirty="0" smtClean="0">
                <a:solidFill>
                  <a:schemeClr val="tx1"/>
                </a:solidFill>
              </a:rPr>
              <a:t>1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1" name="Tlačítko akce: Dopředu nebo Další 180">
            <a:hlinkClick r:id="" action="ppaction://hlinkshowjump?jump=nextslide" highlightClick="1"/>
          </p:cNvPr>
          <p:cNvSpPr/>
          <p:nvPr/>
        </p:nvSpPr>
        <p:spPr>
          <a:xfrm>
            <a:off x="561703" y="6126479"/>
            <a:ext cx="444137" cy="431074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2" name="TextovéPole 181"/>
          <p:cNvSpPr txBox="1"/>
          <p:nvPr/>
        </p:nvSpPr>
        <p:spPr>
          <a:xfrm>
            <a:off x="1476104" y="6400800"/>
            <a:ext cx="683187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Pokud chcete rozkrýt odpovědi, nepoužívejte tlačítko Přechod na následující snímek a klikněte levým tlačítkem myši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" grpId="0" animBg="1"/>
      <p:bldP spid="18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09133"/>
          </a:xfrm>
          <a:solidFill>
            <a:srgbClr val="FFC000"/>
          </a:solidFill>
        </p:spPr>
        <p:txBody>
          <a:bodyPr/>
          <a:lstStyle/>
          <a:p>
            <a:r>
              <a:rPr lang="cs-CZ" sz="2800" dirty="0" smtClean="0"/>
              <a:t>Pracovní list - náhled</a:t>
            </a:r>
            <a:endParaRPr lang="cs-CZ" sz="2800" dirty="0"/>
          </a:p>
        </p:txBody>
      </p:sp>
      <p:pic>
        <p:nvPicPr>
          <p:cNvPr id="3" name="Obrázek 2" descr="test trakce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446450" y="773294"/>
            <a:ext cx="8277225" cy="57816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5405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rtlCol="0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Konec prezentace</a:t>
            </a:r>
            <a:endParaRPr kumimoji="0" lang="cs-CZ" sz="4400" b="0" i="0" u="none" strike="noStrike" kern="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/>
          <a:p>
            <a:pPr>
              <a:defRPr/>
            </a:pPr>
            <a:r>
              <a:rPr lang="cs-CZ"/>
              <a:t>© Ing. Václav Opatrný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/>
          <a:p>
            <a:pPr>
              <a:defRPr/>
            </a:pPr>
            <a:fld id="{11316118-264D-4ECA-8664-2C8822758154}" type="slidenum">
              <a:rPr lang="cs-CZ"/>
              <a:pPr>
                <a:defRPr/>
              </a:pPr>
              <a:t>9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98475" y="5805488"/>
            <a:ext cx="835501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400" dirty="0">
                <a:solidFill>
                  <a:schemeClr val="bg1">
                    <a:lumMod val="65000"/>
                  </a:schemeClr>
                </a:solidFill>
              </a:rPr>
              <a:t>Všechny </a:t>
            </a:r>
            <a:r>
              <a:rPr lang="cs-CZ" sz="2400" dirty="0" smtClean="0">
                <a:solidFill>
                  <a:schemeClr val="bg1">
                    <a:lumMod val="65000"/>
                  </a:schemeClr>
                </a:solidFill>
              </a:rPr>
              <a:t>materiály </a:t>
            </a:r>
            <a:r>
              <a:rPr lang="cs-CZ" sz="2400" dirty="0">
                <a:solidFill>
                  <a:schemeClr val="bg1">
                    <a:lumMod val="65000"/>
                  </a:schemeClr>
                </a:solidFill>
              </a:rPr>
              <a:t>a obrázky jsou z archivu autora.</a:t>
            </a:r>
          </a:p>
        </p:txBody>
      </p:sp>
      <p:pic>
        <p:nvPicPr>
          <p:cNvPr id="8" name="Obrázek 7" descr="SN850129.JPG"/>
          <p:cNvPicPr>
            <a:picLocks noChangeAspect="1"/>
          </p:cNvPicPr>
          <p:nvPr/>
        </p:nvPicPr>
        <p:blipFill>
          <a:blip r:embed="rId2" cstate="print"/>
          <a:srcRect l="26923" t="4627" b="7897"/>
          <a:stretch>
            <a:fillRect/>
          </a:stretch>
        </p:blipFill>
        <p:spPr>
          <a:xfrm>
            <a:off x="1997614" y="928468"/>
            <a:ext cx="5331849" cy="47867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440</TotalTime>
  <Words>1042</Words>
  <Application>Microsoft Office PowerPoint</Application>
  <PresentationFormat>Předvádění na obrazovce (4:3)</PresentationFormat>
  <Paragraphs>169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Výchozí návrh</vt:lpstr>
      <vt:lpstr>Snímek 1</vt:lpstr>
      <vt:lpstr>Trakční soustavy</vt:lpstr>
      <vt:lpstr>Příklad napájení závislé trakce stejnosměrným proudem:</vt:lpstr>
      <vt:lpstr>Rozdělení trolejových vedení podle způsobu zavěšení:</vt:lpstr>
      <vt:lpstr>Trakční motor</vt:lpstr>
      <vt:lpstr>Spouštění a řízení otáček trakčního motoru</vt:lpstr>
      <vt:lpstr>Spouštění a řízení otáček trakčního motoru 2</vt:lpstr>
      <vt:lpstr>Pracovní list - náhled</vt:lpstr>
      <vt:lpstr>Snímek 9</vt:lpstr>
    </vt:vector>
  </TitlesOfParts>
  <Company>Horažďovice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Rozvodná zařízení 6</dc:title>
  <dc:creator>Vašík</dc:creator>
  <cp:lastModifiedBy>Opatrný</cp:lastModifiedBy>
  <cp:revision>30</cp:revision>
  <dcterms:created xsi:type="dcterms:W3CDTF">2004-12-07T12:26:32Z</dcterms:created>
  <dcterms:modified xsi:type="dcterms:W3CDTF">2013-04-15T18:58:42Z</dcterms:modified>
</cp:coreProperties>
</file>