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33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8" r:id="rId8"/>
    <p:sldId id="269" r:id="rId9"/>
    <p:sldId id="260" r:id="rId10"/>
    <p:sldId id="267" r:id="rId11"/>
    <p:sldId id="261" r:id="rId12"/>
    <p:sldId id="262" r:id="rId13"/>
    <p:sldId id="263" r:id="rId14"/>
    <p:sldId id="264" r:id="rId15"/>
    <p:sldId id="266" r:id="rId16"/>
  </p:sldIdLst>
  <p:sldSz cx="9144000" cy="6858000" type="screen4x3"/>
  <p:notesSz cx="6858000" cy="9144000"/>
  <p:embeddedFontLst>
    <p:embeddedFont>
      <p:font typeface="Franklin Gothic Book" pitchFamily="34" charset="0"/>
      <p:regular r:id="rId17"/>
      <p:italic r:id="rId18"/>
    </p:embeddedFont>
    <p:embeddedFont>
      <p:font typeface="Bodoni MT Condensed" pitchFamily="18" charset="0"/>
      <p:regular r:id="rId19"/>
      <p:bold r:id="rId20"/>
      <p:italic r:id="rId21"/>
      <p:boldItalic r:id="rId2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391023"/>
            <a:ext cx="8686800" cy="1470025"/>
          </a:xfrm>
        </p:spPr>
        <p:txBody>
          <a:bodyPr anchor="t" anchorCtr="0">
            <a:normAutofit/>
          </a:bodyPr>
          <a:lstStyle>
            <a:lvl1pPr>
              <a:defRPr sz="48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8864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cap="all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3600" b="1" cap="all" baseline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9507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zpracovaný v rámci projektu</a:t>
            </a:r>
          </a:p>
          <a:p>
            <a:pPr algn="ctr"/>
            <a:r>
              <a:rPr lang="cs-CZ" sz="2400" b="1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Zlepšení podmínek pro vzdělávání na EOA</a:t>
            </a: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60" b="8712"/>
          <a:stretch/>
        </p:blipFill>
        <p:spPr bwMode="auto">
          <a:xfrm>
            <a:off x="2024063" y="1835984"/>
            <a:ext cx="5095875" cy="974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262249"/>
              </p:ext>
            </p:extLst>
          </p:nvPr>
        </p:nvGraphicFramePr>
        <p:xfrm>
          <a:off x="431540" y="3589950"/>
          <a:ext cx="8280920" cy="1483360"/>
        </p:xfrm>
        <a:graphic>
          <a:graphicData uri="http://schemas.openxmlformats.org/drawingml/2006/table">
            <a:tbl>
              <a:tblPr firstRow="1" bandRow="1"/>
              <a:tblGrid>
                <a:gridCol w="4140460"/>
                <a:gridCol w="4140460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CZ.1.07/1.5.00/34.0999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Šablona: III/2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Sada: Dějepis 1. ročník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Datum tvorby: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27. 11. 2012</a:t>
                      </a:r>
                      <a:endParaRPr lang="cs-CZ" sz="1800" b="1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Datum ověření ve výuce: 23. 1. 2013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Třída: 1.B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8297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24633"/>
              </p:ext>
            </p:extLst>
          </p:nvPr>
        </p:nvGraphicFramePr>
        <p:xfrm>
          <a:off x="467544" y="332656"/>
          <a:ext cx="8244000" cy="108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795728"/>
              </a:tblGrid>
              <a:tr h="108000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cap="all" dirty="0" smtClean="0"/>
                        <a:t>Velkomoravská říše</a:t>
                      </a:r>
                      <a:endParaRPr lang="cs-CZ" sz="3200" cap="all" baseline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7155739"/>
              </p:ext>
            </p:extLst>
          </p:nvPr>
        </p:nvGraphicFramePr>
        <p:xfrm>
          <a:off x="431540" y="1916832"/>
          <a:ext cx="8280920" cy="389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8252"/>
                <a:gridCol w="3006334"/>
                <a:gridCol w="3006334"/>
              </a:tblGrid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Předmět: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Dějepis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První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dirty="0" smtClean="0">
                        <a:solidFill>
                          <a:schemeClr val="bg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Stručná anotace a metodický pokyn: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000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Prezentace slouží jako průvodce hodinou dějepisu, která je vedena vyučujícím. Lze ji také využít k samostudiu. Možnosti využití – projekce ve třídě při výkladu.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Pokud není uvedeno jinak,  použitý materiál je z vlastních zdrojů autora.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Autor: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Martina Tučková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Adresa školy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Evropská obchodní akademie, Děčín I, </a:t>
                      </a:r>
                      <a:b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Komenského náměstí 2, příspěvková organizace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0" t="30916" r="13364" b="13993"/>
          <a:stretch/>
        </p:blipFill>
        <p:spPr bwMode="auto">
          <a:xfrm>
            <a:off x="6876256" y="2060848"/>
            <a:ext cx="1108428" cy="808231"/>
          </a:xfrm>
          <a:prstGeom prst="rect">
            <a:avLst/>
          </a:prstGeom>
          <a:noFill/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978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t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58775" indent="-358775">
              <a:buSzPct val="100000"/>
              <a:buFont typeface="+mj-lt"/>
              <a:buAutoNum type="arabicPeriod"/>
              <a:defRPr b="1"/>
            </a:lvl1pPr>
            <a:lvl2pPr marL="358775" indent="-358775">
              <a:buClrTx/>
              <a:buFont typeface="Wingdings" pitchFamily="2" charset="2"/>
              <a:buChar char=""/>
              <a:defRPr/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142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Kone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b="0"/>
            </a:lvl1pPr>
            <a:lvl2pPr marL="457200" indent="-457200">
              <a:buClrTx/>
              <a:buSzPct val="100000"/>
              <a:buFont typeface="+mj-lt"/>
              <a:buAutoNum type="arabicParenR"/>
              <a:defRPr/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57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948264" y="161544"/>
            <a:ext cx="2195736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6423248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20272" y="228600"/>
            <a:ext cx="2047528" cy="100584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 cap="all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72064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746240C-8976-4D01-92F1-23C40D622511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8B19C4-589B-4EDA-9EA1-4C0B58AF17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7"/>
          <p:cNvSpPr/>
          <p:nvPr/>
        </p:nvSpPr>
        <p:spPr>
          <a:xfrm>
            <a:off x="0" y="6813376"/>
            <a:ext cx="9144000" cy="72008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8"/>
          <p:cNvSpPr/>
          <p:nvPr/>
        </p:nvSpPr>
        <p:spPr>
          <a:xfrm>
            <a:off x="0" y="6719370"/>
            <a:ext cx="9144000" cy="72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3600" b="0" kern="1200" cap="all" spc="0" baseline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Tx/>
        <a:buSzPct val="75000"/>
        <a:buFont typeface="Wingdings" pitchFamily="2" charset="2"/>
        <a:buChar char="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n_clemente_fresco.jpg" TargetMode="External"/><Relationship Id="rId2" Type="http://schemas.openxmlformats.org/officeDocument/2006/relationships/hyperlink" Target="http://cs.wikipedia.org/wiki/Soubor:Cyril_and_Methodiu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iki/Soubor:Great_moravia_svatopluk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41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476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cap="all" dirty="0" smtClean="0"/>
              <a:t>Velkomoravská říše</a:t>
            </a:r>
            <a:endParaRPr lang="cs-CZ" sz="3600" cap="all" dirty="0"/>
          </a:p>
        </p:txBody>
      </p:sp>
    </p:spTree>
    <p:extLst>
      <p:ext uri="{BB962C8B-B14F-4D97-AF65-F5344CB8AC3E}">
        <p14:creationId xmlns:p14="http://schemas.microsoft.com/office/powerpoint/2010/main" val="255954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Velké Moravy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Knížectví nitranské – </a:t>
            </a:r>
            <a:r>
              <a:rPr lang="cs-CZ" dirty="0" err="1" smtClean="0"/>
              <a:t>Pribina</a:t>
            </a:r>
            <a:endParaRPr lang="cs-CZ" dirty="0" smtClean="0"/>
          </a:p>
          <a:p>
            <a:r>
              <a:rPr lang="cs-CZ" dirty="0" smtClean="0"/>
              <a:t>Knížectví moravské – Mojmír</a:t>
            </a:r>
          </a:p>
          <a:p>
            <a:r>
              <a:rPr lang="cs-CZ" dirty="0" smtClean="0"/>
              <a:t>830 – spojení – základ Velkomoravské říše</a:t>
            </a:r>
          </a:p>
          <a:p>
            <a:r>
              <a:rPr lang="cs-CZ" dirty="0" smtClean="0"/>
              <a:t>Nejmocnější slovanský stát ve střední Evropě</a:t>
            </a:r>
          </a:p>
          <a:p>
            <a:r>
              <a:rPr lang="cs-CZ" dirty="0" smtClean="0"/>
              <a:t>Na rozhraní dvou kultur – západní(Východofranská říše) a východní(Byzancie)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11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PŘIJETÍ 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Kníže Rastislav</a:t>
            </a:r>
          </a:p>
          <a:p>
            <a:r>
              <a:rPr lang="cs-CZ" dirty="0" smtClean="0"/>
              <a:t>Z Byzancie – císař Michael III.</a:t>
            </a:r>
          </a:p>
          <a:p>
            <a:r>
              <a:rPr lang="cs-CZ" dirty="0" smtClean="0"/>
              <a:t>863 – Konstantin a Metoděj</a:t>
            </a:r>
          </a:p>
          <a:p>
            <a:r>
              <a:rPr lang="cs-CZ" dirty="0" smtClean="0"/>
              <a:t>Jazyk – staroslověnština</a:t>
            </a:r>
          </a:p>
          <a:p>
            <a:r>
              <a:rPr lang="cs-CZ" dirty="0" smtClean="0"/>
              <a:t>Písmo – hlaholice – cyrilice</a:t>
            </a:r>
          </a:p>
          <a:p>
            <a:r>
              <a:rPr lang="cs-CZ" dirty="0" smtClean="0"/>
              <a:t>Vznikají nejstarší písemné památky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29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PŘIJETÍ 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Odpor německých biskupů</a:t>
            </a:r>
          </a:p>
          <a:p>
            <a:r>
              <a:rPr lang="cs-CZ" dirty="0" smtClean="0"/>
              <a:t>Povoláni papežem do Říma</a:t>
            </a:r>
          </a:p>
          <a:p>
            <a:r>
              <a:rPr lang="cs-CZ" dirty="0" smtClean="0"/>
              <a:t>Obhajoba jejich učení</a:t>
            </a:r>
          </a:p>
          <a:p>
            <a:r>
              <a:rPr lang="cs-CZ" dirty="0" smtClean="0"/>
              <a:t>Konstantin onemocněl, vstoupil do kláštera, přijal klášterní jméno Cyril</a:t>
            </a:r>
          </a:p>
          <a:p>
            <a:r>
              <a:rPr lang="cs-CZ" dirty="0" smtClean="0"/>
              <a:t>Metoděj se vrací na VM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80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Cyril a Metoděj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Obr. 1 </a:t>
            </a:r>
          </a:p>
        </p:txBody>
      </p:sp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7513" y="1729384"/>
            <a:ext cx="2668975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5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Cyril a Metoděj </a:t>
            </a:r>
            <a:br>
              <a:rPr lang="cs-CZ" dirty="0" smtClean="0"/>
            </a:br>
            <a:r>
              <a:rPr lang="cs-CZ" dirty="0" smtClean="0"/>
              <a:t>v Římě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Obr. 2</a:t>
            </a:r>
          </a:p>
        </p:txBody>
      </p:sp>
      <p:pic>
        <p:nvPicPr>
          <p:cNvPr id="8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530" y="1728000"/>
            <a:ext cx="6456940" cy="45360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6144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PANOVNÍKA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Rastislav zbaven trůnu synovcem Svatoplukem</a:t>
            </a:r>
          </a:p>
          <a:p>
            <a:r>
              <a:rPr lang="cs-CZ" dirty="0" smtClean="0"/>
              <a:t>Svatopluk se přiklání k západnímu křesťanství</a:t>
            </a:r>
          </a:p>
          <a:p>
            <a:r>
              <a:rPr lang="cs-CZ" dirty="0" smtClean="0"/>
              <a:t>Zánik VM – nesvorní Svatoplukovi synové podlehli Maďarům</a:t>
            </a:r>
          </a:p>
          <a:p>
            <a:r>
              <a:rPr lang="cs-CZ" dirty="0" smtClean="0"/>
              <a:t>Arpádovci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43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Velké Moravy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Obr</a:t>
            </a:r>
            <a:r>
              <a:rPr lang="cs-CZ" dirty="0" smtClean="0"/>
              <a:t>. 3</a:t>
            </a:r>
            <a:endParaRPr lang="cs-CZ" dirty="0"/>
          </a:p>
        </p:txBody>
      </p:sp>
      <p:pic>
        <p:nvPicPr>
          <p:cNvPr id="8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16" b="18416"/>
          <a:stretch>
            <a:fillRect/>
          </a:stretch>
        </p:blipFill>
        <p:spPr>
          <a:xfrm>
            <a:off x="442816" y="1728000"/>
            <a:ext cx="8258368" cy="45360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6299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UČEBNICÍ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Uč. str.84</a:t>
            </a:r>
          </a:p>
          <a:p>
            <a:endParaRPr lang="cs-CZ" dirty="0"/>
          </a:p>
          <a:p>
            <a:r>
              <a:rPr lang="cs-CZ" dirty="0" smtClean="0"/>
              <a:t>Prostudujte mapu a uveďte, s kterými státy sousedila VMŘ.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75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Východofranská říše</a:t>
            </a:r>
          </a:p>
          <a:p>
            <a:r>
              <a:rPr lang="cs-CZ" dirty="0" smtClean="0"/>
              <a:t>Chorvatsko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 smtClean="0"/>
              <a:t>Kyjevská Rus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41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Rastislav přijal křesťanství z východu?</a:t>
            </a:r>
          </a:p>
          <a:p>
            <a:r>
              <a:rPr lang="cs-CZ" dirty="0" smtClean="0"/>
              <a:t>V čem spočívá význam VMŘ?</a:t>
            </a:r>
          </a:p>
          <a:p>
            <a:r>
              <a:rPr lang="cs-CZ" dirty="0" smtClean="0"/>
              <a:t>Jaké písmo se vyvinulo z cyrilice?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67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Rastislav přijal křesťanství z východu?</a:t>
            </a:r>
          </a:p>
          <a:p>
            <a:pPr lvl="1"/>
            <a:r>
              <a:rPr lang="cs-CZ" dirty="0" smtClean="0"/>
              <a:t>Hrozilo nebezpečí, že se Moravané dostanou do područí Východofranské říše.</a:t>
            </a:r>
          </a:p>
          <a:p>
            <a:r>
              <a:rPr lang="cs-CZ" dirty="0" smtClean="0"/>
              <a:t>V čem spočívá význam VMŘ?</a:t>
            </a:r>
          </a:p>
          <a:p>
            <a:pPr lvl="1"/>
            <a:r>
              <a:rPr lang="cs-CZ" dirty="0" smtClean="0"/>
              <a:t>Důležitá křižovatka obchodních cest z jihu na sever, vznik řady hradišť, přinesla křesťanství, zachovala slovanskou svébytnost při tlaku mocnějšího západního souseda.</a:t>
            </a:r>
          </a:p>
          <a:p>
            <a:r>
              <a:rPr lang="cs-CZ" dirty="0" smtClean="0"/>
              <a:t>Jaké písmo se vyvinulo z cyrilice?</a:t>
            </a:r>
          </a:p>
          <a:p>
            <a:pPr lvl="1"/>
            <a:r>
              <a:rPr lang="cs-CZ" dirty="0" smtClean="0"/>
              <a:t>Azbuka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placená školní licence zakoupená EOA Děčín</a:t>
            </a:r>
            <a:br>
              <a:rPr lang="cs-CZ" dirty="0" smtClean="0"/>
            </a:br>
            <a:r>
              <a:rPr lang="cs-CZ" dirty="0" smtClean="0"/>
              <a:t>Kolektiv autorů. Světové dějiny I. 3. vydání. Praha:</a:t>
            </a:r>
            <a:br>
              <a:rPr lang="cs-CZ" dirty="0" smtClean="0"/>
            </a:br>
            <a:r>
              <a:rPr lang="cs-CZ" dirty="0" smtClean="0"/>
              <a:t>Nakladatelství Fortuna, 2003</a:t>
            </a:r>
            <a:br>
              <a:rPr lang="cs-CZ" dirty="0" smtClean="0"/>
            </a:br>
            <a:r>
              <a:rPr lang="cs-CZ" dirty="0" smtClean="0"/>
              <a:t>ISBN: 80–7168–850-9</a:t>
            </a:r>
          </a:p>
          <a:p>
            <a:pPr lvl="1"/>
            <a:r>
              <a:rPr lang="cs-CZ" dirty="0" smtClean="0"/>
              <a:t>[cit. 2012-11-27] Autor: Volné dílo. Použito z:</a:t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http://cs.wikipedia.org/wiki/Soubor:Cyril_and_Methodius.jpg</a:t>
            </a:r>
            <a:endParaRPr lang="cs-CZ" dirty="0" smtClean="0"/>
          </a:p>
          <a:p>
            <a:pPr lvl="1"/>
            <a:r>
              <a:rPr lang="cs-CZ" dirty="0" smtClean="0"/>
              <a:t>[cit. 2012-11-27] Autor: Volné dílo. Použito z:</a:t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http://cs.wikipedia.org/wiki/Soubor:San_clemente_fresco.jpg</a:t>
            </a:r>
            <a:endParaRPr lang="cs-CZ" dirty="0" smtClean="0"/>
          </a:p>
          <a:p>
            <a:pPr lvl="1"/>
            <a:r>
              <a:rPr lang="cs-CZ" dirty="0" smtClean="0"/>
              <a:t>[cit. 2012-11-27] Autor: </a:t>
            </a:r>
            <a:r>
              <a:rPr lang="cs-CZ" dirty="0" err="1" smtClean="0"/>
              <a:t>Tankred</a:t>
            </a:r>
            <a:r>
              <a:rPr lang="cs-CZ" dirty="0" smtClean="0"/>
              <a:t>. Volné dílo. Použito z:</a:t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http://cs.wikipedia.org/wiki/Soubor:Great_moravia_svatopluk.png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50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rtin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martina</Template>
  <TotalTime>102</TotalTime>
  <Words>248</Words>
  <Application>Microsoft Office PowerPoint</Application>
  <PresentationFormat>Předvádění na obrazovce (4:3)</PresentationFormat>
  <Paragraphs>59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Wingdings</vt:lpstr>
      <vt:lpstr>Courier New</vt:lpstr>
      <vt:lpstr>Franklin Gothic Book</vt:lpstr>
      <vt:lpstr>Bodoni MT Condensed</vt:lpstr>
      <vt:lpstr>martina</vt:lpstr>
      <vt:lpstr>Prezentace aplikace PowerPoint</vt:lpstr>
      <vt:lpstr>Prezentace aplikace PowerPoint</vt:lpstr>
      <vt:lpstr>Velkomoravská říše</vt:lpstr>
      <vt:lpstr>Počátky Velké Moravy</vt:lpstr>
      <vt:lpstr>PŘIJETÍ KŘESŤANSTVÍ</vt:lpstr>
      <vt:lpstr>PŘIJETÍ KŘESŤANSTVÍ</vt:lpstr>
      <vt:lpstr>Cyril a Metoděj</vt:lpstr>
      <vt:lpstr>Cyril a Metoděj  v Římě</vt:lpstr>
      <vt:lpstr>ZMĚNA PANOVNÍKA</vt:lpstr>
      <vt:lpstr>Mapa Velké Moravy</vt:lpstr>
      <vt:lpstr>PRÁCE S UČEBNICÍ</vt:lpstr>
      <vt:lpstr>ŘEŠENÍ</vt:lpstr>
      <vt:lpstr>OTÁZKY</vt:lpstr>
      <vt:lpstr>ŘEŠENÍ</vt:lpstr>
      <vt:lpstr>Použité zdroje</vt:lpstr>
    </vt:vector>
  </TitlesOfParts>
  <Company>EOA Děčín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mtuckova</dc:creator>
  <cp:lastModifiedBy>Tučková Martina</cp:lastModifiedBy>
  <cp:revision>38</cp:revision>
  <dcterms:created xsi:type="dcterms:W3CDTF">2012-11-08T09:37:00Z</dcterms:created>
  <dcterms:modified xsi:type="dcterms:W3CDTF">2013-04-08T08:19:33Z</dcterms:modified>
</cp:coreProperties>
</file>