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31"/>
  </p:notesMasterIdLst>
  <p:sldIdLst>
    <p:sldId id="259" r:id="rId2"/>
    <p:sldId id="256" r:id="rId3"/>
    <p:sldId id="261" r:id="rId4"/>
    <p:sldId id="257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80" r:id="rId13"/>
    <p:sldId id="268" r:id="rId14"/>
    <p:sldId id="281" r:id="rId15"/>
    <p:sldId id="282" r:id="rId16"/>
    <p:sldId id="269" r:id="rId17"/>
    <p:sldId id="290" r:id="rId18"/>
    <p:sldId id="271" r:id="rId19"/>
    <p:sldId id="272" r:id="rId20"/>
    <p:sldId id="273" r:id="rId21"/>
    <p:sldId id="275" r:id="rId22"/>
    <p:sldId id="276" r:id="rId23"/>
    <p:sldId id="277" r:id="rId24"/>
    <p:sldId id="279" r:id="rId25"/>
    <p:sldId id="284" r:id="rId26"/>
    <p:sldId id="286" r:id="rId27"/>
    <p:sldId id="288" r:id="rId28"/>
    <p:sldId id="293" r:id="rId29"/>
    <p:sldId id="292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07" autoAdjust="0"/>
  </p:normalViewPr>
  <p:slideViewPr>
    <p:cSldViewPr>
      <p:cViewPr varScale="1">
        <p:scale>
          <a:sx n="69" d="100"/>
          <a:sy n="69" d="100"/>
        </p:scale>
        <p:origin x="-141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8DCA56-21B9-466D-92AA-14D9E9383F83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E9A640-E7E5-4F06-9D45-CED30547B7E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0336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Budovatelů 7- vila postavená v roce 1905 architektem </a:t>
            </a:r>
            <a:r>
              <a:rPr lang="cs-CZ" dirty="0" err="1" smtClean="0"/>
              <a:t>Arwedem</a:t>
            </a:r>
            <a:r>
              <a:rPr lang="cs-CZ" dirty="0" smtClean="0"/>
              <a:t> </a:t>
            </a:r>
            <a:r>
              <a:rPr lang="cs-CZ" dirty="0" err="1" smtClean="0"/>
              <a:t>Thamerem</a:t>
            </a:r>
            <a:r>
              <a:rPr lang="cs-CZ" dirty="0" smtClean="0"/>
              <a:t> – bohatá štukovaná secesní fasáda, okna v původní podobě, částečně jejich výplň tvoří vitráže.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E9A640-E7E5-4F06-9D45-CED30547B7E2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Komenského</a:t>
            </a:r>
            <a:r>
              <a:rPr lang="cs-CZ" baseline="0" dirty="0" smtClean="0"/>
              <a:t> 2 - o</a:t>
            </a:r>
            <a:r>
              <a:rPr lang="cs-CZ" dirty="0" smtClean="0"/>
              <a:t>bytný dům s obchody –postaven kolem roku 1900. Bohatá secesní výzdoba s prvky </a:t>
            </a:r>
            <a:r>
              <a:rPr lang="cs-CZ" dirty="0" err="1" smtClean="0"/>
              <a:t>neorenesance</a:t>
            </a:r>
            <a:r>
              <a:rPr lang="cs-CZ" dirty="0" smtClean="0"/>
              <a:t>. Okenní parapety jsou ozdobené maskami. Okna - původní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E9A640-E7E5-4F06-9D45-CED30547B7E2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Budovatelů 1 – obytný dům z roku 1908 ve stylu pražské secese podle návrhu architekta Václava </a:t>
            </a:r>
            <a:r>
              <a:rPr lang="cs-CZ" dirty="0" err="1" smtClean="0"/>
              <a:t>Vejricha</a:t>
            </a:r>
            <a:r>
              <a:rPr lang="cs-CZ" dirty="0" smtClean="0"/>
              <a:t>. Okna </a:t>
            </a:r>
            <a:r>
              <a:rPr lang="cs-CZ" smtClean="0"/>
              <a:t>- původní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E9A640-E7E5-4F06-9D45-CED30547B7E2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Městské divadlo  - postaveno r. 1906-07 známými vídeňskými architekty </a:t>
            </a:r>
            <a:r>
              <a:rPr lang="cs-CZ" dirty="0" err="1" smtClean="0"/>
              <a:t>Fellnerem</a:t>
            </a:r>
            <a:r>
              <a:rPr lang="cs-CZ" dirty="0" smtClean="0"/>
              <a:t> a </a:t>
            </a:r>
            <a:r>
              <a:rPr lang="cs-CZ" dirty="0" err="1" smtClean="0"/>
              <a:t>Helmerem</a:t>
            </a:r>
            <a:r>
              <a:rPr lang="cs-CZ" dirty="0" smtClean="0"/>
              <a:t>. Podobné stavby – v Německu(</a:t>
            </a:r>
            <a:r>
              <a:rPr lang="cs-CZ" dirty="0" err="1" smtClean="0"/>
              <a:t>Giessen</a:t>
            </a:r>
            <a:r>
              <a:rPr lang="cs-CZ" dirty="0" smtClean="0"/>
              <a:t>) a v Rakousku (</a:t>
            </a:r>
            <a:r>
              <a:rPr lang="cs-CZ" dirty="0" err="1" smtClean="0"/>
              <a:t>Klagenfurt</a:t>
            </a:r>
            <a:r>
              <a:rPr lang="cs-CZ" dirty="0" smtClean="0"/>
              <a:t>). Fasáda – reliéfní desky s vyobrazením antických divadelních scén a secesní masky.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E9A640-E7E5-4F06-9D45-CED30547B7E2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Městské divadlo – detail fasády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E9A640-E7E5-4F06-9D45-CED30547B7E2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Detail fasády divadla.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E9A640-E7E5-4F06-9D45-CED30547B7E2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Liberecká ulice 8 – obytný dům z roku 1913 – architekt Robert </a:t>
            </a:r>
            <a:r>
              <a:rPr lang="cs-CZ" dirty="0" err="1" smtClean="0"/>
              <a:t>Hemmrich</a:t>
            </a:r>
            <a:r>
              <a:rPr lang="cs-CZ" dirty="0" smtClean="0"/>
              <a:t> (pozdní secese).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E9A640-E7E5-4F06-9D45-CED30547B7E2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Ulice</a:t>
            </a:r>
            <a:r>
              <a:rPr lang="cs-CZ" baseline="0" dirty="0" smtClean="0"/>
              <a:t> Emilie Floriánové 12 – dům z roku 1914, pozdní secese s velkoplošnými reliéfy v přízemí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E9A640-E7E5-4F06-9D45-CED30547B7E2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Ulice</a:t>
            </a:r>
            <a:r>
              <a:rPr lang="cs-CZ" baseline="0" dirty="0" smtClean="0"/>
              <a:t> Emilie Floriánové 14, z roku 1902 – dům ve stylu domácí secese – Robert </a:t>
            </a:r>
            <a:r>
              <a:rPr lang="cs-CZ" baseline="0" dirty="0" err="1" smtClean="0"/>
              <a:t>Hemmrich</a:t>
            </a:r>
            <a:r>
              <a:rPr lang="cs-CZ" baseline="0" dirty="0" smtClean="0"/>
              <a:t>, maskový dekor na fasádě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E9A640-E7E5-4F06-9D45-CED30547B7E2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1854-76F9-413B-AA25-BEBB04D866C5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7C020FB1-4990-4471-8B5F-5814083414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1854-76F9-413B-AA25-BEBB04D866C5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20FB1-4990-4471-8B5F-5814083414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1854-76F9-413B-AA25-BEBB04D866C5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7C020FB1-4990-4471-8B5F-5814083414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1854-76F9-413B-AA25-BEBB04D866C5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20FB1-4990-4471-8B5F-5814083414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1854-76F9-413B-AA25-BEBB04D866C5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20FB1-4990-4471-8B5F-5814083414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1854-76F9-413B-AA25-BEBB04D866C5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20FB1-4990-4471-8B5F-5814083414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1854-76F9-413B-AA25-BEBB04D866C5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20FB1-4990-4471-8B5F-5814083414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1854-76F9-413B-AA25-BEBB04D866C5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20FB1-4990-4471-8B5F-5814083414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1854-76F9-413B-AA25-BEBB04D866C5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7C020FB1-4990-4471-8B5F-5814083414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1854-76F9-413B-AA25-BEBB04D866C5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20FB1-4990-4471-8B5F-5814083414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1854-76F9-413B-AA25-BEBB04D866C5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20FB1-4990-4471-8B5F-5814083414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F9D51854-76F9-413B-AA25-BEBB04D866C5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7C020FB1-4990-4471-8B5F-58140834147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1258888" y="1844675"/>
            <a:ext cx="6400800" cy="4608661"/>
          </a:xfrm>
          <a:prstGeom prst="rect">
            <a:avLst/>
          </a:prstGeom>
        </p:spPr>
        <p:txBody>
          <a:bodyPr/>
          <a:lstStyle/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ŠKOLA:		Gymnázium, Tanvald, Školní 305, příspěvková 			</a:t>
            </a:r>
            <a:r>
              <a:rPr lang="cs-CZ" sz="1200" kern="0" dirty="0" smtClean="0">
                <a:latin typeface="+mn-lt"/>
              </a:rPr>
              <a:t>	organizace</a:t>
            </a: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ČÍSLO PROJEKTU:	CZ.1.07/1.5.00/34.0434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NÁZEV PROJEKTU:	Šablony – Gymnázium </a:t>
            </a:r>
            <a:r>
              <a:rPr lang="cs-CZ" sz="1200" kern="0" dirty="0" err="1">
                <a:latin typeface="+mn-lt"/>
              </a:rPr>
              <a:t>Tanvald</a:t>
            </a: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ČÍSLO ŠABLONY:	III/2 Inovace a zkvalitnění výuky prostřednictvím 			</a:t>
            </a:r>
            <a:r>
              <a:rPr lang="cs-CZ" sz="1200" kern="0" dirty="0" smtClean="0">
                <a:latin typeface="+mn-lt"/>
              </a:rPr>
              <a:t>ICT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AUTOR</a:t>
            </a:r>
            <a:r>
              <a:rPr lang="cs-CZ" sz="1200" kern="0" dirty="0" smtClean="0">
                <a:latin typeface="+mn-lt"/>
              </a:rPr>
              <a:t>:                                     Mgr. </a:t>
            </a:r>
            <a:r>
              <a:rPr lang="cs-CZ" sz="1200" kern="0" dirty="0" err="1" smtClean="0">
                <a:latin typeface="+mn-lt"/>
              </a:rPr>
              <a:t>Matěásková</a:t>
            </a:r>
            <a:r>
              <a:rPr lang="cs-CZ" sz="1200" kern="0" dirty="0" smtClean="0">
                <a:latin typeface="+mn-lt"/>
              </a:rPr>
              <a:t> Hana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TEMATICKÁ OBLAST</a:t>
            </a:r>
            <a:r>
              <a:rPr lang="cs-CZ" sz="1200" kern="0" dirty="0" smtClean="0">
                <a:latin typeface="+mn-lt"/>
              </a:rPr>
              <a:t>:             Dějiny umění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NÁZEV </a:t>
            </a:r>
            <a:r>
              <a:rPr lang="cs-CZ" sz="1200" kern="0" dirty="0" err="1">
                <a:latin typeface="+mn-lt"/>
              </a:rPr>
              <a:t>DUMu</a:t>
            </a:r>
            <a:r>
              <a:rPr lang="cs-CZ" sz="1200" kern="0" dirty="0" smtClean="0">
                <a:latin typeface="+mn-lt"/>
              </a:rPr>
              <a:t>:                         Secese v našem regionu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POŘADOVÉ ČÍSLO </a:t>
            </a:r>
            <a:r>
              <a:rPr lang="cs-CZ" sz="1200" kern="0" dirty="0" err="1">
                <a:latin typeface="+mn-lt"/>
              </a:rPr>
              <a:t>DUMu</a:t>
            </a:r>
            <a:r>
              <a:rPr lang="cs-CZ" sz="1200" kern="0" dirty="0" smtClean="0">
                <a:latin typeface="+mn-lt"/>
              </a:rPr>
              <a:t>:   15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KÓD </a:t>
            </a:r>
            <a:r>
              <a:rPr lang="cs-CZ" sz="1200" kern="0" dirty="0" err="1">
                <a:latin typeface="+mn-lt"/>
              </a:rPr>
              <a:t>DUMu</a:t>
            </a:r>
            <a:r>
              <a:rPr lang="cs-CZ" sz="1200" kern="0" dirty="0" smtClean="0">
                <a:latin typeface="+mn-lt"/>
              </a:rPr>
              <a:t>:                             HM_Dějiny_umění_15</a:t>
            </a: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DATUM TVORBY</a:t>
            </a:r>
            <a:r>
              <a:rPr lang="cs-CZ" sz="1200" kern="0" dirty="0" smtClean="0">
                <a:latin typeface="+mn-lt"/>
              </a:rPr>
              <a:t>:                   13. března 2013</a:t>
            </a: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ANOTACE (ROČNÍK</a:t>
            </a:r>
            <a:r>
              <a:rPr lang="cs-CZ" sz="1200" kern="0" dirty="0" smtClean="0">
                <a:latin typeface="+mn-lt"/>
              </a:rPr>
              <a:t>):            Prezentace seznamující se secesní architekturou na Jablonecku ( v místě bydliště   </a:t>
            </a: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 smtClean="0">
                <a:latin typeface="+mn-lt"/>
              </a:rPr>
              <a:t>                                                   části studentů) a která motivuje ke spojení teoretického výkladu a praktického </a:t>
            </a: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 smtClean="0">
                <a:latin typeface="+mn-lt"/>
              </a:rPr>
              <a:t>                                                   úkolu pro studenty.</a:t>
            </a: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METODICKÝ POKYN</a:t>
            </a:r>
            <a:r>
              <a:rPr lang="cs-CZ" sz="1200" kern="0" dirty="0" smtClean="0">
                <a:latin typeface="+mn-lt"/>
              </a:rPr>
              <a:t>:            Pro lepší názornost prezentace obsahuje i nafocený postup práce pro praktický 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 smtClean="0"/>
              <a:t>                                                   úkol s popisem.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 smtClean="0"/>
              <a:t>                                                   Kvinta/1. ročník, Sexta/2.ročník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 smtClean="0"/>
              <a:t>.</a:t>
            </a:r>
            <a:endParaRPr lang="cs-CZ" sz="1200" kern="0" dirty="0">
              <a:latin typeface="+mn-lt"/>
            </a:endParaRPr>
          </a:p>
        </p:txBody>
      </p:sp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052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205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054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055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056" name="Picture 1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750" y="549275"/>
            <a:ext cx="503238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1000" y="3573016"/>
            <a:ext cx="8458200" cy="432048"/>
          </a:xfrm>
        </p:spPr>
        <p:txBody>
          <a:bodyPr>
            <a:noAutofit/>
          </a:bodyPr>
          <a:lstStyle/>
          <a:p>
            <a:r>
              <a:rPr lang="cs-CZ" sz="4000" dirty="0" smtClean="0"/>
              <a:t>Jablonec nad Nisou – město krásných secesních staveb</a:t>
            </a:r>
            <a:endParaRPr lang="cs-CZ" sz="40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Secese v našem regionu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620688"/>
            <a:ext cx="7772400" cy="864096"/>
          </a:xfrm>
        </p:spPr>
        <p:txBody>
          <a:bodyPr>
            <a:normAutofit/>
          </a:bodyPr>
          <a:lstStyle/>
          <a:p>
            <a:r>
              <a:rPr lang="cs-CZ" dirty="0" smtClean="0"/>
              <a:t>         Něco málo z 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844824"/>
            <a:ext cx="7772400" cy="417497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R. </a:t>
            </a:r>
            <a:r>
              <a:rPr lang="cs-CZ" b="1" dirty="0" smtClean="0"/>
              <a:t>1356</a:t>
            </a:r>
            <a:r>
              <a:rPr lang="cs-CZ" dirty="0" smtClean="0"/>
              <a:t> – první zmínky o Jablonci nad Nisou.</a:t>
            </a:r>
          </a:p>
          <a:p>
            <a:endParaRPr lang="cs-CZ" dirty="0" smtClean="0"/>
          </a:p>
          <a:p>
            <a:r>
              <a:rPr lang="cs-CZ" dirty="0" smtClean="0"/>
              <a:t>R. </a:t>
            </a:r>
            <a:r>
              <a:rPr lang="cs-CZ" b="1" dirty="0" smtClean="0"/>
              <a:t>1866</a:t>
            </a:r>
            <a:r>
              <a:rPr lang="cs-CZ" dirty="0" smtClean="0"/>
              <a:t> – Jablonec se stal městem.</a:t>
            </a:r>
          </a:p>
          <a:p>
            <a:endParaRPr lang="cs-CZ" dirty="0" smtClean="0"/>
          </a:p>
          <a:p>
            <a:r>
              <a:rPr lang="cs-CZ" dirty="0" smtClean="0"/>
              <a:t>R. </a:t>
            </a:r>
            <a:r>
              <a:rPr lang="cs-CZ" b="1" dirty="0" smtClean="0"/>
              <a:t>1906</a:t>
            </a:r>
            <a:r>
              <a:rPr lang="cs-CZ" dirty="0" smtClean="0"/>
              <a:t> – velmi bohaté město – spousta reprezentativních staveb. ( elegantní restaurace, honosné kavárny ,městské parky, divadlo).  V té době – v JBC žili převážně Němci a Židé. Ti zbohatli na rozvoji sklářského a šperkařského průmyslu. Chtěli se vlastním způsobem realizovat i v architektuře města a vzor našli v </a:t>
            </a:r>
            <a:r>
              <a:rPr lang="cs-CZ" b="1" dirty="0" smtClean="0"/>
              <a:t>secesi.  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Architekti Jablonecka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628800"/>
            <a:ext cx="7772400" cy="4391000"/>
          </a:xfrm>
        </p:spPr>
        <p:txBody>
          <a:bodyPr>
            <a:normAutofit lnSpcReduction="10000"/>
          </a:bodyPr>
          <a:lstStyle/>
          <a:p>
            <a:r>
              <a:rPr lang="cs-CZ" sz="2400" b="1" dirty="0" smtClean="0"/>
              <a:t>Architekti z Vídně </a:t>
            </a:r>
            <a:r>
              <a:rPr lang="cs-CZ" sz="2400" dirty="0" smtClean="0"/>
              <a:t>– Friedrich </a:t>
            </a:r>
            <a:r>
              <a:rPr lang="cs-CZ" sz="2400" dirty="0" err="1" smtClean="0"/>
              <a:t>Satz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                          -  </a:t>
            </a:r>
            <a:r>
              <a:rPr lang="cs-CZ" sz="2400" dirty="0" err="1" smtClean="0"/>
              <a:t>Fellner</a:t>
            </a:r>
            <a:r>
              <a:rPr lang="cs-CZ" sz="2400" dirty="0" smtClean="0"/>
              <a:t> a </a:t>
            </a:r>
            <a:r>
              <a:rPr lang="cs-CZ" sz="2400" dirty="0" err="1" smtClean="0"/>
              <a:t>Helmer</a:t>
            </a:r>
            <a:r>
              <a:rPr lang="cs-CZ" sz="2400" dirty="0" smtClean="0"/>
              <a:t> (společně navrhli asi 50 divadelních budov a jsou vedeni i jako architekti divadla v Jablonci).</a:t>
            </a:r>
          </a:p>
          <a:p>
            <a:r>
              <a:rPr lang="cs-CZ" sz="2400" b="1" dirty="0" smtClean="0"/>
              <a:t>Domácí architekti </a:t>
            </a:r>
            <a:r>
              <a:rPr lang="cs-CZ" sz="2400" dirty="0" smtClean="0"/>
              <a:t>– Josef </a:t>
            </a:r>
            <a:r>
              <a:rPr lang="cs-CZ" sz="2400" dirty="0" err="1" smtClean="0"/>
              <a:t>Zasche</a:t>
            </a:r>
            <a:r>
              <a:rPr lang="cs-CZ" sz="2400" dirty="0" smtClean="0"/>
              <a:t> (později se proslavil i v Praze)</a:t>
            </a:r>
          </a:p>
          <a:p>
            <a:pPr>
              <a:buNone/>
            </a:pPr>
            <a:r>
              <a:rPr lang="cs-CZ" sz="2400" dirty="0" smtClean="0"/>
              <a:t>                                       -  Robert </a:t>
            </a:r>
            <a:r>
              <a:rPr lang="cs-CZ" sz="2400" dirty="0" err="1" smtClean="0"/>
              <a:t>Hemmrich</a:t>
            </a:r>
            <a:r>
              <a:rPr lang="cs-CZ" sz="2400" dirty="0" smtClean="0"/>
              <a:t> – architekt bohatých </a:t>
            </a:r>
            <a:r>
              <a:rPr lang="cs-CZ" sz="2400" dirty="0" err="1" smtClean="0"/>
              <a:t>Jablonečanů</a:t>
            </a:r>
            <a:r>
              <a:rPr lang="cs-CZ" sz="2400" dirty="0" smtClean="0"/>
              <a:t> ( dekorace orientované na bižuterní vzory). Autor návrhu na městské lázně.</a:t>
            </a:r>
          </a:p>
          <a:p>
            <a:pPr>
              <a:buNone/>
            </a:pPr>
            <a:r>
              <a:rPr lang="cs-CZ" sz="2400" dirty="0" smtClean="0"/>
              <a:t>    </a:t>
            </a:r>
            <a:r>
              <a:rPr lang="cs-CZ" sz="2400" b="1" dirty="0" smtClean="0"/>
              <a:t>Do r. 1945 </a:t>
            </a:r>
            <a:r>
              <a:rPr lang="cs-CZ" sz="2400" dirty="0" smtClean="0"/>
              <a:t>– jablonecké stavby – v dobrém stavu. Potom došlo k vyhnání starousedlíků – modernizace budov – obrovské škody. Docházelo k osekávání ozdobného štuku, měnil se tvar oken atd.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Zajímavé historické stavby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772816"/>
            <a:ext cx="7772400" cy="424698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Ve starších částech města </a:t>
            </a:r>
            <a:r>
              <a:rPr lang="cs-CZ" dirty="0" smtClean="0"/>
              <a:t>– spousta domů z období kolem r. </a:t>
            </a:r>
            <a:r>
              <a:rPr lang="cs-CZ" dirty="0" smtClean="0">
                <a:solidFill>
                  <a:srgbClr val="FF0000"/>
                </a:solidFill>
              </a:rPr>
              <a:t>1900</a:t>
            </a:r>
            <a:r>
              <a:rPr lang="cs-CZ" dirty="0" smtClean="0"/>
              <a:t>. Tyto domy – bohatě dekorované figurami, maskami, nejrůznějšími zvířaty, motivy vavřínových listů, volných květin, kytic květin ve vázách, různých druhů stromů  (často – jabloně, jako symbol města), ornamenty ze šperkařského průmyslu.</a:t>
            </a:r>
          </a:p>
          <a:p>
            <a:endParaRPr lang="cs-CZ" dirty="0" smtClean="0"/>
          </a:p>
          <a:p>
            <a:r>
              <a:rPr lang="cs-CZ" dirty="0" smtClean="0"/>
              <a:t>Většina fasád je zhotovena ze </a:t>
            </a:r>
            <a:r>
              <a:rPr lang="cs-CZ" dirty="0" smtClean="0">
                <a:solidFill>
                  <a:srgbClr val="FF0000"/>
                </a:solidFill>
              </a:rPr>
              <a:t>štukové omítky</a:t>
            </a:r>
            <a:r>
              <a:rPr lang="cs-CZ" dirty="0" smtClean="0"/>
              <a:t>, z hmoty složené z vápna, sádry, zvířecí srsti a klihu. Toto zdobení – již od dob antiky, velký rozmach v období secese.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124744" y="476672"/>
            <a:ext cx="12529392" cy="86895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                 </a:t>
            </a:r>
            <a:r>
              <a:rPr lang="cs-CZ" sz="2400" dirty="0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      </a:t>
            </a:r>
            <a:r>
              <a:rPr lang="cs-CZ" sz="2700" dirty="0" smtClean="0"/>
              <a:t>Úkol pro studenty, který prověří zda studenti poznají secesní stavbu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556792"/>
            <a:ext cx="7772400" cy="4463008"/>
          </a:xfrm>
        </p:spPr>
        <p:txBody>
          <a:bodyPr>
            <a:normAutofit fontScale="47500" lnSpcReduction="20000"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 </a:t>
            </a:r>
            <a:r>
              <a:rPr lang="cs-CZ" sz="5100" dirty="0" smtClean="0"/>
              <a:t>Studenti se rozdělí do skupinek ( každá z nich by měla být vybavena fotoaparátem a mapou města Jablonce).</a:t>
            </a:r>
          </a:p>
          <a:p>
            <a:r>
              <a:rPr lang="cs-CZ" sz="5100" dirty="0" smtClean="0"/>
              <a:t>Vyučující seznámí studenty s ulicemi, kde se nachází větší množství secesních staveb.</a:t>
            </a:r>
          </a:p>
          <a:p>
            <a:r>
              <a:rPr lang="cs-CZ" sz="5100" dirty="0" smtClean="0"/>
              <a:t>Jednotlivé skupiny si vyberou oblast, kde budou pořizovat snímky secesních budov. </a:t>
            </a:r>
            <a:r>
              <a:rPr lang="cs-CZ" sz="5100" b="1" dirty="0" smtClean="0"/>
              <a:t>Úkolem je nafotit secesní stavby</a:t>
            </a:r>
            <a:r>
              <a:rPr lang="cs-CZ" sz="5100" dirty="0" smtClean="0"/>
              <a:t>, soustředit se na  dekor na fasádách, pořídit detailní záběr secesního ornamentu, všímat si tvaru oken, dveří, druhu omítky (pro Jablonec je typická tzv. </a:t>
            </a:r>
            <a:r>
              <a:rPr lang="cs-CZ" sz="5100" b="1" dirty="0" smtClean="0"/>
              <a:t>rýhovaná omítka </a:t>
            </a:r>
            <a:r>
              <a:rPr lang="cs-CZ" sz="5100" dirty="0" smtClean="0"/>
              <a:t>– vliv mnichovské secese).</a:t>
            </a:r>
          </a:p>
          <a:p>
            <a:r>
              <a:rPr lang="cs-CZ" sz="5100" dirty="0" smtClean="0"/>
              <a:t>Po návratu – prohlédnout fotografie, </a:t>
            </a:r>
            <a:r>
              <a:rPr lang="cs-CZ" sz="5100" b="1" dirty="0" smtClean="0"/>
              <a:t>určit na domech typické prvky secesní architektury</a:t>
            </a:r>
            <a:r>
              <a:rPr lang="cs-CZ" sz="5100" dirty="0" smtClean="0"/>
              <a:t>, případně porovnat v jakém stavu se tyto budovy nachází.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Ukázka č. 1</a:t>
            </a:r>
            <a:endParaRPr lang="cs-CZ" dirty="0"/>
          </a:p>
        </p:txBody>
      </p:sp>
      <p:pic>
        <p:nvPicPr>
          <p:cNvPr id="4" name="Zástupný symbol pro obsah 3" descr="IMG_2738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1752600" y="1484784"/>
            <a:ext cx="6096000" cy="496855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Ukázka č.2</a:t>
            </a:r>
            <a:endParaRPr lang="cs-CZ" dirty="0"/>
          </a:p>
        </p:txBody>
      </p:sp>
      <p:pic>
        <p:nvPicPr>
          <p:cNvPr id="4" name="Zástupný symbol pro obsah 3" descr="IMG_2750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1331640" y="1447800"/>
            <a:ext cx="6516960" cy="486152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Ukázka č. 3</a:t>
            </a:r>
            <a:endParaRPr lang="cs-CZ" dirty="0"/>
          </a:p>
        </p:txBody>
      </p:sp>
      <p:pic>
        <p:nvPicPr>
          <p:cNvPr id="4" name="Zástupný symbol pro obsah 3" descr="IMG_2736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1475656" y="1447800"/>
            <a:ext cx="6372944" cy="486152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Ukázka č. 4</a:t>
            </a:r>
            <a:endParaRPr lang="cs-CZ" dirty="0"/>
          </a:p>
        </p:txBody>
      </p:sp>
      <p:pic>
        <p:nvPicPr>
          <p:cNvPr id="4" name="Zástupný symbol pro obsah 3" descr="IMG_2754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971600" y="1484784"/>
            <a:ext cx="7128792" cy="504056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Ukázka č. 5</a:t>
            </a:r>
            <a:endParaRPr lang="cs-CZ" dirty="0"/>
          </a:p>
        </p:txBody>
      </p:sp>
      <p:pic>
        <p:nvPicPr>
          <p:cNvPr id="4" name="Zástupný symbol pro obsah 3" descr="IMG_2755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1115616" y="1628800"/>
            <a:ext cx="6804992" cy="493352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Ukázka č. 6</a:t>
            </a:r>
            <a:endParaRPr lang="cs-CZ" dirty="0"/>
          </a:p>
        </p:txBody>
      </p:sp>
      <p:pic>
        <p:nvPicPr>
          <p:cNvPr id="4" name="Zástupný symbol pro obsah 3" descr="IMG_1112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1115616" y="1556792"/>
            <a:ext cx="7128792" cy="475252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Ukázka č. 7</a:t>
            </a:r>
            <a:endParaRPr lang="cs-CZ" dirty="0"/>
          </a:p>
        </p:txBody>
      </p:sp>
      <p:pic>
        <p:nvPicPr>
          <p:cNvPr id="4" name="Zástupný symbol pro obsah 3" descr="IMG_2756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1115616" y="1447800"/>
            <a:ext cx="6912768" cy="47895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</a:t>
            </a:r>
            <a:endParaRPr lang="cs-CZ" dirty="0"/>
          </a:p>
        </p:txBody>
      </p:sp>
      <p:pic>
        <p:nvPicPr>
          <p:cNvPr id="4" name="Zástupný symbol pro obsah 3" descr="IMG_2762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1331640" y="1556792"/>
            <a:ext cx="6516960" cy="4752528"/>
          </a:xfrm>
        </p:spPr>
      </p:pic>
      <p:sp>
        <p:nvSpPr>
          <p:cNvPr id="5" name="TextovéPole 4"/>
          <p:cNvSpPr txBox="1"/>
          <p:nvPr/>
        </p:nvSpPr>
        <p:spPr>
          <a:xfrm>
            <a:off x="3275856" y="476672"/>
            <a:ext cx="39604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Ukázka č.8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Ukázka č. 9</a:t>
            </a:r>
            <a:endParaRPr lang="cs-CZ" dirty="0"/>
          </a:p>
        </p:txBody>
      </p:sp>
      <p:pic>
        <p:nvPicPr>
          <p:cNvPr id="4" name="Zástupný symbol pro obsah 3" descr="IMG_2766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1259632" y="1772816"/>
            <a:ext cx="6624736" cy="4572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            Následný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556792"/>
            <a:ext cx="7772400" cy="4463008"/>
          </a:xfrm>
        </p:spPr>
        <p:txBody>
          <a:bodyPr>
            <a:normAutofit/>
          </a:bodyPr>
          <a:lstStyle/>
          <a:p>
            <a:r>
              <a:rPr lang="cs-CZ" dirty="0" smtClean="0"/>
              <a:t>Na hodinu výtvarné výchovy si studenti donesou – náčrtník, tužku, nůžky, 2 čtvrtky, lepidlo Herkules.</a:t>
            </a:r>
          </a:p>
          <a:p>
            <a:endParaRPr lang="cs-CZ" dirty="0" smtClean="0"/>
          </a:p>
          <a:p>
            <a:r>
              <a:rPr lang="cs-CZ" dirty="0" smtClean="0"/>
              <a:t>Úkolem je vytvořit vlastní návrh na secesní ornament a navrhnout jednoduchou maketu přední stěny secesního domu. Práce ve skupinách urychlí splnění úkolu.</a:t>
            </a:r>
          </a:p>
          <a:p>
            <a:endParaRPr lang="cs-CZ" dirty="0" smtClean="0"/>
          </a:p>
          <a:p>
            <a:r>
              <a:rPr lang="cs-CZ" dirty="0" smtClean="0"/>
              <a:t>Dále je potřeba tiskařská barva , jednoduchý grafický lis a velký karton podle toho jak velký secesní dům kdo bude chtít vytvořit.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Postup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Ornament pracuje s </a:t>
            </a:r>
            <a:r>
              <a:rPr lang="cs-CZ" b="1" dirty="0" smtClean="0"/>
              <a:t>rytmickým řazením </a:t>
            </a:r>
            <a:r>
              <a:rPr lang="cs-CZ" dirty="0" smtClean="0"/>
              <a:t>prvků v ploše.</a:t>
            </a:r>
          </a:p>
          <a:p>
            <a:r>
              <a:rPr lang="cs-CZ" dirty="0" smtClean="0"/>
              <a:t>Tyto prvky, části ornamentu je potřeba nejprve </a:t>
            </a:r>
            <a:r>
              <a:rPr lang="cs-CZ" b="1" dirty="0" smtClean="0"/>
              <a:t>navrhnout</a:t>
            </a:r>
            <a:r>
              <a:rPr lang="cs-CZ" dirty="0" smtClean="0"/>
              <a:t>, </a:t>
            </a:r>
            <a:r>
              <a:rPr lang="cs-CZ" b="1" dirty="0" smtClean="0"/>
              <a:t>rozkreslit</a:t>
            </a:r>
            <a:r>
              <a:rPr lang="cs-CZ" dirty="0" smtClean="0"/>
              <a:t>, následně pak </a:t>
            </a:r>
            <a:r>
              <a:rPr lang="cs-CZ" b="1" dirty="0" smtClean="0"/>
              <a:t>zjednodušit</a:t>
            </a:r>
            <a:r>
              <a:rPr lang="cs-CZ" dirty="0" smtClean="0"/>
              <a:t> tvar linie tak, aby šla </a:t>
            </a:r>
            <a:r>
              <a:rPr lang="cs-CZ" b="1" dirty="0" smtClean="0"/>
              <a:t>vystřihnout</a:t>
            </a:r>
            <a:r>
              <a:rPr lang="cs-CZ" dirty="0" smtClean="0"/>
              <a:t> a </a:t>
            </a:r>
            <a:r>
              <a:rPr lang="cs-CZ" b="1" dirty="0" smtClean="0"/>
              <a:t>nalepit</a:t>
            </a:r>
            <a:r>
              <a:rPr lang="cs-CZ" dirty="0" smtClean="0"/>
              <a:t>.</a:t>
            </a:r>
          </a:p>
          <a:p>
            <a:r>
              <a:rPr lang="cs-CZ" dirty="0" smtClean="0"/>
              <a:t> Ornament se snadněji vytvoří tak, že se nakreslí na přehnutou čtvrtku vždy jen polovina ornamentu, vystřihne se, rozloží podle </a:t>
            </a:r>
            <a:r>
              <a:rPr lang="cs-CZ" b="1" dirty="0" smtClean="0"/>
              <a:t>osy souměrnosti </a:t>
            </a:r>
            <a:r>
              <a:rPr lang="cs-CZ" dirty="0" smtClean="0"/>
              <a:t>a dále se s ním pracuje – dá se otáčet, naklánět pod různým úhlem, využít pozitiv a negativ atd.</a:t>
            </a:r>
          </a:p>
          <a:p>
            <a:r>
              <a:rPr lang="cs-CZ" dirty="0" smtClean="0"/>
              <a:t>Po vytvoření optimální kombinace se jednotlivé části ornamentu nalepí, </a:t>
            </a:r>
            <a:r>
              <a:rPr lang="cs-CZ" b="1" dirty="0" smtClean="0"/>
              <a:t>natřou se tiskařskou barvou pomocí válečku </a:t>
            </a:r>
            <a:r>
              <a:rPr lang="cs-CZ" dirty="0" smtClean="0"/>
              <a:t>a může se tisknout potřebný počet ornamentů nad okna nebo dveře, většinou několik barevných variant. </a:t>
            </a:r>
          </a:p>
          <a:p>
            <a:r>
              <a:rPr lang="cs-CZ" dirty="0" smtClean="0"/>
              <a:t>Dále studenti navrhnou okna a dveře.</a:t>
            </a:r>
          </a:p>
          <a:p>
            <a:r>
              <a:rPr lang="cs-CZ" dirty="0" smtClean="0"/>
              <a:t>Nakonec se sestaví  celá přední strana secesní budovy.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  Volné linie v ploše – první návrhy</a:t>
            </a:r>
            <a:endParaRPr lang="cs-CZ" dirty="0"/>
          </a:p>
        </p:txBody>
      </p:sp>
      <p:pic>
        <p:nvPicPr>
          <p:cNvPr id="4" name="Zástupný symbol pro obsah 3" descr="IMG_2727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043608" y="1447800"/>
            <a:ext cx="6984776" cy="4572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Volné linie v ploše</a:t>
            </a:r>
            <a:endParaRPr lang="cs-CZ" dirty="0"/>
          </a:p>
        </p:txBody>
      </p:sp>
      <p:pic>
        <p:nvPicPr>
          <p:cNvPr id="4" name="Zástupný symbol pro obsah 3" descr="IMG_2726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556792"/>
            <a:ext cx="7416824" cy="4572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Vystřihování tvarů</a:t>
            </a:r>
            <a:endParaRPr lang="cs-CZ" dirty="0"/>
          </a:p>
        </p:txBody>
      </p:sp>
      <p:pic>
        <p:nvPicPr>
          <p:cNvPr id="4" name="Zástupný symbol pro obsah 3" descr="IMG_2729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187624" y="1447800"/>
            <a:ext cx="6912768" cy="4572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      Vystřihování a tvoření ornamentů </a:t>
            </a:r>
            <a:endParaRPr lang="cs-CZ" dirty="0"/>
          </a:p>
        </p:txBody>
      </p:sp>
      <p:pic>
        <p:nvPicPr>
          <p:cNvPr id="4" name="Zástupný symbol pro obsah 3" descr="IMG_2730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187624" y="1447800"/>
            <a:ext cx="6912768" cy="4572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Hra s pozitivem a negativem</a:t>
            </a:r>
            <a:endParaRPr lang="cs-CZ" dirty="0"/>
          </a:p>
        </p:txBody>
      </p:sp>
      <p:pic>
        <p:nvPicPr>
          <p:cNvPr id="4" name="Zástupný symbol pro obsah 3" descr="IMG_2725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259632" y="1447800"/>
            <a:ext cx="6840760" cy="4572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651304" cy="93610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     </a:t>
            </a:r>
            <a:r>
              <a:rPr lang="cs-CZ" sz="2200" dirty="0" smtClean="0"/>
              <a:t>Hra s prvky, natáčení, přesunování, hledání optimálního</a:t>
            </a:r>
            <a:br>
              <a:rPr lang="cs-CZ" sz="2200" dirty="0" smtClean="0"/>
            </a:br>
            <a:r>
              <a:rPr lang="cs-CZ" sz="2200" dirty="0" smtClean="0"/>
              <a:t>                    seskupení prvků pro ornament                             </a:t>
            </a:r>
            <a:endParaRPr lang="cs-CZ" sz="2200" dirty="0"/>
          </a:p>
        </p:txBody>
      </p:sp>
      <p:pic>
        <p:nvPicPr>
          <p:cNvPr id="4" name="Zástupný symbol pro obsah 3" descr="IMG_2723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043608" y="1447800"/>
            <a:ext cx="7272808" cy="4572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778098"/>
          </a:xfrm>
        </p:spPr>
        <p:txBody>
          <a:bodyPr/>
          <a:lstStyle/>
          <a:p>
            <a:r>
              <a:rPr lang="cs-CZ" dirty="0" smtClean="0"/>
              <a:t>       </a:t>
            </a:r>
            <a:r>
              <a:rPr lang="cs-CZ" sz="2800" dirty="0" smtClean="0"/>
              <a:t>Skoro již hotový ornament, připravený k tisku.</a:t>
            </a:r>
            <a:endParaRPr lang="cs-CZ" sz="2800" dirty="0"/>
          </a:p>
        </p:txBody>
      </p:sp>
      <p:pic>
        <p:nvPicPr>
          <p:cNvPr id="4" name="Zástupný symbol pro obsah 3" descr="IMG_2731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403648" y="1447800"/>
            <a:ext cx="6444952" cy="4572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88640"/>
            <a:ext cx="9001000" cy="106613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</a:t>
            </a:r>
            <a:r>
              <a:rPr lang="cs-CZ" sz="3100" dirty="0" smtClean="0"/>
              <a:t>Nátěr ornamentu tiskařskou barvou</a:t>
            </a:r>
            <a:br>
              <a:rPr lang="cs-CZ" sz="3100" dirty="0" smtClean="0"/>
            </a:br>
            <a:r>
              <a:rPr lang="cs-CZ" sz="3100" dirty="0" smtClean="0"/>
              <a:t>   (toto je obloukovitý ornament nad dveře)</a:t>
            </a:r>
            <a:r>
              <a:rPr lang="cs-CZ" dirty="0" smtClean="0"/>
              <a:t>		</a:t>
            </a:r>
            <a:endParaRPr lang="cs-CZ" dirty="0"/>
          </a:p>
        </p:txBody>
      </p:sp>
      <p:pic>
        <p:nvPicPr>
          <p:cNvPr id="4" name="Zástupný symbol pro obsah 3" descr="IMG_2775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043608" y="1556792"/>
            <a:ext cx="7344816" cy="475252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Tisk z papírové matrice na lisu</a:t>
            </a:r>
            <a:endParaRPr lang="cs-CZ" dirty="0"/>
          </a:p>
        </p:txBody>
      </p:sp>
      <p:pic>
        <p:nvPicPr>
          <p:cNvPr id="4" name="Zástupný symbol pro obsah 3" descr="IMG_2778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259632" y="1556792"/>
            <a:ext cx="6840760" cy="46085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Barevné varianty tisků</a:t>
            </a:r>
            <a:endParaRPr lang="cs-CZ" dirty="0"/>
          </a:p>
        </p:txBody>
      </p:sp>
      <p:pic>
        <p:nvPicPr>
          <p:cNvPr id="4" name="Zástupný symbol pro obsah 3" descr="IMG_2772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043608" y="1556792"/>
            <a:ext cx="6804992" cy="468052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         </a:t>
            </a:r>
            <a:r>
              <a:rPr lang="cs-CZ" sz="3600" dirty="0" smtClean="0"/>
              <a:t>Skoro již hotová přední strana domu</a:t>
            </a:r>
            <a:endParaRPr lang="cs-CZ" sz="3600" dirty="0"/>
          </a:p>
        </p:txBody>
      </p:sp>
      <p:pic>
        <p:nvPicPr>
          <p:cNvPr id="4" name="Zástupný symbol pro obsah 3" descr="IMG_2780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475656" y="1556792"/>
            <a:ext cx="6372944" cy="468052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/>
          <a:lstStyle/>
          <a:p>
            <a:r>
              <a:rPr lang="cs-CZ" dirty="0" smtClean="0"/>
              <a:t>                    ZDROJE -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KLEIN, </a:t>
            </a:r>
            <a:r>
              <a:rPr lang="cs-CZ" dirty="0" err="1" smtClean="0"/>
              <a:t>Dieter</a:t>
            </a:r>
            <a:r>
              <a:rPr lang="cs-CZ" dirty="0" smtClean="0"/>
              <a:t>; HÖLZ, Robert. </a:t>
            </a:r>
            <a:r>
              <a:rPr lang="cs-CZ" i="1" dirty="0" smtClean="0"/>
              <a:t>100 Jabloneckých krás</a:t>
            </a:r>
            <a:r>
              <a:rPr lang="cs-CZ" dirty="0" smtClean="0"/>
              <a:t>. Mnichov: </a:t>
            </a:r>
            <a:r>
              <a:rPr lang="cs-CZ" dirty="0" err="1" smtClean="0"/>
              <a:t>Verlag</a:t>
            </a:r>
            <a:r>
              <a:rPr lang="cs-CZ" dirty="0" smtClean="0"/>
              <a:t> </a:t>
            </a:r>
            <a:r>
              <a:rPr lang="cs-CZ" dirty="0" err="1" smtClean="0"/>
              <a:t>Isar</a:t>
            </a:r>
            <a:r>
              <a:rPr lang="cs-CZ" dirty="0" smtClean="0"/>
              <a:t>-Media, 2012, ISBN 978-3-9814668-2-</a:t>
            </a:r>
          </a:p>
          <a:p>
            <a:r>
              <a:rPr lang="cs-CZ" dirty="0" smtClean="0"/>
              <a:t>Uveřejněné fotografie – vlastní fotoarchiv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1770</TotalTime>
  <Words>929</Words>
  <Application>Microsoft Office PowerPoint</Application>
  <PresentationFormat>Předvádění na obrazovce (4:3)</PresentationFormat>
  <Paragraphs>103</Paragraphs>
  <Slides>29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Jmění</vt:lpstr>
      <vt:lpstr>Prezentace aplikace PowerPoint</vt:lpstr>
      <vt:lpstr>Secese v našem regionu</vt:lpstr>
      <vt:lpstr>         Něco málo z historie</vt:lpstr>
      <vt:lpstr>          Architekti Jablonecka</vt:lpstr>
      <vt:lpstr>    Zajímavé historické stavby</vt:lpstr>
      <vt:lpstr>                                             Úkol pro studenty, který prověří zda studenti poznají secesní stavbu</vt:lpstr>
      <vt:lpstr>                 Ukázka č. 1</vt:lpstr>
      <vt:lpstr>                Ukázka č.2</vt:lpstr>
      <vt:lpstr>              Ukázka č. 3</vt:lpstr>
      <vt:lpstr>                 Ukázka č. 4</vt:lpstr>
      <vt:lpstr>                Ukázka č. 5</vt:lpstr>
      <vt:lpstr>                 Ukázka č. 6</vt:lpstr>
      <vt:lpstr>               Ukázka č. 7</vt:lpstr>
      <vt:lpstr>       </vt:lpstr>
      <vt:lpstr>                Ukázka č. 9</vt:lpstr>
      <vt:lpstr>              Následný úkol</vt:lpstr>
      <vt:lpstr>               Postup práce</vt:lpstr>
      <vt:lpstr>        Volné linie v ploše – první návrhy</vt:lpstr>
      <vt:lpstr>            Volné linie v ploše</vt:lpstr>
      <vt:lpstr>            Vystřihování tvarů</vt:lpstr>
      <vt:lpstr>      Vystřihování a tvoření ornamentů </vt:lpstr>
      <vt:lpstr>      Hra s pozitivem a negativem</vt:lpstr>
      <vt:lpstr>           Hra s prvky, natáčení, přesunování, hledání optimálního                     seskupení prvků pro ornament                             </vt:lpstr>
      <vt:lpstr>       Skoro již hotový ornament, připravený k tisku.</vt:lpstr>
      <vt:lpstr>     Nátěr ornamentu tiskařskou barvou    (toto je obloukovitý ornament nad dveře)  </vt:lpstr>
      <vt:lpstr>   Tisk z papírové matrice na lisu</vt:lpstr>
      <vt:lpstr>       Barevné varianty tisků</vt:lpstr>
      <vt:lpstr>         Skoro již hotová přední strana domu</vt:lpstr>
      <vt:lpstr>                    ZDROJE -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Secese v našem regionu</dc:title>
  <dc:creator>Hana</dc:creator>
  <cp:lastModifiedBy>Iva Herrmannová</cp:lastModifiedBy>
  <cp:revision>81</cp:revision>
  <dcterms:created xsi:type="dcterms:W3CDTF">2013-02-26T19:23:33Z</dcterms:created>
  <dcterms:modified xsi:type="dcterms:W3CDTF">2013-04-16T08:19:56Z</dcterms:modified>
</cp:coreProperties>
</file>