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9" r:id="rId2"/>
    <p:sldId id="256" r:id="rId3"/>
    <p:sldId id="261" r:id="rId4"/>
    <p:sldId id="263" r:id="rId5"/>
    <p:sldId id="283" r:id="rId6"/>
    <p:sldId id="265" r:id="rId7"/>
    <p:sldId id="266" r:id="rId8"/>
    <p:sldId id="267" r:id="rId9"/>
    <p:sldId id="268" r:id="rId10"/>
    <p:sldId id="269" r:id="rId11"/>
    <p:sldId id="274" r:id="rId12"/>
    <p:sldId id="270" r:id="rId13"/>
    <p:sldId id="271" r:id="rId14"/>
    <p:sldId id="272" r:id="rId15"/>
    <p:sldId id="276" r:id="rId16"/>
    <p:sldId id="282" r:id="rId17"/>
    <p:sldId id="278" r:id="rId18"/>
    <p:sldId id="280" r:id="rId19"/>
    <p:sldId id="281" r:id="rId20"/>
    <p:sldId id="27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19D966-6C5C-46BF-81F5-C32183DBF1C0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C7E08D-4D5D-4725-85C6-D3412EDDCB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204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B. Kubišta   1904-5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7E08D-4D5D-4725-85C6-D3412EDDCBE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B. Kubišta    1912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7E08D-4D5D-4725-85C6-D3412EDDCBE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B. Kubišta   1912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7E08D-4D5D-4725-85C6-D3412EDDCBE3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B. Kubišta   1911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7E08D-4D5D-4725-85C6-D3412EDDCBE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B. Kubišta    1911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7E08D-4D5D-4725-85C6-D3412EDDCBE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B. Kubišta   1912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7E08D-4D5D-4725-85C6-D3412EDDCBE3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7E08D-4D5D-4725-85C6-D3412EDDCBE3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1911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C7E08D-4D5D-4725-85C6-D3412EDDCBE3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2141F1-C8CB-42C0-914A-735E1C2CE052}" type="datetimeFigureOut">
              <a:rPr lang="cs-CZ" smtClean="0"/>
              <a:pPr/>
              <a:t>16.4.2013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6D9833-1061-438E-A168-05711AA90E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66&amp;bih=643&amp;q=Emil+Filla&amp;oq=Emil+Filla&amp;gs_l=img.12..0l7.2805.7172.0.9166.10.6.0.4.4.0.203.618.4j1j1.6.0...0.0...1ac.1.9.img.vxAEVcfHZCU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66&amp;bih=667&amp;q=Josef+%C4%8Capek&amp;oq=Josef+%C4%8Capek&amp;gs_l=img.12..0l10.10804.32342.0.36463.13.8.1.4.4.0.172.1087.0j8.8.0...0.0...1ac.1.5.img.l8cUSXBzSOw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66&amp;bih=667&amp;q=V%C3%A1clav+%C5%A0p%C3%A1la&amp;oq=V%C3%A1clav+%C5%A0p%C3%A1la&amp;gs_l=img.12..0l2j0i24l8.2788.10294.0.13369.12.8.0.4.4.0.316.1309.0j7j0j1.8.0...0.0...1ac.1.5.img.AKljCo91KKs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Z%C3%A1ti%C5%A1%C3%AD_s_v%C3%A1zami.jpg" TargetMode="External"/><Relationship Id="rId3" Type="http://schemas.openxmlformats.org/officeDocument/2006/relationships/hyperlink" Target="http://commons.wikimedia.org/wiki/File:Bohumil_Kubi%C5%A1ta_-_Soldier.JPG" TargetMode="External"/><Relationship Id="rId7" Type="http://schemas.openxmlformats.org/officeDocument/2006/relationships/hyperlink" Target="http://commons.wikimedia.org/wiki/File:Kubi%C5%A1taStillifewithskull.jpg" TargetMode="External"/><Relationship Id="rId2" Type="http://schemas.openxmlformats.org/officeDocument/2006/relationships/hyperlink" Target="http://commons.wikimedia.org/wiki/File:Kubista,_Bohumil_-_vlastni_podobizna_se_zalozenyma_rukama_(1904-05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ohumil_Kubi%C5%A1ta_-_Women_in_Bath.JPG" TargetMode="External"/><Relationship Id="rId5" Type="http://schemas.openxmlformats.org/officeDocument/2006/relationships/hyperlink" Target="http://commons.wikimedia.org/wiki/File:Kubista,_Bohumil_-_Pierot_(1911).jpg" TargetMode="External"/><Relationship Id="rId4" Type="http://schemas.openxmlformats.org/officeDocument/2006/relationships/hyperlink" Target="http://commons.wikimedia.org/wiki/File:Bohumil_kubista_Hypnotiser.jpg" TargetMode="External"/><Relationship Id="rId9" Type="http://schemas.openxmlformats.org/officeDocument/2006/relationships/hyperlink" Target="http://commons.wikimedia.org/wiki/File:Bohumil-kubista-dvojnik-191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971600" y="1844675"/>
            <a:ext cx="6688088" cy="4464645"/>
          </a:xfrm>
          <a:prstGeom prst="rect">
            <a:avLst/>
          </a:prstGeom>
        </p:spPr>
        <p:txBody>
          <a:bodyPr/>
          <a:lstStyle/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ŠKOLA:		Gymnázium, Tanvald, Školní 305, příspěvková 			</a:t>
            </a:r>
            <a:r>
              <a:rPr lang="cs-CZ" sz="1200" kern="0" dirty="0" smtClean="0">
                <a:latin typeface="+mn-lt"/>
              </a:rPr>
              <a:t>	organizace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ČÍSLO PROJEKTU:	CZ.1.07/1.5.00/34.0434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NÁZEV PROJEKTU:	Šablony – Gymnázium </a:t>
            </a:r>
            <a:r>
              <a:rPr lang="cs-CZ" sz="1200" kern="0" dirty="0" err="1">
                <a:latin typeface="+mn-lt"/>
              </a:rPr>
              <a:t>Tanvald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ČÍSLO ŠABLONY:	III/2 Inovace a zkvalitnění výuky prostřednictvím 			</a:t>
            </a:r>
            <a:r>
              <a:rPr lang="cs-CZ" sz="1200" kern="0" dirty="0" smtClean="0">
                <a:latin typeface="+mn-lt"/>
              </a:rPr>
              <a:t>ICT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AUTOR</a:t>
            </a:r>
            <a:r>
              <a:rPr lang="cs-CZ" sz="1200" kern="0" dirty="0" smtClean="0">
                <a:latin typeface="+mn-lt"/>
              </a:rPr>
              <a:t>:                                      Mgr</a:t>
            </a:r>
            <a:r>
              <a:rPr lang="cs-CZ" sz="1200" kern="0" dirty="0" smtClean="0"/>
              <a:t>. </a:t>
            </a:r>
            <a:r>
              <a:rPr lang="cs-CZ" sz="1200" kern="0" dirty="0" err="1" smtClean="0"/>
              <a:t>Matěásková</a:t>
            </a:r>
            <a:r>
              <a:rPr lang="cs-CZ" sz="1200" kern="0" dirty="0" smtClean="0"/>
              <a:t> Hana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TEMATICKÁ OBLAST</a:t>
            </a:r>
            <a:r>
              <a:rPr lang="cs-CZ" sz="1200" kern="0" dirty="0" smtClean="0">
                <a:latin typeface="+mn-lt"/>
              </a:rPr>
              <a:t>:               Dějiny  umění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NÁZEV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                    Český  kubismus – E. Filla, B. Kubišta, J. Čapek, V. </a:t>
            </a:r>
            <a:r>
              <a:rPr lang="cs-CZ" sz="1200" kern="0" dirty="0" err="1" smtClean="0">
                <a:latin typeface="+mn-lt"/>
              </a:rPr>
              <a:t>Špála</a:t>
            </a:r>
            <a:r>
              <a:rPr lang="cs-CZ" sz="1200" kern="0" dirty="0" smtClean="0">
                <a:latin typeface="+mn-lt"/>
              </a:rPr>
              <a:t>, A. Procházka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POŘADOVÉ ČÍSLO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18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KÓD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                        HM_Dějiny_umění_18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DATUM TVORBY</a:t>
            </a:r>
            <a:r>
              <a:rPr lang="cs-CZ" sz="1200" kern="0" dirty="0" smtClean="0">
                <a:latin typeface="+mn-lt"/>
              </a:rPr>
              <a:t>:                      3. března 2013</a:t>
            </a: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ANOTACE (ROČNÍK</a:t>
            </a:r>
            <a:r>
              <a:rPr lang="cs-CZ" sz="1200" kern="0" dirty="0" smtClean="0">
                <a:latin typeface="+mn-lt"/>
              </a:rPr>
              <a:t>):                Prezentace sloužící jako textová a obrazová předloha při výuce dějin 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 smtClean="0"/>
              <a:t>          u</a:t>
            </a:r>
            <a:r>
              <a:rPr lang="cs-CZ" sz="1200" kern="0" dirty="0" smtClean="0">
                <a:latin typeface="+mn-lt"/>
              </a:rPr>
              <a:t>mění na téma kubismus. Poskytuje přehled o  tvorbě nejvýznamnějších představitelů </a:t>
            </a:r>
            <a:r>
              <a:rPr lang="cs-CZ" sz="1200" kern="0" dirty="0" smtClean="0"/>
              <a:t> če</a:t>
            </a:r>
            <a:r>
              <a:rPr lang="cs-CZ" sz="1200" kern="0" dirty="0" smtClean="0">
                <a:latin typeface="+mn-lt"/>
              </a:rPr>
              <a:t>ského kubismu jakými jsou – E. Filla, B. Kubišta, J. Čapek, V. </a:t>
            </a:r>
            <a:r>
              <a:rPr lang="cs-CZ" sz="1200" kern="0" dirty="0" err="1" smtClean="0">
                <a:latin typeface="+mn-lt"/>
              </a:rPr>
              <a:t>Špála</a:t>
            </a:r>
            <a:r>
              <a:rPr lang="cs-CZ" sz="1200" kern="0" dirty="0" smtClean="0">
                <a:latin typeface="+mn-lt"/>
              </a:rPr>
              <a:t>, A. Procházka.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spcBef>
                <a:spcPct val="20000"/>
              </a:spcBef>
              <a:defRPr/>
            </a:pPr>
            <a:r>
              <a:rPr lang="cs-CZ" sz="1200" kern="0" dirty="0">
                <a:latin typeface="+mn-lt"/>
              </a:rPr>
              <a:t>METODICKÝ POKYN</a:t>
            </a:r>
            <a:r>
              <a:rPr lang="cs-CZ" sz="1200" kern="0" dirty="0" smtClean="0">
                <a:latin typeface="+mn-lt"/>
              </a:rPr>
              <a:t>:               Kvinta/1.ročník, Sexta/2.ročník</a:t>
            </a:r>
            <a:endParaRPr lang="cs-CZ" sz="1200" kern="0" dirty="0">
              <a:latin typeface="+mn-lt"/>
            </a:endParaRP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Český kubismus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Emil Filla, Bohumil Kubišta</a:t>
            </a:r>
          </a:p>
          <a:p>
            <a:r>
              <a:rPr lang="cs-CZ" b="1" dirty="0" smtClean="0"/>
              <a:t>Josef Čapek, Václav </a:t>
            </a:r>
            <a:r>
              <a:rPr lang="cs-CZ" b="1" dirty="0" err="1" smtClean="0"/>
              <a:t>Špála</a:t>
            </a:r>
            <a:r>
              <a:rPr lang="cs-CZ" b="1" dirty="0" smtClean="0"/>
              <a:t>, Antonín Procházka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76672"/>
            <a:ext cx="8229600" cy="1152128"/>
          </a:xfrm>
        </p:spPr>
        <p:txBody>
          <a:bodyPr/>
          <a:lstStyle/>
          <a:p>
            <a:pPr eaLnBrk="1" hangingPunct="1"/>
            <a:r>
              <a:rPr lang="cs-CZ" dirty="0" smtClean="0"/>
              <a:t>Charakteristika českého kubismu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132856"/>
            <a:ext cx="8229600" cy="4085382"/>
          </a:xfrm>
        </p:spPr>
        <p:txBody>
          <a:bodyPr/>
          <a:lstStyle/>
          <a:p>
            <a:pPr eaLnBrk="1" hangingPunct="1"/>
            <a:r>
              <a:rPr lang="cs-CZ" sz="2000" b="1" dirty="0" smtClean="0"/>
              <a:t>Únor 1911- </a:t>
            </a:r>
            <a:r>
              <a:rPr lang="cs-CZ" sz="2000" dirty="0" smtClean="0"/>
              <a:t>střet starších umělců s mladými ve spolku Mánes. Mladí výtvarníci založili  </a:t>
            </a:r>
            <a:r>
              <a:rPr lang="cs-CZ" sz="2000" b="1" dirty="0" smtClean="0"/>
              <a:t>Skupinu výtvarných umělců</a:t>
            </a:r>
            <a:r>
              <a:rPr lang="cs-CZ" sz="2000" dirty="0" smtClean="0"/>
              <a:t>, v jejímž čele – kubisticky založený Emil Filla.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b="1" dirty="0" smtClean="0"/>
              <a:t>R.1912</a:t>
            </a:r>
            <a:r>
              <a:rPr lang="cs-CZ" sz="2000" dirty="0" smtClean="0"/>
              <a:t> – první společná výstava. Teoretik kubismu – </a:t>
            </a:r>
            <a:r>
              <a:rPr lang="cs-CZ" sz="2000" b="1" dirty="0" smtClean="0"/>
              <a:t>Vincenc Kramář</a:t>
            </a:r>
            <a:r>
              <a:rPr lang="cs-CZ" sz="2000" dirty="0" smtClean="0"/>
              <a:t>, zároveň i ve své době – nejvýznamnější sběratel díla </a:t>
            </a:r>
            <a:r>
              <a:rPr lang="cs-CZ" sz="2000" dirty="0" err="1" smtClean="0"/>
              <a:t>P.Picassa</a:t>
            </a:r>
            <a:r>
              <a:rPr lang="cs-CZ" sz="2000" dirty="0" smtClean="0"/>
              <a:t>.</a:t>
            </a:r>
          </a:p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b="1" dirty="0" smtClean="0"/>
              <a:t>Jako v jediné evropské zemi </a:t>
            </a:r>
            <a:r>
              <a:rPr lang="cs-CZ" sz="2000" dirty="0" smtClean="0"/>
              <a:t>se u nás kubismus uplatnil nejen v malířství, sochařství, ale i v architektuře, v nábytkářském průmyslu, keramice, sklu, porcelánu, grafice.</a:t>
            </a:r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00808"/>
          </a:xfrm>
        </p:spPr>
        <p:txBody>
          <a:bodyPr/>
          <a:lstStyle/>
          <a:p>
            <a:pPr eaLnBrk="1" hangingPunct="1"/>
            <a:r>
              <a:rPr lang="cs-CZ" dirty="0" smtClean="0"/>
              <a:t>Emil Filla 1882-1953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968552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Český </a:t>
            </a:r>
            <a:r>
              <a:rPr lang="cs-CZ" sz="2800" b="1" dirty="0" smtClean="0"/>
              <a:t>kubistický malíř</a:t>
            </a:r>
            <a:r>
              <a:rPr lang="cs-CZ" sz="2800" dirty="0" smtClean="0"/>
              <a:t>, </a:t>
            </a:r>
            <a:r>
              <a:rPr lang="cs-CZ" sz="2800" b="1" dirty="0" smtClean="0"/>
              <a:t>grafik,sochař, teoretik</a:t>
            </a:r>
            <a:r>
              <a:rPr lang="cs-CZ" sz="2800" dirty="0" smtClean="0"/>
              <a:t>.</a:t>
            </a:r>
          </a:p>
          <a:p>
            <a:pPr eaLnBrk="1" hangingPunct="1"/>
            <a:r>
              <a:rPr lang="cs-CZ" sz="2800" dirty="0" smtClean="0"/>
              <a:t>Vliv na jeho tvorbu – cesty po Evropě.( rané období – </a:t>
            </a:r>
            <a:r>
              <a:rPr lang="cs-CZ" sz="2800" b="1" dirty="0" smtClean="0"/>
              <a:t>vliv expresionismu E. </a:t>
            </a:r>
            <a:r>
              <a:rPr lang="cs-CZ" sz="2800" b="1" dirty="0" err="1" smtClean="0"/>
              <a:t>Muncha</a:t>
            </a:r>
            <a:r>
              <a:rPr lang="cs-CZ" sz="2800" dirty="0" smtClean="0"/>
              <a:t>,) později vliv</a:t>
            </a:r>
            <a:r>
              <a:rPr lang="cs-CZ" sz="2800" b="1" dirty="0" smtClean="0"/>
              <a:t> P. Picassa</a:t>
            </a:r>
            <a:r>
              <a:rPr lang="cs-CZ" sz="2800" dirty="0" smtClean="0"/>
              <a:t> – hlavně zátiší.</a:t>
            </a:r>
          </a:p>
          <a:p>
            <a:pPr eaLnBrk="1" hangingPunct="1"/>
            <a:r>
              <a:rPr lang="cs-CZ" sz="2800" dirty="0" smtClean="0"/>
              <a:t>Člen </a:t>
            </a:r>
            <a:r>
              <a:rPr lang="cs-CZ" sz="2800" b="1" dirty="0" smtClean="0"/>
              <a:t>Osmy</a:t>
            </a:r>
            <a:r>
              <a:rPr lang="cs-CZ" sz="2800" dirty="0" smtClean="0"/>
              <a:t>/vznik </a:t>
            </a:r>
            <a:r>
              <a:rPr lang="cs-CZ" sz="2800" b="1" dirty="0" smtClean="0"/>
              <a:t>1907</a:t>
            </a:r>
            <a:r>
              <a:rPr lang="cs-CZ" sz="2800" dirty="0" smtClean="0"/>
              <a:t>-skupina avantgardních malířů – členové byli převážně nespokojení studenti Akademie/ i </a:t>
            </a:r>
            <a:r>
              <a:rPr lang="cs-CZ" sz="2800" b="1" dirty="0" smtClean="0"/>
              <a:t>Mánesa.</a:t>
            </a:r>
          </a:p>
          <a:p>
            <a:pPr eaLnBrk="1" hangingPunct="1"/>
            <a:r>
              <a:rPr lang="cs-CZ" sz="2800" b="1" dirty="0" smtClean="0"/>
              <a:t>1945</a:t>
            </a:r>
            <a:r>
              <a:rPr lang="cs-CZ" sz="2800" dirty="0" smtClean="0"/>
              <a:t> – profesor VŠ uměleckoprůmyslové v Praze.</a:t>
            </a:r>
          </a:p>
          <a:p>
            <a:pPr eaLnBrk="1" hangingPunct="1"/>
            <a:r>
              <a:rPr lang="cs-CZ" sz="2800" b="1" dirty="0" smtClean="0"/>
              <a:t>Dílo</a:t>
            </a:r>
            <a:r>
              <a:rPr lang="cs-CZ" sz="2800" dirty="0" smtClean="0"/>
              <a:t> – hlavně zátiší nebo figurální kompozice</a:t>
            </a:r>
          </a:p>
          <a:p>
            <a:pPr eaLnBrk="1" hangingPunct="1">
              <a:buNone/>
            </a:pPr>
            <a:endParaRPr lang="cs-CZ" sz="2800" dirty="0" smtClean="0"/>
          </a:p>
          <a:p>
            <a:pPr eaLnBrk="1" hangingPunct="1"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Emil Filla – </a:t>
            </a:r>
            <a:r>
              <a:rPr lang="cs-CZ" sz="3200" dirty="0" smtClean="0"/>
              <a:t>ukázky z jeho tvorby na této adrese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>
                <a:hlinkClick r:id="rId2"/>
              </a:rPr>
              <a:t>http://www.google.cz/</a:t>
            </a:r>
            <a:r>
              <a:rPr lang="cs-CZ" sz="2400" dirty="0" err="1">
                <a:hlinkClick r:id="rId2"/>
              </a:rPr>
              <a:t>search?hl</a:t>
            </a:r>
            <a:r>
              <a:rPr lang="cs-CZ" sz="2400" dirty="0">
                <a:hlinkClick r:id="rId2"/>
              </a:rPr>
              <a:t>=</a:t>
            </a:r>
            <a:r>
              <a:rPr lang="cs-CZ" sz="2400" dirty="0" err="1">
                <a:hlinkClick r:id="rId2"/>
              </a:rPr>
              <a:t>cs&amp;site</a:t>
            </a:r>
            <a:r>
              <a:rPr lang="cs-CZ" sz="2400" dirty="0">
                <a:hlinkClick r:id="rId2"/>
              </a:rPr>
              <a:t>=</a:t>
            </a:r>
            <a:r>
              <a:rPr lang="cs-CZ" sz="2400" dirty="0" err="1">
                <a:hlinkClick r:id="rId2"/>
              </a:rPr>
              <a:t>imghp&amp;tbm</a:t>
            </a:r>
            <a:r>
              <a:rPr lang="cs-CZ" sz="2400" dirty="0">
                <a:hlinkClick r:id="rId2"/>
              </a:rPr>
              <a:t>=</a:t>
            </a:r>
            <a:r>
              <a:rPr lang="cs-CZ" sz="2400" dirty="0" err="1">
                <a:hlinkClick r:id="rId2"/>
              </a:rPr>
              <a:t>isch&amp;source</a:t>
            </a:r>
            <a:r>
              <a:rPr lang="cs-CZ" sz="2400" dirty="0">
                <a:hlinkClick r:id="rId2"/>
              </a:rPr>
              <a:t>=</a:t>
            </a:r>
            <a:r>
              <a:rPr lang="cs-CZ" sz="2400" dirty="0" err="1">
                <a:hlinkClick r:id="rId2"/>
              </a:rPr>
              <a:t>hp&amp;biw</a:t>
            </a:r>
            <a:r>
              <a:rPr lang="cs-CZ" sz="2400" dirty="0">
                <a:hlinkClick r:id="rId2"/>
              </a:rPr>
              <a:t>=1366&amp;bih=643&amp;q=</a:t>
            </a:r>
            <a:r>
              <a:rPr lang="cs-CZ" sz="2400" dirty="0" err="1">
                <a:hlinkClick r:id="rId2"/>
              </a:rPr>
              <a:t>Emil+Filla&amp;oq</a:t>
            </a:r>
            <a:r>
              <a:rPr lang="cs-CZ" sz="2400" dirty="0">
                <a:hlinkClick r:id="rId2"/>
              </a:rPr>
              <a:t>=</a:t>
            </a:r>
            <a:r>
              <a:rPr lang="cs-CZ" sz="2400" dirty="0" err="1">
                <a:hlinkClick r:id="rId2"/>
              </a:rPr>
              <a:t>Emil+Filla&amp;gs_l</a:t>
            </a:r>
            <a:r>
              <a:rPr lang="cs-CZ" sz="2400" dirty="0">
                <a:hlinkClick r:id="rId2"/>
              </a:rPr>
              <a:t>=img.12..0l7.2805.7172.0.9166.10.6.0.4.4.0.203.618.4j1j1.6.0...0.0...</a:t>
            </a:r>
            <a:r>
              <a:rPr lang="cs-CZ" sz="2400" dirty="0" smtClean="0">
                <a:hlinkClick r:id="rId2"/>
              </a:rPr>
              <a:t>1ac.1.9.img.vxAEVcfHZCU</a:t>
            </a: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5350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296144"/>
          </a:xfrm>
        </p:spPr>
        <p:txBody>
          <a:bodyPr/>
          <a:lstStyle/>
          <a:p>
            <a:r>
              <a:rPr lang="cs-CZ" dirty="0" smtClean="0"/>
              <a:t>Bohumil Kubišta 1884-1918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575"/>
            <a:ext cx="8229600" cy="4070350"/>
          </a:xfrm>
        </p:spPr>
        <p:txBody>
          <a:bodyPr/>
          <a:lstStyle/>
          <a:p>
            <a:r>
              <a:rPr lang="cs-CZ" b="1" smtClean="0"/>
              <a:t>Mluvčí Osmy </a:t>
            </a:r>
            <a:r>
              <a:rPr lang="cs-CZ" smtClean="0"/>
              <a:t>– obhájce nového pojetí umění</a:t>
            </a:r>
          </a:p>
          <a:p>
            <a:r>
              <a:rPr lang="cs-CZ" smtClean="0"/>
              <a:t>Analýza kompozičních principů starých i moderních mistrů</a:t>
            </a:r>
          </a:p>
          <a:p>
            <a:r>
              <a:rPr lang="cs-CZ" b="1" smtClean="0"/>
              <a:t>V Paříži 1910 </a:t>
            </a:r>
            <a:r>
              <a:rPr lang="cs-CZ" smtClean="0"/>
              <a:t>vytvořil první studie a obrazy objektů </a:t>
            </a:r>
            <a:r>
              <a:rPr lang="cs-CZ" b="1" smtClean="0"/>
              <a:t>redukovaných na základní geometrické formy.</a:t>
            </a:r>
          </a:p>
          <a:p>
            <a:r>
              <a:rPr lang="cs-CZ" smtClean="0"/>
              <a:t>Spojení kubismu a figurální kompozice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491px-Kubista,_Bohumil_-_vlastni_podobizna_se_zalozenyma_rukama_(1904-05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23928" y="404664"/>
            <a:ext cx="4752528" cy="622692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23528" y="1628800"/>
            <a:ext cx="3384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Vlastní podobizna se založenýma rukama     (1)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Bohumil Kubišta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505px-Bohumil_Kubišta_-_Soldie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067944" y="307026"/>
            <a:ext cx="4680520" cy="6267137"/>
          </a:xfrm>
        </p:spPr>
      </p:pic>
      <p:sp>
        <p:nvSpPr>
          <p:cNvPr id="6" name="TextovéPole 5"/>
          <p:cNvSpPr txBox="1"/>
          <p:nvPr/>
        </p:nvSpPr>
        <p:spPr>
          <a:xfrm>
            <a:off x="611560" y="191683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Voják     (2)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00px-Bohumil_kubista_Hypnotiser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203848" y="548680"/>
            <a:ext cx="5428700" cy="5859650"/>
          </a:xfrm>
        </p:spPr>
      </p:pic>
      <p:sp>
        <p:nvSpPr>
          <p:cNvPr id="6" name="TextovéPole 5"/>
          <p:cNvSpPr txBox="1"/>
          <p:nvPr/>
        </p:nvSpPr>
        <p:spPr>
          <a:xfrm>
            <a:off x="323528" y="1988840"/>
            <a:ext cx="25202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Hypnotisér     (3</a:t>
            </a:r>
            <a:r>
              <a:rPr lang="cs-CZ" dirty="0" smtClean="0"/>
              <a:t>)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386px-Kubista,_Bohumil_-_Pierot_(1911)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427984" y="367354"/>
            <a:ext cx="4032448" cy="6145864"/>
          </a:xfrm>
        </p:spPr>
      </p:pic>
      <p:sp>
        <p:nvSpPr>
          <p:cNvPr id="6" name="TextovéPole 5"/>
          <p:cNvSpPr txBox="1"/>
          <p:nvPr/>
        </p:nvSpPr>
        <p:spPr>
          <a:xfrm>
            <a:off x="755576" y="234888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Pierot     (4)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754px-Bohumil_Kubišta_-_Women_in_Bath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043608" y="1055443"/>
            <a:ext cx="6840760" cy="5443575"/>
          </a:xfrm>
        </p:spPr>
      </p:pic>
      <p:sp>
        <p:nvSpPr>
          <p:cNvPr id="6" name="TextovéPole 5"/>
          <p:cNvSpPr txBox="1"/>
          <p:nvPr/>
        </p:nvSpPr>
        <p:spPr>
          <a:xfrm>
            <a:off x="1547664" y="476672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                   Koupající se ženy          (5)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74px-KubištaStillifewithskull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851920" y="404664"/>
            <a:ext cx="4824536" cy="6096829"/>
          </a:xfrm>
        </p:spPr>
      </p:pic>
      <p:sp>
        <p:nvSpPr>
          <p:cNvPr id="5" name="TextovéPole 4"/>
          <p:cNvSpPr txBox="1"/>
          <p:nvPr/>
        </p:nvSpPr>
        <p:spPr>
          <a:xfrm>
            <a:off x="683568" y="1916832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Zátiší s lebkou     (6)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77px-Zátiší_s_vázami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707904" y="260648"/>
            <a:ext cx="4966293" cy="6246908"/>
          </a:xfrm>
        </p:spPr>
      </p:pic>
      <p:sp>
        <p:nvSpPr>
          <p:cNvPr id="5" name="TextovéPole 4"/>
          <p:cNvSpPr txBox="1"/>
          <p:nvPr/>
        </p:nvSpPr>
        <p:spPr>
          <a:xfrm>
            <a:off x="467544" y="1772816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Zátiš</a:t>
            </a:r>
            <a:r>
              <a:rPr lang="cs-CZ" sz="2000" dirty="0" smtClean="0"/>
              <a:t>í s vázami      (7)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84px-Bohumil-kubista-dvojnik-191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807275" y="476672"/>
            <a:ext cx="4797173" cy="5946909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2132856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</a:t>
            </a:r>
            <a:r>
              <a:rPr lang="cs-CZ" sz="2000" dirty="0" smtClean="0"/>
              <a:t>ojník     (8)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Čapek- 1887/1945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Mnohostranná osobnost </a:t>
            </a:r>
            <a:r>
              <a:rPr lang="cs-CZ" sz="2400" dirty="0" smtClean="0"/>
              <a:t>– malíř,spisovatel,fotograf,</a:t>
            </a:r>
          </a:p>
          <a:p>
            <a:pPr>
              <a:buNone/>
            </a:pPr>
            <a:r>
              <a:rPr lang="cs-CZ" sz="2400" dirty="0" smtClean="0"/>
              <a:t>grafik,jevištní výtvarník, knižní ilustrátor,výtvarný kritik</a:t>
            </a:r>
          </a:p>
          <a:p>
            <a:pPr>
              <a:buNone/>
            </a:pPr>
            <a:r>
              <a:rPr lang="cs-CZ" sz="2400" dirty="0" smtClean="0"/>
              <a:t>a teoretik.</a:t>
            </a:r>
          </a:p>
          <a:p>
            <a:pPr>
              <a:buNone/>
            </a:pPr>
            <a:r>
              <a:rPr lang="cs-CZ" sz="2400" dirty="0" smtClean="0"/>
              <a:t>Spoluzakladatel </a:t>
            </a:r>
            <a:r>
              <a:rPr lang="cs-CZ" sz="2400" dirty="0" smtClean="0">
                <a:solidFill>
                  <a:srgbClr val="FF0000"/>
                </a:solidFill>
              </a:rPr>
              <a:t>Skupiny výtvarných umělců</a:t>
            </a:r>
            <a:r>
              <a:rPr lang="cs-CZ" sz="2400" dirty="0" smtClean="0"/>
              <a:t>, člen </a:t>
            </a:r>
            <a:r>
              <a:rPr lang="cs-CZ" sz="2400" dirty="0" smtClean="0">
                <a:solidFill>
                  <a:srgbClr val="FF0000"/>
                </a:solidFill>
              </a:rPr>
              <a:t>Mánesa</a:t>
            </a:r>
            <a:r>
              <a:rPr lang="cs-CZ" sz="2400" dirty="0" smtClean="0"/>
              <a:t>.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Dílo</a:t>
            </a:r>
            <a:r>
              <a:rPr lang="cs-CZ" sz="2400" dirty="0" smtClean="0"/>
              <a:t> – vycházel z tvorby </a:t>
            </a:r>
            <a:r>
              <a:rPr lang="cs-CZ" sz="2400" dirty="0" err="1" smtClean="0"/>
              <a:t>P.Cezanna</a:t>
            </a:r>
            <a:r>
              <a:rPr lang="cs-CZ" sz="2400" dirty="0" smtClean="0"/>
              <a:t>, brzy začal tvořit pod vlivem </a:t>
            </a:r>
          </a:p>
          <a:p>
            <a:pPr>
              <a:buNone/>
            </a:pPr>
            <a:r>
              <a:rPr lang="cs-CZ" sz="2400" dirty="0" smtClean="0"/>
              <a:t>kubismu (preferoval, ale </a:t>
            </a:r>
            <a:r>
              <a:rPr lang="cs-CZ" sz="2400" b="1" dirty="0" smtClean="0"/>
              <a:t>vlastní pojetí </a:t>
            </a:r>
            <a:r>
              <a:rPr lang="cs-CZ" sz="2400" dirty="0" smtClean="0"/>
              <a:t>kubismu, nenechal se </a:t>
            </a:r>
          </a:p>
          <a:p>
            <a:pPr>
              <a:buNone/>
            </a:pPr>
            <a:r>
              <a:rPr lang="cs-CZ" sz="2400" dirty="0" smtClean="0"/>
              <a:t>ovlivnit pouze Picassem a </a:t>
            </a:r>
            <a:r>
              <a:rPr lang="cs-CZ" sz="2400" dirty="0" err="1" smtClean="0"/>
              <a:t>Braquem</a:t>
            </a:r>
            <a:r>
              <a:rPr lang="cs-CZ" sz="2400" dirty="0" smtClean="0"/>
              <a:t>)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Od r.1913 </a:t>
            </a:r>
            <a:r>
              <a:rPr lang="cs-CZ" sz="2400" dirty="0" smtClean="0"/>
              <a:t>– hlavním tématem jeho obrazů – postava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Od r. 1917 </a:t>
            </a:r>
            <a:r>
              <a:rPr lang="cs-CZ" sz="2400" dirty="0" smtClean="0"/>
              <a:t>– ke kubistické tvorbě přidal obdiv k africkému umění, </a:t>
            </a:r>
          </a:p>
          <a:p>
            <a:pPr>
              <a:buNone/>
            </a:pPr>
            <a:r>
              <a:rPr lang="cs-CZ" sz="2400" dirty="0" smtClean="0"/>
              <a:t>k lidové tvorbě naivních autorů.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cs-CZ" dirty="0" smtClean="0"/>
              <a:t>Josef Čapek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Na této adrese – ukázky z tvorby </a:t>
            </a:r>
            <a:r>
              <a:rPr lang="cs-CZ" sz="2400" dirty="0" err="1" smtClean="0"/>
              <a:t>J.Čapka</a:t>
            </a:r>
            <a:r>
              <a:rPr lang="cs-CZ" sz="2400" dirty="0" smtClean="0"/>
              <a:t> </a:t>
            </a:r>
          </a:p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google.cz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search</a:t>
            </a:r>
            <a:r>
              <a:rPr lang="cs-CZ" sz="2000" dirty="0" smtClean="0">
                <a:hlinkClick r:id="rId2"/>
              </a:rPr>
              <a:t>?</a:t>
            </a:r>
            <a:r>
              <a:rPr lang="cs-CZ" sz="2000" dirty="0" err="1" smtClean="0">
                <a:hlinkClick r:id="rId2"/>
              </a:rPr>
              <a:t>hl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site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imghp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tbm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isch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source</a:t>
            </a:r>
            <a:r>
              <a:rPr lang="cs-CZ" sz="2000" dirty="0" smtClean="0">
                <a:hlinkClick r:id="rId2"/>
              </a:rPr>
              <a:t>=</a:t>
            </a:r>
            <a:r>
              <a:rPr lang="cs-CZ" sz="2000" dirty="0" err="1" smtClean="0">
                <a:hlinkClick r:id="rId2"/>
              </a:rPr>
              <a:t>hp</a:t>
            </a:r>
            <a:r>
              <a:rPr lang="cs-CZ" sz="2000" dirty="0" smtClean="0">
                <a:hlinkClick r:id="rId2"/>
              </a:rPr>
              <a:t>&amp;</a:t>
            </a:r>
            <a:r>
              <a:rPr lang="cs-CZ" sz="2000" dirty="0" err="1" smtClean="0">
                <a:hlinkClick r:id="rId2"/>
              </a:rPr>
              <a:t>biw</a:t>
            </a:r>
            <a:r>
              <a:rPr lang="cs-CZ" sz="2000" dirty="0" smtClean="0">
                <a:hlinkClick r:id="rId2"/>
              </a:rPr>
              <a:t>=1366&amp;</a:t>
            </a:r>
            <a:r>
              <a:rPr lang="cs-CZ" sz="2000" dirty="0" err="1" smtClean="0">
                <a:hlinkClick r:id="rId2"/>
              </a:rPr>
              <a:t>bih</a:t>
            </a:r>
            <a:r>
              <a:rPr lang="cs-CZ" sz="2000" dirty="0" smtClean="0">
                <a:hlinkClick r:id="rId2"/>
              </a:rPr>
              <a:t>=667&amp;q=Josef+%C4%8Capek&amp;</a:t>
            </a:r>
            <a:r>
              <a:rPr lang="cs-CZ" sz="2000" dirty="0" err="1" smtClean="0">
                <a:hlinkClick r:id="rId2"/>
              </a:rPr>
              <a:t>oq</a:t>
            </a:r>
            <a:r>
              <a:rPr lang="cs-CZ" sz="2000" dirty="0" smtClean="0">
                <a:hlinkClick r:id="rId2"/>
              </a:rPr>
              <a:t>=Josef+%C4%8Capek&amp;</a:t>
            </a:r>
            <a:r>
              <a:rPr lang="cs-CZ" sz="2000" dirty="0" err="1" smtClean="0">
                <a:hlinkClick r:id="rId2"/>
              </a:rPr>
              <a:t>gs</a:t>
            </a:r>
            <a:r>
              <a:rPr lang="cs-CZ" sz="2000" dirty="0" smtClean="0">
                <a:hlinkClick r:id="rId2"/>
              </a:rPr>
              <a:t>_l=img.12..0l10.10804.32342.0.36463.13.8.1.4.4.0.172.1087.0j8.8.0...0.0...1ac.1.5.img.l8cUSXBzSOw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>
          <a:xfrm>
            <a:off x="468313" y="404665"/>
            <a:ext cx="8229600" cy="1152128"/>
          </a:xfrm>
        </p:spPr>
        <p:txBody>
          <a:bodyPr/>
          <a:lstStyle/>
          <a:p>
            <a:r>
              <a:rPr lang="cs-CZ" dirty="0" smtClean="0"/>
              <a:t>Václav </a:t>
            </a:r>
            <a:r>
              <a:rPr lang="cs-CZ" dirty="0" err="1" smtClean="0"/>
              <a:t>Špála</a:t>
            </a:r>
            <a:r>
              <a:rPr lang="cs-CZ" dirty="0" smtClean="0"/>
              <a:t> 1885-1946</a:t>
            </a:r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04056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Malíř, grafik, ilustrátor</a:t>
            </a:r>
          </a:p>
          <a:p>
            <a:r>
              <a:rPr lang="cs-CZ" sz="2400" dirty="0" smtClean="0"/>
              <a:t>Poměrně dlouho pod vlivem zahraničních výtvarníků /</a:t>
            </a:r>
            <a:r>
              <a:rPr lang="cs-CZ" sz="2400" dirty="0" err="1" smtClean="0"/>
              <a:t>Cezanne</a:t>
            </a:r>
            <a:r>
              <a:rPr lang="cs-CZ" sz="2400" dirty="0" smtClean="0"/>
              <a:t>, </a:t>
            </a:r>
            <a:r>
              <a:rPr lang="cs-CZ" sz="2400" dirty="0" err="1" smtClean="0"/>
              <a:t>Gogh</a:t>
            </a:r>
            <a:r>
              <a:rPr lang="cs-CZ" sz="2400" dirty="0" smtClean="0"/>
              <a:t>. . /</a:t>
            </a:r>
          </a:p>
          <a:p>
            <a:r>
              <a:rPr lang="cs-CZ" sz="2400" dirty="0" smtClean="0"/>
              <a:t>R. 1911 – poprvé užil kombinaci 2 barev – teplá </a:t>
            </a:r>
            <a:r>
              <a:rPr lang="cs-CZ" sz="2400" b="1" dirty="0" smtClean="0">
                <a:solidFill>
                  <a:srgbClr val="FF0000"/>
                </a:solidFill>
              </a:rPr>
              <a:t>červená a modrá</a:t>
            </a:r>
          </a:p>
          <a:p>
            <a:r>
              <a:rPr lang="cs-CZ" sz="2400" dirty="0" smtClean="0"/>
              <a:t>1923 setkání s kubismem – velký vliv na jeho tvorbu</a:t>
            </a:r>
          </a:p>
          <a:p>
            <a:r>
              <a:rPr lang="cs-CZ" sz="2400" dirty="0" smtClean="0"/>
              <a:t>Ukázky tvorby na této adrese</a:t>
            </a:r>
          </a:p>
          <a:p>
            <a:r>
              <a:rPr lang="cs-CZ" sz="1800" u="sng" dirty="0">
                <a:hlinkClick r:id="rId2"/>
              </a:rPr>
              <a:t>http://www.google.cz/</a:t>
            </a:r>
            <a:r>
              <a:rPr lang="cs-CZ" sz="1800" u="sng" dirty="0" err="1">
                <a:hlinkClick r:id="rId2"/>
              </a:rPr>
              <a:t>search?hl</a:t>
            </a:r>
            <a:r>
              <a:rPr lang="cs-CZ" sz="1800" u="sng" dirty="0">
                <a:hlinkClick r:id="rId2"/>
              </a:rPr>
              <a:t>=</a:t>
            </a:r>
            <a:r>
              <a:rPr lang="cs-CZ" sz="1800" u="sng" dirty="0" err="1">
                <a:hlinkClick r:id="rId2"/>
              </a:rPr>
              <a:t>cs&amp;site</a:t>
            </a:r>
            <a:r>
              <a:rPr lang="cs-CZ" sz="1800" u="sng" dirty="0">
                <a:hlinkClick r:id="rId2"/>
              </a:rPr>
              <a:t>=</a:t>
            </a:r>
            <a:r>
              <a:rPr lang="cs-CZ" sz="1800" u="sng" dirty="0" err="1">
                <a:hlinkClick r:id="rId2"/>
              </a:rPr>
              <a:t>imghp&amp;tbm</a:t>
            </a:r>
            <a:r>
              <a:rPr lang="cs-CZ" sz="1800" u="sng" dirty="0">
                <a:hlinkClick r:id="rId2"/>
              </a:rPr>
              <a:t>=</a:t>
            </a:r>
            <a:r>
              <a:rPr lang="cs-CZ" sz="1800" u="sng" dirty="0" err="1">
                <a:hlinkClick r:id="rId2"/>
              </a:rPr>
              <a:t>isch&amp;source</a:t>
            </a:r>
            <a:r>
              <a:rPr lang="cs-CZ" sz="1800" u="sng" dirty="0">
                <a:hlinkClick r:id="rId2"/>
              </a:rPr>
              <a:t>=</a:t>
            </a:r>
            <a:r>
              <a:rPr lang="cs-CZ" sz="1800" u="sng" dirty="0" err="1">
                <a:hlinkClick r:id="rId2"/>
              </a:rPr>
              <a:t>hp&amp;biw</a:t>
            </a:r>
            <a:r>
              <a:rPr lang="cs-CZ" sz="1800" u="sng">
                <a:hlinkClick r:id="rId2"/>
              </a:rPr>
              <a:t>=1366&amp;bih=667&amp;q=V%C3%A1clav+%C5%A0p%C3%A1la&amp;oq=V%C3%A1clav+%C5%A0p%C3%A1la&amp;gs_l=img.12..0l2j0i24l8.2788.10294.0.13369.12.8.0.4.4.0.316.1309.0j7j0j1.8.0...0.0...1ac.1.5.img.AKljCo91KKs</a:t>
            </a:r>
            <a:endParaRPr lang="cs-CZ" sz="1800"/>
          </a:p>
          <a:p>
            <a:pPr marL="0" indent="0"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 Antonín Procházka 1882-1945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smtClean="0"/>
              <a:t>Všestranně vzdělaný umělec</a:t>
            </a:r>
            <a:r>
              <a:rPr lang="cs-CZ" sz="2400" smtClean="0"/>
              <a:t>, zájem i o hudbu a literaturu.</a:t>
            </a:r>
          </a:p>
          <a:p>
            <a:endParaRPr lang="cs-CZ" sz="2400" smtClean="0"/>
          </a:p>
          <a:p>
            <a:r>
              <a:rPr lang="cs-CZ" sz="2400" b="1" smtClean="0"/>
              <a:t>Člen Osmy, Mánesa, Skupiny výtvarných umělců</a:t>
            </a:r>
            <a:r>
              <a:rPr lang="cs-CZ" sz="2400" smtClean="0"/>
              <a:t>.</a:t>
            </a:r>
          </a:p>
          <a:p>
            <a:endParaRPr lang="cs-CZ" sz="2400" smtClean="0"/>
          </a:p>
          <a:p>
            <a:r>
              <a:rPr lang="cs-CZ" sz="2400" smtClean="0"/>
              <a:t>Zpočátku-pod vlivem </a:t>
            </a:r>
            <a:r>
              <a:rPr lang="cs-CZ" sz="2400" b="1" smtClean="0"/>
              <a:t>expresionismu</a:t>
            </a:r>
            <a:r>
              <a:rPr lang="cs-CZ" sz="2400" smtClean="0"/>
              <a:t>, postupně přechod ke </a:t>
            </a:r>
            <a:r>
              <a:rPr lang="cs-CZ" sz="2400" b="1" smtClean="0"/>
              <a:t>kubismu.</a:t>
            </a:r>
          </a:p>
          <a:p>
            <a:endParaRPr lang="cs-CZ" sz="2400" smtClean="0"/>
          </a:p>
          <a:p>
            <a:r>
              <a:rPr lang="cs-CZ" sz="2400" smtClean="0"/>
              <a:t>Od r. </a:t>
            </a:r>
            <a:r>
              <a:rPr lang="cs-CZ" sz="2400" b="1" smtClean="0"/>
              <a:t>1925</a:t>
            </a:r>
            <a:r>
              <a:rPr lang="cs-CZ" sz="2400" smtClean="0"/>
              <a:t>-přechod k novoklasicizmu,autor řady monumentálních maleb,drobných plastik, serie bronzových jezdeckých soch T.G.Masaryka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/>
          <a:lstStyle/>
          <a:p>
            <a:r>
              <a:rPr lang="cs-CZ" dirty="0" smtClean="0"/>
              <a:t>Doporučení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Určitě si udělejte výlet do Veletržního paláce NG Praha. Zde si můžete prohlédnout řadu obrazů E. Filly, B. Kubišty, J. Čapka, </a:t>
            </a:r>
            <a:r>
              <a:rPr lang="cs-CZ" dirty="0" err="1" smtClean="0"/>
              <a:t>V</a:t>
            </a:r>
            <a:r>
              <a:rPr lang="cs-CZ" dirty="0" smtClean="0"/>
              <a:t>.</a:t>
            </a:r>
            <a:r>
              <a:rPr lang="cs-CZ" dirty="0" err="1" smtClean="0"/>
              <a:t>Špály</a:t>
            </a:r>
            <a:r>
              <a:rPr lang="cs-CZ" dirty="0" smtClean="0"/>
              <a:t> i A. Procházky.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274638"/>
            <a:ext cx="8867328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1.</a:t>
            </a:r>
            <a:r>
              <a:rPr lang="pt-BR" sz="1400" dirty="0" smtClean="0"/>
              <a:t>AUTOR </a:t>
            </a:r>
            <a:r>
              <a:rPr lang="pt-BR" sz="1400" dirty="0"/>
              <a:t>NEUVEDEN, Autor Neuveden. </a:t>
            </a:r>
            <a:r>
              <a:rPr lang="pt-BR" sz="1400" i="1" dirty="0"/>
              <a:t>http://commons.wikimedia.org</a:t>
            </a:r>
            <a:r>
              <a:rPr lang="pt-BR" sz="1400" dirty="0"/>
              <a:t> [online]. [cit. 2.3.2013]. Dostupný na WWW: </a:t>
            </a:r>
            <a:r>
              <a:rPr lang="pt-BR" sz="1400" dirty="0">
                <a:hlinkClick r:id="rId2"/>
              </a:rPr>
              <a:t>http://commons.wikimedia.org/wiki/File:Kubista,_Bohumil_-_vlastni_podobizna_se_zalozenyma_rukama_(1904-05).</a:t>
            </a:r>
            <a:r>
              <a:rPr lang="pt-BR" sz="1400" dirty="0" smtClean="0">
                <a:hlinkClick r:id="rId2"/>
              </a:rPr>
              <a:t>jpg</a:t>
            </a:r>
            <a:endParaRPr lang="cs-CZ" sz="1400" dirty="0" smtClean="0"/>
          </a:p>
          <a:p>
            <a:r>
              <a:rPr lang="cs-CZ" sz="1400" dirty="0" smtClean="0"/>
              <a:t>2. </a:t>
            </a:r>
            <a:r>
              <a:rPr lang="pt-BR" sz="1400" dirty="0" smtClean="0"/>
              <a:t>AUTOR </a:t>
            </a:r>
            <a:r>
              <a:rPr lang="pt-BR" sz="1400" dirty="0"/>
              <a:t>NEUVEDEN, Autor Neuveden. </a:t>
            </a:r>
            <a:r>
              <a:rPr lang="pt-BR" sz="1400" i="1" dirty="0"/>
              <a:t>http://commons.wikimedia.org</a:t>
            </a:r>
            <a:r>
              <a:rPr lang="pt-BR" sz="1400" dirty="0"/>
              <a:t> [online]. [cit. 2.3.2013]. Dostupný na WWW: </a:t>
            </a:r>
            <a:r>
              <a:rPr lang="pt-BR" sz="1400" dirty="0">
                <a:hlinkClick r:id="rId3"/>
              </a:rPr>
              <a:t>http://commons.wikimedia.org/wiki/File:Bohumil_Kubi%C5%A1ta_-_</a:t>
            </a:r>
            <a:r>
              <a:rPr lang="pt-BR" sz="1400" dirty="0" smtClean="0">
                <a:hlinkClick r:id="rId3"/>
              </a:rPr>
              <a:t>Soldier.JPG</a:t>
            </a:r>
            <a:endParaRPr lang="cs-CZ" sz="1400" dirty="0" smtClean="0"/>
          </a:p>
          <a:p>
            <a:r>
              <a:rPr lang="cs-CZ" sz="1400" dirty="0" smtClean="0"/>
              <a:t>3. </a:t>
            </a:r>
            <a:r>
              <a:rPr lang="pt-BR" sz="1400" dirty="0" smtClean="0"/>
              <a:t>AUTOR </a:t>
            </a:r>
            <a:r>
              <a:rPr lang="pt-BR" sz="1400" dirty="0"/>
              <a:t>NEUVEDEN, Autor Neuveden. </a:t>
            </a:r>
            <a:r>
              <a:rPr lang="pt-BR" sz="1400" i="1" dirty="0"/>
              <a:t>http://commons.wikimedia.org</a:t>
            </a:r>
            <a:r>
              <a:rPr lang="pt-BR" sz="1400" dirty="0"/>
              <a:t> [online]. [cit. 2.3.2013]. Dostupný na WWW: </a:t>
            </a:r>
            <a:r>
              <a:rPr lang="pt-BR" sz="1400" dirty="0">
                <a:hlinkClick r:id="rId4"/>
              </a:rPr>
              <a:t>http://</a:t>
            </a:r>
            <a:r>
              <a:rPr lang="pt-BR" sz="1400" dirty="0" smtClean="0">
                <a:hlinkClick r:id="rId4"/>
              </a:rPr>
              <a:t>commons.wikimedia.org/wiki/File:Bohumil_kubista_Hypnotiser.jpg</a:t>
            </a:r>
            <a:endParaRPr lang="cs-CZ" sz="1400" dirty="0" smtClean="0"/>
          </a:p>
          <a:p>
            <a:r>
              <a:rPr lang="cs-CZ" sz="1400" dirty="0" smtClean="0"/>
              <a:t>4. </a:t>
            </a:r>
            <a:r>
              <a:rPr lang="pt-BR" sz="1400" dirty="0" smtClean="0"/>
              <a:t>AUTOR </a:t>
            </a:r>
            <a:r>
              <a:rPr lang="pt-BR" sz="1400" dirty="0"/>
              <a:t>NEUVEDEN, Autor Neuveden. </a:t>
            </a:r>
            <a:r>
              <a:rPr lang="pt-BR" sz="1400" i="1" dirty="0"/>
              <a:t>http://commons.wikimedia.org</a:t>
            </a:r>
            <a:r>
              <a:rPr lang="pt-BR" sz="1400" dirty="0"/>
              <a:t> [online]. [cit. 2.3.2013]. Dostupný na WWW: </a:t>
            </a:r>
            <a:r>
              <a:rPr lang="pt-BR" sz="1400" dirty="0">
                <a:hlinkClick r:id="rId5"/>
              </a:rPr>
              <a:t>http://commons.wikimedia.org/wiki/File:Kubista,_Bohumil_-_Pierot_(1911).</a:t>
            </a:r>
            <a:r>
              <a:rPr lang="pt-BR" sz="1400" dirty="0" smtClean="0">
                <a:hlinkClick r:id="rId5"/>
              </a:rPr>
              <a:t>jpg</a:t>
            </a:r>
            <a:endParaRPr lang="cs-CZ" sz="1400" dirty="0" smtClean="0"/>
          </a:p>
          <a:p>
            <a:r>
              <a:rPr lang="cs-CZ" sz="1400" dirty="0" smtClean="0"/>
              <a:t>5. </a:t>
            </a:r>
            <a:r>
              <a:rPr lang="pt-BR" sz="1400" dirty="0" smtClean="0"/>
              <a:t>AUTOR </a:t>
            </a:r>
            <a:r>
              <a:rPr lang="pt-BR" sz="1400" dirty="0"/>
              <a:t>NEUVEDEN, Autor Neuveden. </a:t>
            </a:r>
            <a:r>
              <a:rPr lang="pt-BR" sz="1400" i="1" dirty="0"/>
              <a:t>http://commons.wikimedia.org</a:t>
            </a:r>
            <a:r>
              <a:rPr lang="pt-BR" sz="1400" dirty="0"/>
              <a:t> [online]. [cit. 2.3.2013]. Dostupný na WWW: </a:t>
            </a:r>
            <a:r>
              <a:rPr lang="pt-BR" sz="1400" dirty="0">
                <a:hlinkClick r:id="rId6"/>
              </a:rPr>
              <a:t>http://commons.wikimedia.org/wiki/File:Bohumil_Kubi%C5%A1ta_-_</a:t>
            </a:r>
            <a:r>
              <a:rPr lang="pt-BR" sz="1400" dirty="0" smtClean="0">
                <a:hlinkClick r:id="rId6"/>
              </a:rPr>
              <a:t>Women_in_Bath.JPG</a:t>
            </a:r>
            <a:endParaRPr lang="cs-CZ" sz="1400" dirty="0" smtClean="0"/>
          </a:p>
          <a:p>
            <a:r>
              <a:rPr lang="cs-CZ" sz="1400" dirty="0" smtClean="0"/>
              <a:t>6. </a:t>
            </a:r>
            <a:r>
              <a:rPr lang="pt-BR" sz="1400" dirty="0" smtClean="0"/>
              <a:t>AUTOR </a:t>
            </a:r>
            <a:r>
              <a:rPr lang="pt-BR" sz="1400" dirty="0"/>
              <a:t>NEUVEDEN, Autor Neuveden. </a:t>
            </a:r>
            <a:r>
              <a:rPr lang="pt-BR" sz="1400" i="1" dirty="0"/>
              <a:t>http://commons.wikimedia.org</a:t>
            </a:r>
            <a:r>
              <a:rPr lang="pt-BR" sz="1400" dirty="0"/>
              <a:t> [online]. [cit. 2.3.2013]. Dostupný na WWW: </a:t>
            </a:r>
            <a:r>
              <a:rPr lang="pt-BR" sz="1400" dirty="0">
                <a:hlinkClick r:id="rId7"/>
              </a:rPr>
              <a:t>http://</a:t>
            </a:r>
            <a:r>
              <a:rPr lang="pt-BR" sz="1400" dirty="0" smtClean="0">
                <a:hlinkClick r:id="rId7"/>
              </a:rPr>
              <a:t>commons.wikimedia.org/wiki/File:Kubi%C5%A1taStillifewithskull.jpg</a:t>
            </a:r>
            <a:endParaRPr lang="cs-CZ" sz="1400" dirty="0" smtClean="0"/>
          </a:p>
          <a:p>
            <a:r>
              <a:rPr lang="cs-CZ" sz="1400" dirty="0" smtClean="0"/>
              <a:t>7. </a:t>
            </a:r>
            <a:r>
              <a:rPr lang="pt-BR" sz="1400" dirty="0" smtClean="0"/>
              <a:t>AUTOR </a:t>
            </a:r>
            <a:r>
              <a:rPr lang="pt-BR" sz="1400" dirty="0"/>
              <a:t>NEUVEDEN, Autor Neuveden. </a:t>
            </a:r>
            <a:r>
              <a:rPr lang="pt-BR" sz="1400" i="1" dirty="0"/>
              <a:t>http://commons.wikimedia.org</a:t>
            </a:r>
            <a:r>
              <a:rPr lang="pt-BR" sz="1400" dirty="0"/>
              <a:t> [online]. [cit. 2.3.2013]. Dostupný na WWW: </a:t>
            </a:r>
            <a:r>
              <a:rPr lang="pt-BR" sz="1400" dirty="0">
                <a:hlinkClick r:id="rId8"/>
              </a:rPr>
              <a:t>http://</a:t>
            </a:r>
            <a:r>
              <a:rPr lang="pt-BR" sz="1400" dirty="0" smtClean="0">
                <a:hlinkClick r:id="rId8"/>
              </a:rPr>
              <a:t>commons.wikimedia.org/wiki/File:Z%C3%A1ti%C5%A1%C3%AD_s_v%C3%A1zami.jpg</a:t>
            </a:r>
            <a:endParaRPr lang="cs-CZ" sz="1400" dirty="0" smtClean="0"/>
          </a:p>
          <a:p>
            <a:r>
              <a:rPr lang="cs-CZ" sz="1400" dirty="0" smtClean="0"/>
              <a:t>8. </a:t>
            </a:r>
            <a:r>
              <a:rPr lang="pt-BR" sz="1400" dirty="0" smtClean="0"/>
              <a:t>AUTOR </a:t>
            </a:r>
            <a:r>
              <a:rPr lang="pt-BR" sz="1400" dirty="0"/>
              <a:t>NEUVEDEN, Autor Neuveden. </a:t>
            </a:r>
            <a:r>
              <a:rPr lang="pt-BR" sz="1400" i="1" dirty="0"/>
              <a:t>http://commons.wikimedia.org</a:t>
            </a:r>
            <a:r>
              <a:rPr lang="pt-BR" sz="1400" dirty="0"/>
              <a:t> [online]. [cit. 2.3.2013]. Dostupný na WWW: </a:t>
            </a:r>
            <a:r>
              <a:rPr lang="pt-BR" sz="1400" dirty="0">
                <a:hlinkClick r:id="rId9"/>
              </a:rPr>
              <a:t>http://</a:t>
            </a:r>
            <a:r>
              <a:rPr lang="pt-BR" sz="1400" dirty="0" smtClean="0">
                <a:hlinkClick r:id="rId9"/>
              </a:rPr>
              <a:t>commons.wikimedia.org/wiki/File:Bohumil-kubista-dvojnik-1911.jpg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574</Words>
  <Application>Microsoft Office PowerPoint</Application>
  <PresentationFormat>Předvádění na obrazovce (4:3)</PresentationFormat>
  <Paragraphs>117</Paragraphs>
  <Slides>20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Prezentace aplikace PowerPoint</vt:lpstr>
      <vt:lpstr>Český kubismus</vt:lpstr>
      <vt:lpstr>Charakteristika českého kubismu</vt:lpstr>
      <vt:lpstr>Emil Filla 1882-1953</vt:lpstr>
      <vt:lpstr>Emil Filla – ukázky z jeho tvorby na této adrese</vt:lpstr>
      <vt:lpstr>Bohumil Kubišta 1884-1918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Josef Čapek- 1887/1945</vt:lpstr>
      <vt:lpstr>Josef Čapek </vt:lpstr>
      <vt:lpstr>Václav Špála 1885-1946</vt:lpstr>
      <vt:lpstr>   Antonín Procházka 1882-1945</vt:lpstr>
      <vt:lpstr>Doporučení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Iva Herrmannová</cp:lastModifiedBy>
  <cp:revision>25</cp:revision>
  <dcterms:created xsi:type="dcterms:W3CDTF">2013-03-02T16:56:48Z</dcterms:created>
  <dcterms:modified xsi:type="dcterms:W3CDTF">2013-04-16T12:26:01Z</dcterms:modified>
</cp:coreProperties>
</file>