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71" r:id="rId3"/>
    <p:sldId id="272" r:id="rId4"/>
    <p:sldId id="273" r:id="rId5"/>
    <p:sldId id="270" r:id="rId6"/>
    <p:sldId id="269" r:id="rId7"/>
    <p:sldId id="257" r:id="rId8"/>
    <p:sldId id="258" r:id="rId9"/>
    <p:sldId id="260" r:id="rId10"/>
    <p:sldId id="261" r:id="rId11"/>
    <p:sldId id="264" r:id="rId12"/>
    <p:sldId id="262" r:id="rId13"/>
    <p:sldId id="263" r:id="rId14"/>
    <p:sldId id="265" r:id="rId15"/>
    <p:sldId id="266" r:id="rId16"/>
    <p:sldId id="267" r:id="rId17"/>
    <p:sldId id="274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1DD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3529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6600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811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9668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8753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2200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7549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395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28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6984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74341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31164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29279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9760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46411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3412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94603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57799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97360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6216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8361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923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1DDD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4162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7F3594-FA4E-4B44-AF18-E25D5BDE464F}" type="datetimeFigureOut">
              <a:rPr lang="cs-CZ" smtClean="0"/>
              <a:t>16.4.2013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FE130-B829-4098-A74F-B540166AFA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169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jpeg"/><Relationship Id="rId4" Type="http://schemas.openxmlformats.org/officeDocument/2006/relationships/image" Target="../media/image1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Franti%C5%A1ek_II._(c%C3%ADsa%C5%99)" TargetMode="External"/><Relationship Id="rId2" Type="http://schemas.openxmlformats.org/officeDocument/2006/relationships/hyperlink" Target="http://cs.wikipedia.org/wiki/179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Vrt" TargetMode="External"/><Relationship Id="rId5" Type="http://schemas.openxmlformats.org/officeDocument/2006/relationships/hyperlink" Target="http://cs.wikipedia.org/wiki/15._stolet%C3%AD" TargetMode="External"/><Relationship Id="rId4" Type="http://schemas.openxmlformats.org/officeDocument/2006/relationships/hyperlink" Target="http://cs.wikipedia.org/wiki/Pramen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Object 17"/>
          <p:cNvGraphicFramePr>
            <a:graphicFrameLocks noChangeAspect="1"/>
          </p:cNvGraphicFramePr>
          <p:nvPr/>
        </p:nvGraphicFramePr>
        <p:xfrm>
          <a:off x="642938" y="1071563"/>
          <a:ext cx="857250" cy="623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Picture" r:id="rId3" imgW="1476756" imgH="1077468" progId="Word.Picture.8">
                  <p:embed/>
                </p:oleObj>
              </mc:Choice>
              <mc:Fallback>
                <p:oleObj name="Picture" r:id="rId3" imgW="1476756" imgH="1077468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38" y="1071563"/>
                        <a:ext cx="857250" cy="623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2500313"/>
            <a:ext cx="6424612" cy="1571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Georgia" pitchFamily="18" charset="0"/>
            </a:endParaRPr>
          </a:p>
        </p:txBody>
      </p:sp>
      <p:sp>
        <p:nvSpPr>
          <p:cNvPr id="13317" name="Rectangle 19"/>
          <p:cNvSpPr>
            <a:spLocks noChangeArrowheads="1"/>
          </p:cNvSpPr>
          <p:nvPr/>
        </p:nvSpPr>
        <p:spPr bwMode="auto">
          <a:xfrm>
            <a:off x="428625" y="1000125"/>
            <a:ext cx="7745413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indent="449263" eaLnBrk="0" hangingPunct="0"/>
            <a:r>
              <a:rPr lang="cs-CZ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	</a:t>
            </a:r>
            <a:r>
              <a:rPr lang="cs-CZ" sz="16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Základní škola a Mateřská škola Dobrá Voda u Českých Budějovic,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indent="449263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		</a:t>
            </a:r>
          </a:p>
          <a:p>
            <a:pPr indent="449263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		Na Vyhlídce 6, 373 16 Dobrá Voda u Českých Budějovic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indent="449263" eaLnBrk="0" hangingPunct="0"/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3318" name="Rectangle 20"/>
          <p:cNvSpPr>
            <a:spLocks noChangeArrowheads="1"/>
          </p:cNvSpPr>
          <p:nvPr/>
        </p:nvSpPr>
        <p:spPr bwMode="auto">
          <a:xfrm>
            <a:off x="642938" y="4643438"/>
            <a:ext cx="796131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EU  PENÍZE  ŠKOLÁM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Zlepšení podmínek pro vzdělávání na základních školách Operačního programu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Vzdělávání pro konkurenceschopnost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77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1416254"/>
              </p:ext>
            </p:extLst>
          </p:nvPr>
        </p:nvGraphicFramePr>
        <p:xfrm>
          <a:off x="1979613" y="549275"/>
          <a:ext cx="5476875" cy="5516567"/>
        </p:xfrm>
        <a:graphic>
          <a:graphicData uri="http://schemas.openxmlformats.org/drawingml/2006/table">
            <a:tbl>
              <a:tblPr firstRow="1" firstCol="1" bandRow="1">
                <a:tableStyleId>{1FECB4D8-DB02-4DC6-A0A2-4F2EBAE1DC90}</a:tableStyleId>
              </a:tblPr>
              <a:tblGrid>
                <a:gridCol w="2716308"/>
                <a:gridCol w="2760567"/>
              </a:tblGrid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Autor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Mgr. Hana</a:t>
                      </a:r>
                      <a:r>
                        <a:rPr lang="cs-CZ" sz="1600" baseline="0" dirty="0" smtClean="0">
                          <a:effectLst/>
                        </a:rPr>
                        <a:t> Koudelková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Vzdělávací oblast/Obor: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Člověk</a:t>
                      </a:r>
                      <a:r>
                        <a:rPr lang="cs-CZ" sz="1600" baseline="0" dirty="0" smtClean="0">
                          <a:effectLst/>
                        </a:rPr>
                        <a:t> a jeho svět/Vlastivěda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Třída: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dirty="0" smtClean="0">
                          <a:effectLst/>
                        </a:rPr>
                        <a:t> V.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Datum tvorby:</a:t>
                      </a:r>
                      <a:endParaRPr lang="cs-CZ" sz="1300" dirty="0">
                        <a:effectLst/>
                        <a:latin typeface="Georg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3.4.2013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Datum zařazení do výuky a zapsání do třídní knihy: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smtClean="0">
                          <a:effectLst/>
                        </a:rPr>
                        <a:t>8.4.2013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Jazyk: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čeština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Název DUM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cs-CZ" sz="1600" kern="1200" dirty="0" smtClean="0"/>
                        <a:t>VY_32_INOVACE_ČS.5.07</a:t>
                      </a:r>
                      <a:endParaRPr lang="cs-CZ" sz="1600" dirty="0">
                        <a:effectLst/>
                        <a:latin typeface="Calibri" pitchFamily="34" charset="0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1113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Téma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Česká republika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  <a:tr h="6274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Klíčová slova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5" marB="3331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+mn-lt"/>
                          <a:cs typeface="+mn-cs"/>
                        </a:rPr>
                        <a:t>Karlovarský kraj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5" marB="3331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60836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9914247"/>
              </p:ext>
            </p:extLst>
          </p:nvPr>
        </p:nvGraphicFramePr>
        <p:xfrm>
          <a:off x="900113" y="1557338"/>
          <a:ext cx="7488237" cy="4776791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2448078"/>
                <a:gridCol w="5040159"/>
              </a:tblGrid>
              <a:tr h="41831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Druh materiálu: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Prezentace 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31196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Ročník: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5.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3598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Pomůcky: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-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6019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Inovace: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</a:rPr>
                        <a:t>Materiál podporuje aktivní opakování učiva s užitím interaktivní tabule, žáci sami vyhledávají informace.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252021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Metodické pokyny: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Str.2 - 4: žáci určují</a:t>
                      </a:r>
                      <a:r>
                        <a:rPr lang="cs-CZ" sz="1400" baseline="0" dirty="0" smtClean="0">
                          <a:effectLst/>
                        </a:rPr>
                        <a:t> na základě informací název města ( Františkovy Lázně) a prohlížejí fotografie</a:t>
                      </a:r>
                      <a:r>
                        <a:rPr lang="cs-CZ" sz="1400" dirty="0" smtClean="0">
                          <a:effectLst/>
                        </a:rPr>
                        <a:t> </a:t>
                      </a:r>
                      <a:endParaRPr lang="cs-CZ" sz="1400" baseline="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</a:rPr>
                        <a:t>Str. 5 - 9 : žáci se dozvídají informace o Národní přírodní rezervaci SOOS, prohlížejí fotografie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Str. 10, 12:  žáci plní zadané</a:t>
                      </a:r>
                      <a:r>
                        <a:rPr lang="cs-CZ" sz="1400" baseline="0" dirty="0" smtClean="0">
                          <a:effectLst/>
                        </a:rPr>
                        <a:t> úkoly formou skupinové či samostatné práce</a:t>
                      </a:r>
                      <a:endParaRPr lang="cs-CZ" sz="14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</a:rPr>
                        <a:t>Str. 11 – žáci na základě prvních písmen názvu určují názvy dalších lázeňských měst v Karlovarském kraji. Kliknutím se objeví správná odpověď, pak písmena další.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5645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smtClean="0">
                          <a:effectLst/>
                        </a:rPr>
                        <a:t>Očekávaný  výstup: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r>
                        <a:rPr kumimoji="0" lang="cs-CZ" sz="1400" kern="1200" dirty="0" smtClean="0">
                          <a:effectLst/>
                        </a:rPr>
                        <a:t>Žáci si procvičili</a:t>
                      </a:r>
                      <a:r>
                        <a:rPr kumimoji="0" lang="cs-CZ" sz="1400" kern="1200" baseline="0" dirty="0" smtClean="0">
                          <a:effectLst/>
                        </a:rPr>
                        <a:t> a rozšířili své znalosti o Karlovarském kraji.</a:t>
                      </a:r>
                      <a:endParaRPr kumimoji="0" lang="cs-CZ" sz="1400" kern="1200" dirty="0">
                        <a:solidFill>
                          <a:schemeClr val="dk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66646" marR="66646" marT="33302" marB="33302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536205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Karlovarský kraj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27584" y="83671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71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název 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Město bylo založeno v roce </a:t>
            </a:r>
            <a:r>
              <a:rPr lang="cs-CZ" dirty="0">
                <a:hlinkClick r:id="rId2" tooltip="1793"/>
              </a:rPr>
              <a:t>1793</a:t>
            </a:r>
            <a:r>
              <a:rPr lang="cs-CZ" dirty="0"/>
              <a:t> císařem </a:t>
            </a:r>
            <a:r>
              <a:rPr lang="cs-CZ" dirty="0">
                <a:hlinkClick r:id="rId3" tooltip="František II. (císař)"/>
              </a:rPr>
              <a:t>Františkem I</a:t>
            </a:r>
            <a:r>
              <a:rPr lang="cs-CZ" dirty="0"/>
              <a:t> jako lázeňské město.</a:t>
            </a:r>
          </a:p>
          <a:p>
            <a:r>
              <a:rPr lang="cs-CZ" dirty="0"/>
              <a:t>Jedná se o západočeské město.</a:t>
            </a:r>
          </a:p>
          <a:p>
            <a:r>
              <a:rPr lang="cs-CZ" dirty="0"/>
              <a:t>Léčivé účinky tamějších </a:t>
            </a:r>
            <a:r>
              <a:rPr lang="cs-CZ" dirty="0">
                <a:hlinkClick r:id="rId4" tooltip="Pramen"/>
              </a:rPr>
              <a:t>pramenů</a:t>
            </a:r>
            <a:r>
              <a:rPr lang="cs-CZ" dirty="0"/>
              <a:t> jsou známy od </a:t>
            </a:r>
            <a:r>
              <a:rPr lang="cs-CZ" dirty="0">
                <a:hlinkClick r:id="rId5" tooltip="15. století"/>
              </a:rPr>
              <a:t>15.století. </a:t>
            </a:r>
            <a:endParaRPr lang="cs-CZ" dirty="0"/>
          </a:p>
          <a:p>
            <a:r>
              <a:rPr lang="cs-CZ" dirty="0"/>
              <a:t>Jsou zde minerální vody, léčebný plyn, </a:t>
            </a:r>
            <a:r>
              <a:rPr lang="cs-CZ" dirty="0" err="1"/>
              <a:t>sirnoželezitá</a:t>
            </a:r>
            <a:r>
              <a:rPr lang="cs-CZ" dirty="0"/>
              <a:t> slatina.</a:t>
            </a:r>
          </a:p>
          <a:p>
            <a:r>
              <a:rPr lang="cs-CZ" dirty="0"/>
              <a:t>Je zde krásná architektura a upravené lázeňské parky.</a:t>
            </a:r>
          </a:p>
          <a:p>
            <a:r>
              <a:rPr lang="cs-CZ" dirty="0"/>
              <a:t>Aktivně je využíváno 23 pramenů vody, které jsou zachyceny mělkými jímkami a </a:t>
            </a:r>
            <a:r>
              <a:rPr lang="cs-CZ" dirty="0">
                <a:hlinkClick r:id="rId6" tooltip="Vrt"/>
              </a:rPr>
              <a:t>vrty</a:t>
            </a:r>
            <a:endParaRPr lang="cs-CZ" dirty="0"/>
          </a:p>
          <a:p>
            <a:r>
              <a:rPr lang="cs-CZ" dirty="0"/>
              <a:t>Teplota vody se pohybuje v rozmezí 8 až 13 °C.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55576" y="33265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2510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692696"/>
            <a:ext cx="7931224" cy="72494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Františkovy Lázně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66" y="2492896"/>
            <a:ext cx="4235422" cy="3169161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492896"/>
            <a:ext cx="4236215" cy="3169755"/>
          </a:xfrm>
        </p:spPr>
      </p:pic>
      <p:sp>
        <p:nvSpPr>
          <p:cNvPr id="4" name="TextovéPole 3"/>
          <p:cNvSpPr txBox="1"/>
          <p:nvPr/>
        </p:nvSpPr>
        <p:spPr>
          <a:xfrm>
            <a:off x="611560" y="47667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960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052736"/>
            <a:ext cx="7643192" cy="36490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52861"/>
            <a:ext cx="4038600" cy="3020640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52861"/>
            <a:ext cx="4038600" cy="3020640"/>
          </a:xfrm>
        </p:spPr>
      </p:pic>
      <p:sp>
        <p:nvSpPr>
          <p:cNvPr id="3" name="TextovéPole 2"/>
          <p:cNvSpPr txBox="1"/>
          <p:nvPr/>
        </p:nvSpPr>
        <p:spPr>
          <a:xfrm>
            <a:off x="827584" y="47667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408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Národní přírodní rezervace </a:t>
            </a:r>
            <a:r>
              <a:rPr lang="cs-CZ" dirty="0" err="1" smtClean="0"/>
              <a:t>Soos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Nachází se severně od Františkových lázní.</a:t>
            </a:r>
          </a:p>
          <a:p>
            <a:r>
              <a:rPr lang="cs-CZ" dirty="0" smtClean="0"/>
              <a:t>Rezervace byla vyhlášena roku 1964.</a:t>
            </a:r>
          </a:p>
          <a:p>
            <a:r>
              <a:rPr lang="cs-CZ" dirty="0" smtClean="0"/>
              <a:t>Slovo „</a:t>
            </a:r>
            <a:r>
              <a:rPr lang="cs-CZ" dirty="0" err="1" smtClean="0"/>
              <a:t>Soos</a:t>
            </a:r>
            <a:r>
              <a:rPr lang="cs-CZ" dirty="0" smtClean="0"/>
              <a:t>“ znamená v chebském nářečí „močál“.</a:t>
            </a:r>
          </a:p>
          <a:p>
            <a:r>
              <a:rPr lang="cs-CZ" dirty="0" smtClean="0"/>
              <a:t>Naučná stezka je 1,2km dlouhá.</a:t>
            </a:r>
          </a:p>
          <a:p>
            <a:r>
              <a:rPr lang="cs-CZ" dirty="0" smtClean="0"/>
              <a:t>Velikost území je 221 ha.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40466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2392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Císařský pramen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457" y="1600200"/>
            <a:ext cx="6047085" cy="4525963"/>
          </a:xfrm>
        </p:spPr>
      </p:pic>
      <p:sp>
        <p:nvSpPr>
          <p:cNvPr id="3" name="TextovéPole 2"/>
          <p:cNvSpPr txBox="1"/>
          <p:nvPr/>
        </p:nvSpPr>
        <p:spPr>
          <a:xfrm>
            <a:off x="683568" y="260648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31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908720"/>
            <a:ext cx="8003232" cy="50891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6672"/>
            <a:ext cx="8029386" cy="6008003"/>
          </a:xfrm>
        </p:spPr>
      </p:pic>
      <p:sp>
        <p:nvSpPr>
          <p:cNvPr id="3" name="TextovéPole 2"/>
          <p:cNvSpPr txBox="1"/>
          <p:nvPr/>
        </p:nvSpPr>
        <p:spPr>
          <a:xfrm>
            <a:off x="323528" y="260648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109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980728"/>
            <a:ext cx="822960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31" y="2420888"/>
            <a:ext cx="4331657" cy="3241169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438400"/>
            <a:ext cx="4309046" cy="3224251"/>
          </a:xfrm>
        </p:spPr>
      </p:pic>
      <p:sp>
        <p:nvSpPr>
          <p:cNvPr id="4" name="TextovéPole 3"/>
          <p:cNvSpPr txBox="1"/>
          <p:nvPr/>
        </p:nvSpPr>
        <p:spPr>
          <a:xfrm>
            <a:off x="467544" y="33265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329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836712"/>
            <a:ext cx="8229600" cy="1143000"/>
          </a:xfrm>
        </p:spPr>
        <p:txBody>
          <a:bodyPr/>
          <a:lstStyle/>
          <a:p>
            <a:endParaRPr lang="cs-CZ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4" y="2060849"/>
            <a:ext cx="4428026" cy="3313278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060849"/>
            <a:ext cx="4428026" cy="3313278"/>
          </a:xfrm>
        </p:spPr>
      </p:pic>
      <p:sp>
        <p:nvSpPr>
          <p:cNvPr id="3" name="TextovéPole 2"/>
          <p:cNvSpPr txBox="1"/>
          <p:nvPr/>
        </p:nvSpPr>
        <p:spPr>
          <a:xfrm>
            <a:off x="539552" y="47667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656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20888"/>
          </a:xfrm>
        </p:spPr>
        <p:txBody>
          <a:bodyPr/>
          <a:lstStyle/>
          <a:p>
            <a:r>
              <a:rPr lang="cs-CZ" dirty="0" smtClean="0"/>
              <a:t>Jaké další zajímavosti můžeš na tomto místě shlédnout?</a:t>
            </a:r>
          </a:p>
          <a:p>
            <a:r>
              <a:rPr lang="cs-CZ" dirty="0" smtClean="0"/>
              <a:t>Vyhledej lokalitu na mapě.</a:t>
            </a:r>
          </a:p>
          <a:p>
            <a:r>
              <a:rPr lang="cs-CZ" dirty="0" smtClean="0"/>
              <a:t>Urči nejbližší město, řeku, pohoří.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32656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2569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Které další lázně v Karlovarském kraji znáš?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KV</a:t>
            </a:r>
          </a:p>
          <a:p>
            <a:r>
              <a:rPr lang="cs-CZ" sz="4000" dirty="0">
                <a:solidFill>
                  <a:srgbClr val="FF0000"/>
                </a:solidFill>
              </a:rPr>
              <a:t>Karlovy </a:t>
            </a:r>
            <a:r>
              <a:rPr lang="cs-CZ" sz="4000" dirty="0" smtClean="0">
                <a:solidFill>
                  <a:srgbClr val="FF0000"/>
                </a:solidFill>
              </a:rPr>
              <a:t>Vary</a:t>
            </a:r>
          </a:p>
          <a:p>
            <a:r>
              <a:rPr lang="cs-CZ" sz="4000" dirty="0" smtClean="0"/>
              <a:t>ML</a:t>
            </a:r>
          </a:p>
          <a:p>
            <a:r>
              <a:rPr lang="cs-CZ" sz="4000" dirty="0" smtClean="0">
                <a:solidFill>
                  <a:srgbClr val="FF0000"/>
                </a:solidFill>
              </a:rPr>
              <a:t>Mariánské Lázně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sz="4000" dirty="0"/>
              <a:t>J</a:t>
            </a:r>
          </a:p>
          <a:p>
            <a:r>
              <a:rPr lang="cs-CZ" sz="4000" dirty="0">
                <a:solidFill>
                  <a:srgbClr val="FF0000"/>
                </a:solidFill>
              </a:rPr>
              <a:t>Jáchymov</a:t>
            </a:r>
          </a:p>
          <a:p>
            <a:r>
              <a:rPr lang="cs-CZ" sz="4000" dirty="0"/>
              <a:t>LK</a:t>
            </a:r>
          </a:p>
          <a:p>
            <a:r>
              <a:rPr lang="cs-CZ" sz="4000" dirty="0">
                <a:solidFill>
                  <a:srgbClr val="FF0000"/>
                </a:solidFill>
              </a:rPr>
              <a:t>Lázně Kynžvart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40466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3158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1187624" y="1417638"/>
            <a:ext cx="7499176" cy="21116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742" y="2645229"/>
            <a:ext cx="8186057" cy="3480934"/>
          </a:xfrm>
        </p:spPr>
        <p:txBody>
          <a:bodyPr/>
          <a:lstStyle/>
          <a:p>
            <a:r>
              <a:rPr lang="cs-CZ" dirty="0" smtClean="0"/>
              <a:t>Najdi informace a fotografie těchto měst.</a:t>
            </a:r>
          </a:p>
          <a:p>
            <a:r>
              <a:rPr lang="cs-CZ" dirty="0" smtClean="0"/>
              <a:t>Urči jejich polohu na mapě.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40466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455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solidFill>
                  <a:srgbClr val="7B9899"/>
                </a:solidFill>
              </a:rPr>
              <a:t>Citace a zdroje</a:t>
            </a:r>
          </a:p>
        </p:txBody>
      </p:sp>
      <p:sp>
        <p:nvSpPr>
          <p:cNvPr id="23555" name="Zástupný symbol pro obsah 2"/>
          <p:cNvSpPr>
            <a:spLocks noGrp="1"/>
          </p:cNvSpPr>
          <p:nvPr>
            <p:ph idx="1"/>
          </p:nvPr>
        </p:nvSpPr>
        <p:spPr>
          <a:xfrm>
            <a:off x="0" y="1527175"/>
            <a:ext cx="8964488" cy="4572000"/>
          </a:xfrm>
        </p:spPr>
        <p:txBody>
          <a:bodyPr/>
          <a:lstStyle/>
          <a:p>
            <a:pPr eaLnBrk="1" hangingPunct="1">
              <a:defRPr/>
            </a:pPr>
            <a:endParaRPr lang="cs-CZ" dirty="0" smtClean="0"/>
          </a:p>
          <a:p>
            <a:pPr eaLnBrk="1" hangingPunct="1">
              <a:buFont typeface="Wingdings 2" pitchFamily="18" charset="2"/>
              <a:buNone/>
              <a:defRPr/>
            </a:pPr>
            <a:endParaRPr lang="cs-CZ" sz="2800" dirty="0" smtClean="0"/>
          </a:p>
          <a:p>
            <a:pPr marL="0" indent="0" algn="ctr" eaLnBrk="1" hangingPunct="1">
              <a:buFont typeface="Wingdings 2" pitchFamily="18" charset="2"/>
              <a:buNone/>
              <a:defRPr/>
            </a:pPr>
            <a:r>
              <a:rPr lang="cs-CZ" sz="1600" dirty="0"/>
              <a:t>Autorem materiálu a všech jeho částí, není-li uvedeno jinak, je Mgr. </a:t>
            </a:r>
            <a:r>
              <a:rPr lang="cs-CZ" sz="1600" dirty="0" smtClean="0"/>
              <a:t>Hana Koudelková.</a:t>
            </a:r>
            <a:endParaRPr lang="cs-CZ" sz="1600" dirty="0"/>
          </a:p>
          <a:p>
            <a:pPr marL="0" indent="0" algn="ctr" eaLnBrk="1" hangingPunct="1">
              <a:buFont typeface="Wingdings 2" pitchFamily="18" charset="2"/>
              <a:buNone/>
              <a:defRPr/>
            </a:pPr>
            <a:r>
              <a:rPr lang="cs-CZ" sz="1600" dirty="0"/>
              <a:t> Materiál vznikl v OP Vzdělávání pro </a:t>
            </a:r>
            <a:r>
              <a:rPr lang="cs-CZ" sz="1600" dirty="0" smtClean="0"/>
              <a:t>konkurenceschopnost </a:t>
            </a:r>
            <a:r>
              <a:rPr lang="cs-CZ" sz="1600" dirty="0"/>
              <a:t>– projekt EU peníze </a:t>
            </a:r>
            <a:r>
              <a:rPr lang="cs-CZ" sz="1600" dirty="0" smtClean="0"/>
              <a:t>školám.</a:t>
            </a:r>
          </a:p>
        </p:txBody>
      </p:sp>
    </p:spTree>
    <p:extLst>
      <p:ext uri="{BB962C8B-B14F-4D97-AF65-F5344CB8AC3E}">
        <p14:creationId xmlns:p14="http://schemas.microsoft.com/office/powerpoint/2010/main" val="3563819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</TotalTime>
  <Words>420</Words>
  <Application>Microsoft Office PowerPoint</Application>
  <PresentationFormat>Předvádění na obrazovce (4:3)</PresentationFormat>
  <Paragraphs>89</Paragraphs>
  <Slides>16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Motiv systému Office</vt:lpstr>
      <vt:lpstr>1_Motiv systému Office</vt:lpstr>
      <vt:lpstr>Picture</vt:lpstr>
      <vt:lpstr>Prezentace aplikace PowerPoint</vt:lpstr>
      <vt:lpstr>Prezentace aplikace PowerPoint</vt:lpstr>
      <vt:lpstr>ANOTACE</vt:lpstr>
      <vt:lpstr>Karlovarský kraj</vt:lpstr>
      <vt:lpstr>Urči název města</vt:lpstr>
      <vt:lpstr>Františkovy Lázně</vt:lpstr>
      <vt:lpstr>Prezentace aplikace PowerPoint</vt:lpstr>
      <vt:lpstr>Národní přírodní rezervace Soos</vt:lpstr>
      <vt:lpstr>Císařský pramen</vt:lpstr>
      <vt:lpstr>7</vt:lpstr>
      <vt:lpstr>Prezentace aplikace PowerPoint</vt:lpstr>
      <vt:lpstr>Prezentace aplikace PowerPoint</vt:lpstr>
      <vt:lpstr>Prezentace aplikace PowerPoint</vt:lpstr>
      <vt:lpstr>Které další lázně v Karlovarském kraji znáš?</vt:lpstr>
      <vt:lpstr>Prezentace aplikace PowerPoint</vt:lpstr>
      <vt:lpstr>Citace a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Urči název města.</dc:title>
  <dc:creator>ZSDV -Koudelková</dc:creator>
  <cp:lastModifiedBy>ZSDV -Koudelková</cp:lastModifiedBy>
  <cp:revision>11</cp:revision>
  <dcterms:created xsi:type="dcterms:W3CDTF">2013-04-01T19:26:58Z</dcterms:created>
  <dcterms:modified xsi:type="dcterms:W3CDTF">2013-04-16T17:25:15Z</dcterms:modified>
</cp:coreProperties>
</file>